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85"/>
  </p:notesMasterIdLst>
  <p:handoutMasterIdLst>
    <p:handoutMasterId r:id="rId86"/>
  </p:handoutMasterIdLst>
  <p:sldIdLst>
    <p:sldId id="256" r:id="rId5"/>
    <p:sldId id="711" r:id="rId6"/>
    <p:sldId id="712" r:id="rId7"/>
    <p:sldId id="715" r:id="rId8"/>
    <p:sldId id="716" r:id="rId9"/>
    <p:sldId id="758" r:id="rId10"/>
    <p:sldId id="759" r:id="rId11"/>
    <p:sldId id="760" r:id="rId12"/>
    <p:sldId id="761" r:id="rId13"/>
    <p:sldId id="762" r:id="rId14"/>
    <p:sldId id="763" r:id="rId15"/>
    <p:sldId id="764" r:id="rId16"/>
    <p:sldId id="782" r:id="rId17"/>
    <p:sldId id="783" r:id="rId18"/>
    <p:sldId id="784" r:id="rId19"/>
    <p:sldId id="766" r:id="rId20"/>
    <p:sldId id="767" r:id="rId21"/>
    <p:sldId id="768" r:id="rId22"/>
    <p:sldId id="769" r:id="rId23"/>
    <p:sldId id="770" r:id="rId24"/>
    <p:sldId id="771" r:id="rId25"/>
    <p:sldId id="772" r:id="rId26"/>
    <p:sldId id="773" r:id="rId27"/>
    <p:sldId id="774" r:id="rId28"/>
    <p:sldId id="775" r:id="rId29"/>
    <p:sldId id="776" r:id="rId30"/>
    <p:sldId id="777" r:id="rId31"/>
    <p:sldId id="778" r:id="rId32"/>
    <p:sldId id="779" r:id="rId33"/>
    <p:sldId id="780" r:id="rId34"/>
    <p:sldId id="781" r:id="rId35"/>
    <p:sldId id="757" r:id="rId36"/>
    <p:sldId id="787" r:id="rId37"/>
    <p:sldId id="788" r:id="rId38"/>
    <p:sldId id="789" r:id="rId39"/>
    <p:sldId id="790" r:id="rId40"/>
    <p:sldId id="791" r:id="rId41"/>
    <p:sldId id="792" r:id="rId42"/>
    <p:sldId id="793" r:id="rId43"/>
    <p:sldId id="794" r:id="rId44"/>
    <p:sldId id="795" r:id="rId45"/>
    <p:sldId id="786" r:id="rId46"/>
    <p:sldId id="797" r:id="rId47"/>
    <p:sldId id="798" r:id="rId48"/>
    <p:sldId id="799" r:id="rId49"/>
    <p:sldId id="800" r:id="rId50"/>
    <p:sldId id="801" r:id="rId51"/>
    <p:sldId id="802" r:id="rId52"/>
    <p:sldId id="803" r:id="rId53"/>
    <p:sldId id="804" r:id="rId54"/>
    <p:sldId id="805" r:id="rId55"/>
    <p:sldId id="806" r:id="rId56"/>
    <p:sldId id="807" r:id="rId57"/>
    <p:sldId id="808" r:id="rId58"/>
    <p:sldId id="810" r:id="rId59"/>
    <p:sldId id="811" r:id="rId60"/>
    <p:sldId id="812" r:id="rId61"/>
    <p:sldId id="813" r:id="rId62"/>
    <p:sldId id="814" r:id="rId63"/>
    <p:sldId id="815" r:id="rId64"/>
    <p:sldId id="816" r:id="rId65"/>
    <p:sldId id="817" r:id="rId66"/>
    <p:sldId id="818" r:id="rId67"/>
    <p:sldId id="819" r:id="rId68"/>
    <p:sldId id="820" r:id="rId69"/>
    <p:sldId id="821" r:id="rId70"/>
    <p:sldId id="822" r:id="rId71"/>
    <p:sldId id="823" r:id="rId72"/>
    <p:sldId id="824" r:id="rId73"/>
    <p:sldId id="825" r:id="rId74"/>
    <p:sldId id="826" r:id="rId75"/>
    <p:sldId id="827" r:id="rId76"/>
    <p:sldId id="829" r:id="rId77"/>
    <p:sldId id="830" r:id="rId78"/>
    <p:sldId id="754" r:id="rId79"/>
    <p:sldId id="831" r:id="rId80"/>
    <p:sldId id="832" r:id="rId81"/>
    <p:sldId id="833" r:id="rId82"/>
    <p:sldId id="834" r:id="rId83"/>
    <p:sldId id="835" r:id="rId84"/>
  </p:sldIdLst>
  <p:sldSz cx="9144000" cy="6858000" type="screen4x3"/>
  <p:notesSz cx="9928225" cy="6797675"/>
  <p:custDataLst>
    <p:tags r:id="rId87"/>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en Rafferty" initials="SR" lastIdx="1" clrIdx="0">
    <p:extLst>
      <p:ext uri="{19B8F6BF-5375-455C-9EA6-DF929625EA0E}">
        <p15:presenceInfo xmlns:p15="http://schemas.microsoft.com/office/powerpoint/2012/main" userId="a04426156b3b4a38"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DCFD2"/>
    <a:srgbClr val="FF8B8B"/>
    <a:srgbClr val="DE0000"/>
    <a:srgbClr val="B212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294" autoAdjust="0"/>
    <p:restoredTop sz="94646" autoAdjust="0"/>
  </p:normalViewPr>
  <p:slideViewPr>
    <p:cSldViewPr>
      <p:cViewPr varScale="1">
        <p:scale>
          <a:sx n="78" d="100"/>
          <a:sy n="78" d="100"/>
        </p:scale>
        <p:origin x="1500" y="84"/>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openxmlformats.org/officeDocument/2006/relationships/slide" Target="slides/slide80.xml"/><Relationship Id="rId89" Type="http://schemas.openxmlformats.org/officeDocument/2006/relationships/presProps" Target="presProps.xml"/><Relationship Id="rId16" Type="http://schemas.openxmlformats.org/officeDocument/2006/relationships/slide" Target="slides/slide12.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slide" Target="slides/slide75.xml"/><Relationship Id="rId5" Type="http://schemas.openxmlformats.org/officeDocument/2006/relationships/slide" Target="slides/slide1.xml"/><Relationship Id="rId90" Type="http://schemas.openxmlformats.org/officeDocument/2006/relationships/viewProps" Target="viewProps.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slide" Target="slides/slide73.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slide" Target="slides/slide76.xml"/><Relationship Id="rId85" Type="http://schemas.openxmlformats.org/officeDocument/2006/relationships/notesMaster" Target="notesMasters/notesMaster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slide" Target="slides/slide79.xml"/><Relationship Id="rId88" Type="http://schemas.openxmlformats.org/officeDocument/2006/relationships/commentAuthors" Target="commentAuthors.xml"/><Relationship Id="rId9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tableStyles" Target="tableStyles.xml"/><Relationship Id="rId2" Type="http://schemas.openxmlformats.org/officeDocument/2006/relationships/customXml" Target="../customXml/item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tags" Target="tags/tag1.xml"/><Relationship Id="rId61" Type="http://schemas.openxmlformats.org/officeDocument/2006/relationships/slide" Target="slides/slide57.xml"/><Relationship Id="rId82" Type="http://schemas.openxmlformats.org/officeDocument/2006/relationships/slide" Target="slides/slide78.xml"/><Relationship Id="rId19" Type="http://schemas.openxmlformats.org/officeDocument/2006/relationships/slide" Target="slides/slide1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09/08/2016</a:t>
            </a:fld>
            <a:endParaRPr lang="en-GB" dirty="0"/>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dirty="0"/>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8/9/2016</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5645646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40368563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16889509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16061529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9572087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11112198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15</a:t>
            </a:fld>
            <a:endParaRPr lang="en-GB" dirty="0"/>
          </a:p>
        </p:txBody>
      </p:sp>
    </p:spTree>
    <p:extLst>
      <p:ext uri="{BB962C8B-B14F-4D97-AF65-F5344CB8AC3E}">
        <p14:creationId xmlns:p14="http://schemas.microsoft.com/office/powerpoint/2010/main" val="42535206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16</a:t>
            </a:fld>
            <a:endParaRPr lang="en-GB" dirty="0"/>
          </a:p>
        </p:txBody>
      </p:sp>
    </p:spTree>
    <p:extLst>
      <p:ext uri="{BB962C8B-B14F-4D97-AF65-F5344CB8AC3E}">
        <p14:creationId xmlns:p14="http://schemas.microsoft.com/office/powerpoint/2010/main" val="143292045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17</a:t>
            </a:fld>
            <a:endParaRPr lang="en-GB" dirty="0"/>
          </a:p>
        </p:txBody>
      </p:sp>
    </p:spTree>
    <p:extLst>
      <p:ext uri="{BB962C8B-B14F-4D97-AF65-F5344CB8AC3E}">
        <p14:creationId xmlns:p14="http://schemas.microsoft.com/office/powerpoint/2010/main" val="131012485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18</a:t>
            </a:fld>
            <a:endParaRPr lang="en-GB" dirty="0"/>
          </a:p>
        </p:txBody>
      </p:sp>
    </p:spTree>
    <p:extLst>
      <p:ext uri="{BB962C8B-B14F-4D97-AF65-F5344CB8AC3E}">
        <p14:creationId xmlns:p14="http://schemas.microsoft.com/office/powerpoint/2010/main" val="14099092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19</a:t>
            </a:fld>
            <a:endParaRPr lang="en-GB" dirty="0"/>
          </a:p>
        </p:txBody>
      </p:sp>
    </p:spTree>
    <p:extLst>
      <p:ext uri="{BB962C8B-B14F-4D97-AF65-F5344CB8AC3E}">
        <p14:creationId xmlns:p14="http://schemas.microsoft.com/office/powerpoint/2010/main" val="13984697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40216345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20</a:t>
            </a:fld>
            <a:endParaRPr lang="en-GB" dirty="0"/>
          </a:p>
        </p:txBody>
      </p:sp>
    </p:spTree>
    <p:extLst>
      <p:ext uri="{BB962C8B-B14F-4D97-AF65-F5344CB8AC3E}">
        <p14:creationId xmlns:p14="http://schemas.microsoft.com/office/powerpoint/2010/main" val="87873779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21</a:t>
            </a:fld>
            <a:endParaRPr lang="en-GB" dirty="0"/>
          </a:p>
        </p:txBody>
      </p:sp>
    </p:spTree>
    <p:extLst>
      <p:ext uri="{BB962C8B-B14F-4D97-AF65-F5344CB8AC3E}">
        <p14:creationId xmlns:p14="http://schemas.microsoft.com/office/powerpoint/2010/main" val="355934694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22</a:t>
            </a:fld>
            <a:endParaRPr lang="en-GB" dirty="0"/>
          </a:p>
        </p:txBody>
      </p:sp>
    </p:spTree>
    <p:extLst>
      <p:ext uri="{BB962C8B-B14F-4D97-AF65-F5344CB8AC3E}">
        <p14:creationId xmlns:p14="http://schemas.microsoft.com/office/powerpoint/2010/main" val="16680637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23</a:t>
            </a:fld>
            <a:endParaRPr lang="en-GB" dirty="0"/>
          </a:p>
        </p:txBody>
      </p:sp>
    </p:spTree>
    <p:extLst>
      <p:ext uri="{BB962C8B-B14F-4D97-AF65-F5344CB8AC3E}">
        <p14:creationId xmlns:p14="http://schemas.microsoft.com/office/powerpoint/2010/main" val="112063796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24</a:t>
            </a:fld>
            <a:endParaRPr lang="en-GB" dirty="0"/>
          </a:p>
        </p:txBody>
      </p:sp>
    </p:spTree>
    <p:extLst>
      <p:ext uri="{BB962C8B-B14F-4D97-AF65-F5344CB8AC3E}">
        <p14:creationId xmlns:p14="http://schemas.microsoft.com/office/powerpoint/2010/main" val="202691845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25</a:t>
            </a:fld>
            <a:endParaRPr lang="en-GB" dirty="0"/>
          </a:p>
        </p:txBody>
      </p:sp>
    </p:spTree>
    <p:extLst>
      <p:ext uri="{BB962C8B-B14F-4D97-AF65-F5344CB8AC3E}">
        <p14:creationId xmlns:p14="http://schemas.microsoft.com/office/powerpoint/2010/main" val="245410153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26</a:t>
            </a:fld>
            <a:endParaRPr lang="en-GB" dirty="0"/>
          </a:p>
        </p:txBody>
      </p:sp>
    </p:spTree>
    <p:extLst>
      <p:ext uri="{BB962C8B-B14F-4D97-AF65-F5344CB8AC3E}">
        <p14:creationId xmlns:p14="http://schemas.microsoft.com/office/powerpoint/2010/main" val="108816589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27</a:t>
            </a:fld>
            <a:endParaRPr lang="en-GB" dirty="0"/>
          </a:p>
        </p:txBody>
      </p:sp>
    </p:spTree>
    <p:extLst>
      <p:ext uri="{BB962C8B-B14F-4D97-AF65-F5344CB8AC3E}">
        <p14:creationId xmlns:p14="http://schemas.microsoft.com/office/powerpoint/2010/main" val="267901031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28</a:t>
            </a:fld>
            <a:endParaRPr lang="en-GB" dirty="0"/>
          </a:p>
        </p:txBody>
      </p:sp>
    </p:spTree>
    <p:extLst>
      <p:ext uri="{BB962C8B-B14F-4D97-AF65-F5344CB8AC3E}">
        <p14:creationId xmlns:p14="http://schemas.microsoft.com/office/powerpoint/2010/main" val="172690700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29</a:t>
            </a:fld>
            <a:endParaRPr lang="en-GB" dirty="0"/>
          </a:p>
        </p:txBody>
      </p:sp>
    </p:spTree>
    <p:extLst>
      <p:ext uri="{BB962C8B-B14F-4D97-AF65-F5344CB8AC3E}">
        <p14:creationId xmlns:p14="http://schemas.microsoft.com/office/powerpoint/2010/main" val="14848146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217485442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30</a:t>
            </a:fld>
            <a:endParaRPr lang="en-GB" dirty="0"/>
          </a:p>
        </p:txBody>
      </p:sp>
    </p:spTree>
    <p:extLst>
      <p:ext uri="{BB962C8B-B14F-4D97-AF65-F5344CB8AC3E}">
        <p14:creationId xmlns:p14="http://schemas.microsoft.com/office/powerpoint/2010/main" val="294923956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31</a:t>
            </a:fld>
            <a:endParaRPr lang="en-GB" dirty="0"/>
          </a:p>
        </p:txBody>
      </p:sp>
    </p:spTree>
    <p:extLst>
      <p:ext uri="{BB962C8B-B14F-4D97-AF65-F5344CB8AC3E}">
        <p14:creationId xmlns:p14="http://schemas.microsoft.com/office/powerpoint/2010/main" val="117217362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32</a:t>
            </a:fld>
            <a:endParaRPr lang="en-GB" dirty="0"/>
          </a:p>
        </p:txBody>
      </p:sp>
    </p:spTree>
    <p:extLst>
      <p:ext uri="{BB962C8B-B14F-4D97-AF65-F5344CB8AC3E}">
        <p14:creationId xmlns:p14="http://schemas.microsoft.com/office/powerpoint/2010/main" val="127867642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33</a:t>
            </a:fld>
            <a:endParaRPr lang="en-GB" dirty="0"/>
          </a:p>
        </p:txBody>
      </p:sp>
    </p:spTree>
    <p:extLst>
      <p:ext uri="{BB962C8B-B14F-4D97-AF65-F5344CB8AC3E}">
        <p14:creationId xmlns:p14="http://schemas.microsoft.com/office/powerpoint/2010/main" val="298356030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34</a:t>
            </a:fld>
            <a:endParaRPr lang="en-GB" dirty="0"/>
          </a:p>
        </p:txBody>
      </p:sp>
    </p:spTree>
    <p:extLst>
      <p:ext uri="{BB962C8B-B14F-4D97-AF65-F5344CB8AC3E}">
        <p14:creationId xmlns:p14="http://schemas.microsoft.com/office/powerpoint/2010/main" val="397676811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35</a:t>
            </a:fld>
            <a:endParaRPr lang="en-GB" dirty="0"/>
          </a:p>
        </p:txBody>
      </p:sp>
    </p:spTree>
    <p:extLst>
      <p:ext uri="{BB962C8B-B14F-4D97-AF65-F5344CB8AC3E}">
        <p14:creationId xmlns:p14="http://schemas.microsoft.com/office/powerpoint/2010/main" val="386334777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36</a:t>
            </a:fld>
            <a:endParaRPr lang="en-GB" dirty="0"/>
          </a:p>
        </p:txBody>
      </p:sp>
    </p:spTree>
    <p:extLst>
      <p:ext uri="{BB962C8B-B14F-4D97-AF65-F5344CB8AC3E}">
        <p14:creationId xmlns:p14="http://schemas.microsoft.com/office/powerpoint/2010/main" val="175732792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37</a:t>
            </a:fld>
            <a:endParaRPr lang="en-GB" dirty="0"/>
          </a:p>
        </p:txBody>
      </p:sp>
    </p:spTree>
    <p:extLst>
      <p:ext uri="{BB962C8B-B14F-4D97-AF65-F5344CB8AC3E}">
        <p14:creationId xmlns:p14="http://schemas.microsoft.com/office/powerpoint/2010/main" val="212960385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38</a:t>
            </a:fld>
            <a:endParaRPr lang="en-GB" dirty="0"/>
          </a:p>
        </p:txBody>
      </p:sp>
    </p:spTree>
    <p:extLst>
      <p:ext uri="{BB962C8B-B14F-4D97-AF65-F5344CB8AC3E}">
        <p14:creationId xmlns:p14="http://schemas.microsoft.com/office/powerpoint/2010/main" val="243841685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39</a:t>
            </a:fld>
            <a:endParaRPr lang="en-GB" dirty="0"/>
          </a:p>
        </p:txBody>
      </p:sp>
    </p:spTree>
    <p:extLst>
      <p:ext uri="{BB962C8B-B14F-4D97-AF65-F5344CB8AC3E}">
        <p14:creationId xmlns:p14="http://schemas.microsoft.com/office/powerpoint/2010/main" val="25006348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70838938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40</a:t>
            </a:fld>
            <a:endParaRPr lang="en-GB" dirty="0"/>
          </a:p>
        </p:txBody>
      </p:sp>
    </p:spTree>
    <p:extLst>
      <p:ext uri="{BB962C8B-B14F-4D97-AF65-F5344CB8AC3E}">
        <p14:creationId xmlns:p14="http://schemas.microsoft.com/office/powerpoint/2010/main" val="156002507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41</a:t>
            </a:fld>
            <a:endParaRPr lang="en-GB" dirty="0"/>
          </a:p>
        </p:txBody>
      </p:sp>
    </p:spTree>
    <p:extLst>
      <p:ext uri="{BB962C8B-B14F-4D97-AF65-F5344CB8AC3E}">
        <p14:creationId xmlns:p14="http://schemas.microsoft.com/office/powerpoint/2010/main" val="231831803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42</a:t>
            </a:fld>
            <a:endParaRPr lang="en-GB" dirty="0"/>
          </a:p>
        </p:txBody>
      </p:sp>
    </p:spTree>
    <p:extLst>
      <p:ext uri="{BB962C8B-B14F-4D97-AF65-F5344CB8AC3E}">
        <p14:creationId xmlns:p14="http://schemas.microsoft.com/office/powerpoint/2010/main" val="100162571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43</a:t>
            </a:fld>
            <a:endParaRPr lang="en-GB" dirty="0"/>
          </a:p>
        </p:txBody>
      </p:sp>
    </p:spTree>
    <p:extLst>
      <p:ext uri="{BB962C8B-B14F-4D97-AF65-F5344CB8AC3E}">
        <p14:creationId xmlns:p14="http://schemas.microsoft.com/office/powerpoint/2010/main" val="182470449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44</a:t>
            </a:fld>
            <a:endParaRPr lang="en-GB" dirty="0"/>
          </a:p>
        </p:txBody>
      </p:sp>
    </p:spTree>
    <p:extLst>
      <p:ext uri="{BB962C8B-B14F-4D97-AF65-F5344CB8AC3E}">
        <p14:creationId xmlns:p14="http://schemas.microsoft.com/office/powerpoint/2010/main" val="38906739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45</a:t>
            </a:fld>
            <a:endParaRPr lang="en-GB" dirty="0"/>
          </a:p>
        </p:txBody>
      </p:sp>
    </p:spTree>
    <p:extLst>
      <p:ext uri="{BB962C8B-B14F-4D97-AF65-F5344CB8AC3E}">
        <p14:creationId xmlns:p14="http://schemas.microsoft.com/office/powerpoint/2010/main" val="45269401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46</a:t>
            </a:fld>
            <a:endParaRPr lang="en-GB" dirty="0"/>
          </a:p>
        </p:txBody>
      </p:sp>
    </p:spTree>
    <p:extLst>
      <p:ext uri="{BB962C8B-B14F-4D97-AF65-F5344CB8AC3E}">
        <p14:creationId xmlns:p14="http://schemas.microsoft.com/office/powerpoint/2010/main" val="216544236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47</a:t>
            </a:fld>
            <a:endParaRPr lang="en-GB" dirty="0"/>
          </a:p>
        </p:txBody>
      </p:sp>
    </p:spTree>
    <p:extLst>
      <p:ext uri="{BB962C8B-B14F-4D97-AF65-F5344CB8AC3E}">
        <p14:creationId xmlns:p14="http://schemas.microsoft.com/office/powerpoint/2010/main" val="21249183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48</a:t>
            </a:fld>
            <a:endParaRPr lang="en-GB" dirty="0"/>
          </a:p>
        </p:txBody>
      </p:sp>
    </p:spTree>
    <p:extLst>
      <p:ext uri="{BB962C8B-B14F-4D97-AF65-F5344CB8AC3E}">
        <p14:creationId xmlns:p14="http://schemas.microsoft.com/office/powerpoint/2010/main" val="124632214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49</a:t>
            </a:fld>
            <a:endParaRPr lang="en-GB" dirty="0"/>
          </a:p>
        </p:txBody>
      </p:sp>
    </p:spTree>
    <p:extLst>
      <p:ext uri="{BB962C8B-B14F-4D97-AF65-F5344CB8AC3E}">
        <p14:creationId xmlns:p14="http://schemas.microsoft.com/office/powerpoint/2010/main" val="7997080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1172286292"/>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50</a:t>
            </a:fld>
            <a:endParaRPr lang="en-GB" dirty="0"/>
          </a:p>
        </p:txBody>
      </p:sp>
    </p:spTree>
    <p:extLst>
      <p:ext uri="{BB962C8B-B14F-4D97-AF65-F5344CB8AC3E}">
        <p14:creationId xmlns:p14="http://schemas.microsoft.com/office/powerpoint/2010/main" val="118070462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51</a:t>
            </a:fld>
            <a:endParaRPr lang="en-GB" dirty="0"/>
          </a:p>
        </p:txBody>
      </p:sp>
    </p:spTree>
    <p:extLst>
      <p:ext uri="{BB962C8B-B14F-4D97-AF65-F5344CB8AC3E}">
        <p14:creationId xmlns:p14="http://schemas.microsoft.com/office/powerpoint/2010/main" val="201128623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52</a:t>
            </a:fld>
            <a:endParaRPr lang="en-GB" dirty="0"/>
          </a:p>
        </p:txBody>
      </p:sp>
    </p:spTree>
    <p:extLst>
      <p:ext uri="{BB962C8B-B14F-4D97-AF65-F5344CB8AC3E}">
        <p14:creationId xmlns:p14="http://schemas.microsoft.com/office/powerpoint/2010/main" val="3179310062"/>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53</a:t>
            </a:fld>
            <a:endParaRPr lang="en-GB" dirty="0"/>
          </a:p>
        </p:txBody>
      </p:sp>
    </p:spTree>
    <p:extLst>
      <p:ext uri="{BB962C8B-B14F-4D97-AF65-F5344CB8AC3E}">
        <p14:creationId xmlns:p14="http://schemas.microsoft.com/office/powerpoint/2010/main" val="3046834320"/>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54</a:t>
            </a:fld>
            <a:endParaRPr lang="en-GB" dirty="0"/>
          </a:p>
        </p:txBody>
      </p:sp>
    </p:spTree>
    <p:extLst>
      <p:ext uri="{BB962C8B-B14F-4D97-AF65-F5344CB8AC3E}">
        <p14:creationId xmlns:p14="http://schemas.microsoft.com/office/powerpoint/2010/main" val="4288293907"/>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55</a:t>
            </a:fld>
            <a:endParaRPr lang="en-GB" dirty="0"/>
          </a:p>
        </p:txBody>
      </p:sp>
    </p:spTree>
    <p:extLst>
      <p:ext uri="{BB962C8B-B14F-4D97-AF65-F5344CB8AC3E}">
        <p14:creationId xmlns:p14="http://schemas.microsoft.com/office/powerpoint/2010/main" val="2669844492"/>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56</a:t>
            </a:fld>
            <a:endParaRPr lang="en-GB" dirty="0"/>
          </a:p>
        </p:txBody>
      </p:sp>
    </p:spTree>
    <p:extLst>
      <p:ext uri="{BB962C8B-B14F-4D97-AF65-F5344CB8AC3E}">
        <p14:creationId xmlns:p14="http://schemas.microsoft.com/office/powerpoint/2010/main" val="3567782748"/>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57</a:t>
            </a:fld>
            <a:endParaRPr lang="en-GB" dirty="0"/>
          </a:p>
        </p:txBody>
      </p:sp>
    </p:spTree>
    <p:extLst>
      <p:ext uri="{BB962C8B-B14F-4D97-AF65-F5344CB8AC3E}">
        <p14:creationId xmlns:p14="http://schemas.microsoft.com/office/powerpoint/2010/main" val="1272458897"/>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58</a:t>
            </a:fld>
            <a:endParaRPr lang="en-GB" dirty="0"/>
          </a:p>
        </p:txBody>
      </p:sp>
    </p:spTree>
    <p:extLst>
      <p:ext uri="{BB962C8B-B14F-4D97-AF65-F5344CB8AC3E}">
        <p14:creationId xmlns:p14="http://schemas.microsoft.com/office/powerpoint/2010/main" val="1183740366"/>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59</a:t>
            </a:fld>
            <a:endParaRPr lang="en-GB" dirty="0"/>
          </a:p>
        </p:txBody>
      </p:sp>
    </p:spTree>
    <p:extLst>
      <p:ext uri="{BB962C8B-B14F-4D97-AF65-F5344CB8AC3E}">
        <p14:creationId xmlns:p14="http://schemas.microsoft.com/office/powerpoint/2010/main" val="20474565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2456309143"/>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60</a:t>
            </a:fld>
            <a:endParaRPr lang="en-GB" dirty="0"/>
          </a:p>
        </p:txBody>
      </p:sp>
    </p:spTree>
    <p:extLst>
      <p:ext uri="{BB962C8B-B14F-4D97-AF65-F5344CB8AC3E}">
        <p14:creationId xmlns:p14="http://schemas.microsoft.com/office/powerpoint/2010/main" val="28135272"/>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61</a:t>
            </a:fld>
            <a:endParaRPr lang="en-GB" dirty="0"/>
          </a:p>
        </p:txBody>
      </p:sp>
    </p:spTree>
    <p:extLst>
      <p:ext uri="{BB962C8B-B14F-4D97-AF65-F5344CB8AC3E}">
        <p14:creationId xmlns:p14="http://schemas.microsoft.com/office/powerpoint/2010/main" val="1774861050"/>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62</a:t>
            </a:fld>
            <a:endParaRPr lang="en-GB" dirty="0"/>
          </a:p>
        </p:txBody>
      </p:sp>
    </p:spTree>
    <p:extLst>
      <p:ext uri="{BB962C8B-B14F-4D97-AF65-F5344CB8AC3E}">
        <p14:creationId xmlns:p14="http://schemas.microsoft.com/office/powerpoint/2010/main" val="436283199"/>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63</a:t>
            </a:fld>
            <a:endParaRPr lang="en-GB" dirty="0"/>
          </a:p>
        </p:txBody>
      </p:sp>
    </p:spTree>
    <p:extLst>
      <p:ext uri="{BB962C8B-B14F-4D97-AF65-F5344CB8AC3E}">
        <p14:creationId xmlns:p14="http://schemas.microsoft.com/office/powerpoint/2010/main" val="7122762"/>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64</a:t>
            </a:fld>
            <a:endParaRPr lang="en-GB" dirty="0"/>
          </a:p>
        </p:txBody>
      </p:sp>
    </p:spTree>
    <p:extLst>
      <p:ext uri="{BB962C8B-B14F-4D97-AF65-F5344CB8AC3E}">
        <p14:creationId xmlns:p14="http://schemas.microsoft.com/office/powerpoint/2010/main" val="3525755435"/>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65</a:t>
            </a:fld>
            <a:endParaRPr lang="en-GB" dirty="0"/>
          </a:p>
        </p:txBody>
      </p:sp>
    </p:spTree>
    <p:extLst>
      <p:ext uri="{BB962C8B-B14F-4D97-AF65-F5344CB8AC3E}">
        <p14:creationId xmlns:p14="http://schemas.microsoft.com/office/powerpoint/2010/main" val="1752607025"/>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66</a:t>
            </a:fld>
            <a:endParaRPr lang="en-GB" dirty="0"/>
          </a:p>
        </p:txBody>
      </p:sp>
    </p:spTree>
    <p:extLst>
      <p:ext uri="{BB962C8B-B14F-4D97-AF65-F5344CB8AC3E}">
        <p14:creationId xmlns:p14="http://schemas.microsoft.com/office/powerpoint/2010/main" val="2962270389"/>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67</a:t>
            </a:fld>
            <a:endParaRPr lang="en-GB" dirty="0"/>
          </a:p>
        </p:txBody>
      </p:sp>
    </p:spTree>
    <p:extLst>
      <p:ext uri="{BB962C8B-B14F-4D97-AF65-F5344CB8AC3E}">
        <p14:creationId xmlns:p14="http://schemas.microsoft.com/office/powerpoint/2010/main" val="4102907161"/>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68</a:t>
            </a:fld>
            <a:endParaRPr lang="en-GB" dirty="0"/>
          </a:p>
        </p:txBody>
      </p:sp>
    </p:spTree>
    <p:extLst>
      <p:ext uri="{BB962C8B-B14F-4D97-AF65-F5344CB8AC3E}">
        <p14:creationId xmlns:p14="http://schemas.microsoft.com/office/powerpoint/2010/main" val="3042792186"/>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69</a:t>
            </a:fld>
            <a:endParaRPr lang="en-GB" dirty="0"/>
          </a:p>
        </p:txBody>
      </p:sp>
    </p:spTree>
    <p:extLst>
      <p:ext uri="{BB962C8B-B14F-4D97-AF65-F5344CB8AC3E}">
        <p14:creationId xmlns:p14="http://schemas.microsoft.com/office/powerpoint/2010/main" val="28661133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52358441"/>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70</a:t>
            </a:fld>
            <a:endParaRPr lang="en-GB" dirty="0"/>
          </a:p>
        </p:txBody>
      </p:sp>
    </p:spTree>
    <p:extLst>
      <p:ext uri="{BB962C8B-B14F-4D97-AF65-F5344CB8AC3E}">
        <p14:creationId xmlns:p14="http://schemas.microsoft.com/office/powerpoint/2010/main" val="3793946236"/>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71</a:t>
            </a:fld>
            <a:endParaRPr lang="en-GB" dirty="0"/>
          </a:p>
        </p:txBody>
      </p:sp>
    </p:spTree>
    <p:extLst>
      <p:ext uri="{BB962C8B-B14F-4D97-AF65-F5344CB8AC3E}">
        <p14:creationId xmlns:p14="http://schemas.microsoft.com/office/powerpoint/2010/main" val="4190447239"/>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72</a:t>
            </a:fld>
            <a:endParaRPr lang="en-GB" dirty="0"/>
          </a:p>
        </p:txBody>
      </p:sp>
    </p:spTree>
    <p:extLst>
      <p:ext uri="{BB962C8B-B14F-4D97-AF65-F5344CB8AC3E}">
        <p14:creationId xmlns:p14="http://schemas.microsoft.com/office/powerpoint/2010/main" val="3239031157"/>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73</a:t>
            </a:fld>
            <a:endParaRPr lang="en-GB" dirty="0"/>
          </a:p>
        </p:txBody>
      </p:sp>
    </p:spTree>
    <p:extLst>
      <p:ext uri="{BB962C8B-B14F-4D97-AF65-F5344CB8AC3E}">
        <p14:creationId xmlns:p14="http://schemas.microsoft.com/office/powerpoint/2010/main" val="4005422584"/>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74</a:t>
            </a:fld>
            <a:endParaRPr lang="en-GB" dirty="0"/>
          </a:p>
        </p:txBody>
      </p:sp>
    </p:spTree>
    <p:extLst>
      <p:ext uri="{BB962C8B-B14F-4D97-AF65-F5344CB8AC3E}">
        <p14:creationId xmlns:p14="http://schemas.microsoft.com/office/powerpoint/2010/main" val="4075573372"/>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75</a:t>
            </a:fld>
            <a:endParaRPr lang="en-GB" dirty="0"/>
          </a:p>
        </p:txBody>
      </p:sp>
    </p:spTree>
    <p:extLst>
      <p:ext uri="{BB962C8B-B14F-4D97-AF65-F5344CB8AC3E}">
        <p14:creationId xmlns:p14="http://schemas.microsoft.com/office/powerpoint/2010/main" val="1474308001"/>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76</a:t>
            </a:fld>
            <a:endParaRPr lang="en-GB" dirty="0"/>
          </a:p>
        </p:txBody>
      </p:sp>
    </p:spTree>
    <p:extLst>
      <p:ext uri="{BB962C8B-B14F-4D97-AF65-F5344CB8AC3E}">
        <p14:creationId xmlns:p14="http://schemas.microsoft.com/office/powerpoint/2010/main" val="1707494332"/>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77</a:t>
            </a:fld>
            <a:endParaRPr lang="en-GB" dirty="0"/>
          </a:p>
        </p:txBody>
      </p:sp>
    </p:spTree>
    <p:extLst>
      <p:ext uri="{BB962C8B-B14F-4D97-AF65-F5344CB8AC3E}">
        <p14:creationId xmlns:p14="http://schemas.microsoft.com/office/powerpoint/2010/main" val="146926060"/>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78</a:t>
            </a:fld>
            <a:endParaRPr lang="en-GB" dirty="0"/>
          </a:p>
        </p:txBody>
      </p:sp>
    </p:spTree>
    <p:extLst>
      <p:ext uri="{BB962C8B-B14F-4D97-AF65-F5344CB8AC3E}">
        <p14:creationId xmlns:p14="http://schemas.microsoft.com/office/powerpoint/2010/main" val="1365079040"/>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79</a:t>
            </a:fld>
            <a:endParaRPr lang="en-GB" dirty="0"/>
          </a:p>
        </p:txBody>
      </p:sp>
    </p:spTree>
    <p:extLst>
      <p:ext uri="{BB962C8B-B14F-4D97-AF65-F5344CB8AC3E}">
        <p14:creationId xmlns:p14="http://schemas.microsoft.com/office/powerpoint/2010/main" val="6347481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2517962166"/>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80</a:t>
            </a:fld>
            <a:endParaRPr lang="en-GB" dirty="0"/>
          </a:p>
        </p:txBody>
      </p:sp>
    </p:spTree>
    <p:extLst>
      <p:ext uri="{BB962C8B-B14F-4D97-AF65-F5344CB8AC3E}">
        <p14:creationId xmlns:p14="http://schemas.microsoft.com/office/powerpoint/2010/main" val="9918508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411109295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slide" Target="../slides/slide7.xml"/><Relationship Id="rId7" Type="http://schemas.openxmlformats.org/officeDocument/2006/relationships/slide" Target="../slides/slide54.xml"/><Relationship Id="rId2" Type="http://schemas.openxmlformats.org/officeDocument/2006/relationships/slide" Target="../slides/slide75.xml"/><Relationship Id="rId1" Type="http://schemas.openxmlformats.org/officeDocument/2006/relationships/slideMaster" Target="../slideMasters/slideMaster1.xml"/><Relationship Id="rId6" Type="http://schemas.openxmlformats.org/officeDocument/2006/relationships/slide" Target="../slides/slide69.xml"/><Relationship Id="rId5" Type="http://schemas.openxmlformats.org/officeDocument/2006/relationships/slide" Target="../slides/slide32.xml"/><Relationship Id="rId4" Type="http://schemas.openxmlformats.org/officeDocument/2006/relationships/slide" Target="../slides/slide16.xml"/></Relationships>
</file>

<file path=ppt/slideLayouts/_rels/slideLayout5.xml.rels><?xml version="1.0" encoding="UTF-8" standalone="yes"?>
<Relationships xmlns="http://schemas.openxmlformats.org/package/2006/relationships"><Relationship Id="rId3" Type="http://schemas.openxmlformats.org/officeDocument/2006/relationships/hyperlink" Target="http://www.google.co.uk/url?sa=i&amp;rct=j&amp;q=ocr+nationals+in+ict+level+02+logo&amp;source=images&amp;cd=&amp;docid=V5m_yCYP-aE2_M&amp;tbnid=DTQOd6LrYrDCGM:&amp;ved=0CAUQjRw&amp;url=http://decv.co.uk/courses/test/&amp;ei=zegkUtL5EcaR0AX1yoCoCA&amp;bvm=bv.51495398,d.d2k&amp;psig=AFQjCNE5H51wUL1lgYhDZQ2VHp_BrKAYtA&amp;ust=1378236999184474" TargetMode="External"/><Relationship Id="rId2" Type="http://schemas.openxmlformats.org/officeDocument/2006/relationships/slide" Target="../slides/slide6.xml"/><Relationship Id="rId1" Type="http://schemas.openxmlformats.org/officeDocument/2006/relationships/slideMaster" Target="../slideMasters/slideMaster1.xml"/><Relationship Id="rId4" Type="http://schemas.openxmlformats.org/officeDocument/2006/relationships/image" Target="../media/image2.gif"/></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latin typeface="Calibri" pitchFamily="34" charset="0"/>
                <a:cs typeface="Calibri" pitchFamily="34" charset="0"/>
              </a:defRPr>
            </a:lvl1pPr>
            <a:lvl2pPr>
              <a:defRPr>
                <a:latin typeface="Calibri" pitchFamily="34" charset="0"/>
                <a:cs typeface="Calibri" pitchFamily="34" charset="0"/>
              </a:defRPr>
            </a:lvl2pPr>
            <a:lvl3pPr>
              <a:defRPr>
                <a:latin typeface="Calibri" pitchFamily="34" charset="0"/>
                <a:cs typeface="Calibri" pitchFamily="34" charset="0"/>
              </a:defRPr>
            </a:lvl3pPr>
            <a:lvl4pPr>
              <a:defRPr>
                <a:latin typeface="Calibri" pitchFamily="34" charset="0"/>
                <a:cs typeface="Calibri" pitchFamily="34" charset="0"/>
              </a:defRPr>
            </a:lvl4pPr>
            <a:lvl5pPr>
              <a:defRPr>
                <a:latin typeface="Calibri" pitchFamily="34" charset="0"/>
                <a:cs typeface="Calibri" pitchFamily="34" charset="0"/>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Title 6"/>
          <p:cNvSpPr>
            <a:spLocks noGrp="1"/>
          </p:cNvSpPr>
          <p:nvPr>
            <p:ph type="title"/>
          </p:nvPr>
        </p:nvSpPr>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latin typeface="Calibri" pitchFamily="34" charset="0"/>
                <a:cs typeface="Calibri" pitchFamily="34" charset="0"/>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latin typeface="Calibri" pitchFamily="34" charset="0"/>
              <a:cs typeface="Calibri" pitchFamily="34" charset="0"/>
            </a:endParaRPr>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latin typeface="Calibri" pitchFamily="34" charset="0"/>
              <a:cs typeface="Calibri" pitchFamily="34" charset="0"/>
            </a:endParaRP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70266" y="72008"/>
            <a:ext cx="8859452" cy="548680"/>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sp>
        <p:nvSpPr>
          <p:cNvPr id="14" name="Round Same Side Corner Rectangle 13">
            <a:hlinkClick r:id="rId2" action="ppaction://hlinksldjump"/>
          </p:cNvPr>
          <p:cNvSpPr/>
          <p:nvPr userDrawn="1"/>
        </p:nvSpPr>
        <p:spPr>
          <a:xfrm>
            <a:off x="6915424" y="607812"/>
            <a:ext cx="1328984"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Exam Questions</a:t>
            </a:r>
            <a:endParaRPr lang="en-GB" sz="2000" b="1" dirty="0">
              <a:latin typeface="Arial" panose="020B0604020202020204" pitchFamily="34" charset="0"/>
              <a:cs typeface="Arial" panose="020B0604020202020204" pitchFamily="34" charset="0"/>
            </a:endParaRPr>
          </a:p>
        </p:txBody>
      </p:sp>
      <p:sp>
        <p:nvSpPr>
          <p:cNvPr id="12" name="Round Same Side Corner Rectangle 11">
            <a:hlinkClick r:id="rId3" action="ppaction://hlinksldjump"/>
          </p:cNvPr>
          <p:cNvSpPr/>
          <p:nvPr userDrawn="1"/>
        </p:nvSpPr>
        <p:spPr>
          <a:xfrm>
            <a:off x="217476" y="607812"/>
            <a:ext cx="105078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4.1 - Terms</a:t>
            </a:r>
            <a:endParaRPr lang="en-GB" sz="1200" b="1" dirty="0">
              <a:latin typeface="Arial" panose="020B0604020202020204" pitchFamily="34" charset="0"/>
              <a:cs typeface="Arial" panose="020B0604020202020204" pitchFamily="34" charset="0"/>
            </a:endParaRPr>
          </a:p>
        </p:txBody>
      </p:sp>
      <p:sp>
        <p:nvSpPr>
          <p:cNvPr id="37" name="Round Same Side Corner Rectangle 36">
            <a:hlinkClick r:id="rId4" action="ppaction://hlinksldjump"/>
          </p:cNvPr>
          <p:cNvSpPr/>
          <p:nvPr userDrawn="1"/>
        </p:nvSpPr>
        <p:spPr>
          <a:xfrm>
            <a:off x="1331592" y="607812"/>
            <a:ext cx="1368112"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4.2 – Profit/Loss</a:t>
            </a:r>
            <a:endParaRPr lang="en-GB" sz="1200" b="1" dirty="0">
              <a:latin typeface="Arial" panose="020B0604020202020204" pitchFamily="34" charset="0"/>
              <a:cs typeface="Arial" panose="020B0604020202020204" pitchFamily="34" charset="0"/>
            </a:endParaRPr>
          </a:p>
        </p:txBody>
      </p:sp>
      <p:sp>
        <p:nvSpPr>
          <p:cNvPr id="10" name="Round Same Side Corner Rectangle 9">
            <a:hlinkClick r:id="rId5" action="ppaction://hlinksldjump"/>
          </p:cNvPr>
          <p:cNvSpPr/>
          <p:nvPr userDrawn="1"/>
        </p:nvSpPr>
        <p:spPr>
          <a:xfrm>
            <a:off x="2763034" y="607812"/>
            <a:ext cx="1334028"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4.3 - Statements</a:t>
            </a:r>
            <a:endParaRPr lang="en-GB" sz="1200" b="1" dirty="0">
              <a:latin typeface="Arial" panose="020B0604020202020204" pitchFamily="34" charset="0"/>
              <a:cs typeface="Arial" panose="020B0604020202020204" pitchFamily="34" charset="0"/>
            </a:endParaRPr>
          </a:p>
        </p:txBody>
      </p:sp>
      <p:sp>
        <p:nvSpPr>
          <p:cNvPr id="9" name="Round Same Side Corner Rectangle 8">
            <a:hlinkClick r:id="rId6" action="ppaction://hlinksldjump"/>
          </p:cNvPr>
          <p:cNvSpPr/>
          <p:nvPr userDrawn="1"/>
        </p:nvSpPr>
        <p:spPr>
          <a:xfrm>
            <a:off x="5604229" y="607812"/>
            <a:ext cx="1247867"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4.5 - Forecasts</a:t>
            </a:r>
            <a:endParaRPr lang="en-GB" sz="1200" b="1" dirty="0">
              <a:latin typeface="Arial" panose="020B0604020202020204" pitchFamily="34" charset="0"/>
              <a:cs typeface="Arial" panose="020B0604020202020204" pitchFamily="34" charset="0"/>
            </a:endParaRPr>
          </a:p>
        </p:txBody>
      </p:sp>
      <p:sp>
        <p:nvSpPr>
          <p:cNvPr id="11" name="Round Same Side Corner Rectangle 10">
            <a:hlinkClick r:id="rId7" action="ppaction://hlinksldjump"/>
          </p:cNvPr>
          <p:cNvSpPr/>
          <p:nvPr userDrawn="1"/>
        </p:nvSpPr>
        <p:spPr>
          <a:xfrm>
            <a:off x="4160392" y="607812"/>
            <a:ext cx="1380507"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4.4 – Cash Flow</a:t>
            </a:r>
            <a:endParaRPr lang="en-GB" sz="120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177105" y="983578"/>
            <a:ext cx="8752613" cy="5757790"/>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LO1 8-14">
    <p:spTree>
      <p:nvGrpSpPr>
        <p:cNvPr id="1" name=""/>
        <p:cNvGrpSpPr/>
        <p:nvPr/>
      </p:nvGrpSpPr>
      <p:grpSpPr>
        <a:xfrm>
          <a:off x="0" y="0"/>
          <a:ext cx="0" cy="0"/>
          <a:chOff x="0" y="0"/>
          <a:chExt cx="0" cy="0"/>
        </a:xfrm>
      </p:grpSpPr>
      <p:sp>
        <p:nvSpPr>
          <p:cNvPr id="6" name="Title 5"/>
          <p:cNvSpPr>
            <a:spLocks noGrp="1"/>
          </p:cNvSpPr>
          <p:nvPr>
            <p:ph type="title"/>
          </p:nvPr>
        </p:nvSpPr>
        <p:spPr>
          <a:xfrm>
            <a:off x="214282" y="-117500"/>
            <a:ext cx="8229600" cy="8572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sp>
        <p:nvSpPr>
          <p:cNvPr id="4" name="Round Same Side Corner Rectangle 3">
            <a:hlinkClick r:id="" action="ppaction://noaction"/>
          </p:cNvPr>
          <p:cNvSpPr/>
          <p:nvPr/>
        </p:nvSpPr>
        <p:spPr>
          <a:xfrm>
            <a:off x="3312750" y="720054"/>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12</a:t>
            </a:r>
            <a:endParaRPr lang="en-GB" b="1" dirty="0"/>
          </a:p>
        </p:txBody>
      </p:sp>
      <p:sp>
        <p:nvSpPr>
          <p:cNvPr id="5" name="Round Same Side Corner Rectangle 4">
            <a:hlinkClick r:id="rId2" action="ppaction://hlinksldjump"/>
          </p:cNvPr>
          <p:cNvSpPr/>
          <p:nvPr/>
        </p:nvSpPr>
        <p:spPr>
          <a:xfrm>
            <a:off x="311404" y="717964"/>
            <a:ext cx="1643074"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t>Assignment</a:t>
            </a:r>
            <a:endParaRPr lang="en-GB" b="1" dirty="0"/>
          </a:p>
        </p:txBody>
      </p:sp>
      <p:sp>
        <p:nvSpPr>
          <p:cNvPr id="8" name="Round Same Side Corner Rectangle 7">
            <a:hlinkClick r:id="" action="ppaction://noaction"/>
          </p:cNvPr>
          <p:cNvSpPr/>
          <p:nvPr/>
        </p:nvSpPr>
        <p:spPr>
          <a:xfrm>
            <a:off x="2027211" y="720054"/>
            <a:ext cx="468519"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LO1</a:t>
            </a:r>
            <a:endParaRPr lang="en-GB" sz="1400" b="1" dirty="0"/>
          </a:p>
        </p:txBody>
      </p:sp>
      <p:sp>
        <p:nvSpPr>
          <p:cNvPr id="7" name="Round Same Side Corner Rectangle 6">
            <a:hlinkClick r:id="" action="ppaction://noaction"/>
          </p:cNvPr>
          <p:cNvSpPr/>
          <p:nvPr/>
        </p:nvSpPr>
        <p:spPr>
          <a:xfrm>
            <a:off x="3780758"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13</a:t>
            </a:r>
            <a:endParaRPr lang="en-GB" b="1" dirty="0"/>
          </a:p>
        </p:txBody>
      </p:sp>
      <p:sp>
        <p:nvSpPr>
          <p:cNvPr id="10" name="Round Same Side Corner Rectangle 9">
            <a:hlinkClick r:id="" action="ppaction://noaction"/>
          </p:cNvPr>
          <p:cNvSpPr/>
          <p:nvPr/>
        </p:nvSpPr>
        <p:spPr>
          <a:xfrm>
            <a:off x="4248766"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14</a:t>
            </a:r>
            <a:endParaRPr lang="en-GB" b="1" dirty="0"/>
          </a:p>
        </p:txBody>
      </p:sp>
      <p:sp>
        <p:nvSpPr>
          <p:cNvPr id="11" name="Round Same Side Corner Rectangle 10">
            <a:hlinkClick r:id="" action="ppaction://noaction"/>
          </p:cNvPr>
          <p:cNvSpPr/>
          <p:nvPr/>
        </p:nvSpPr>
        <p:spPr>
          <a:xfrm>
            <a:off x="4716862"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15</a:t>
            </a:r>
            <a:endParaRPr lang="en-GB" b="1" dirty="0"/>
          </a:p>
        </p:txBody>
      </p:sp>
      <p:sp>
        <p:nvSpPr>
          <p:cNvPr id="12" name="Round Same Side Corner Rectangle 11">
            <a:hlinkClick r:id="" action="ppaction://noaction"/>
          </p:cNvPr>
          <p:cNvSpPr/>
          <p:nvPr/>
        </p:nvSpPr>
        <p:spPr>
          <a:xfrm>
            <a:off x="5195564"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16</a:t>
            </a:r>
            <a:endParaRPr lang="en-GB" b="1" dirty="0"/>
          </a:p>
        </p:txBody>
      </p:sp>
      <p:sp>
        <p:nvSpPr>
          <p:cNvPr id="16" name="Round Same Side Corner Rectangle 15">
            <a:hlinkClick r:id="" action="ppaction://noaction"/>
          </p:cNvPr>
          <p:cNvSpPr/>
          <p:nvPr/>
        </p:nvSpPr>
        <p:spPr>
          <a:xfrm>
            <a:off x="5663995"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17</a:t>
            </a:r>
            <a:endParaRPr lang="en-GB" b="1" dirty="0"/>
          </a:p>
        </p:txBody>
      </p:sp>
      <p:sp>
        <p:nvSpPr>
          <p:cNvPr id="17" name="Round Same Side Corner Rectangle 16">
            <a:hlinkClick r:id="" action="ppaction://noaction"/>
          </p:cNvPr>
          <p:cNvSpPr/>
          <p:nvPr/>
        </p:nvSpPr>
        <p:spPr>
          <a:xfrm>
            <a:off x="6132426"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18</a:t>
            </a:r>
            <a:endParaRPr lang="en-GB" b="1" dirty="0"/>
          </a:p>
        </p:txBody>
      </p:sp>
      <p:sp>
        <p:nvSpPr>
          <p:cNvPr id="20" name="Round Same Side Corner Rectangle 19">
            <a:hlinkClick r:id="" action="ppaction://noaction"/>
          </p:cNvPr>
          <p:cNvSpPr/>
          <p:nvPr/>
        </p:nvSpPr>
        <p:spPr>
          <a:xfrm>
            <a:off x="2567651" y="729079"/>
            <a:ext cx="672668"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1-11</a:t>
            </a:r>
            <a:endParaRPr lang="en-GB" sz="1400" b="1" dirty="0"/>
          </a:p>
        </p:txBody>
      </p:sp>
      <p:pic>
        <p:nvPicPr>
          <p:cNvPr id="14" name="Picture 7" descr="http://decv.co.uk/wp-content/uploads/2013/02/OCR-Logo-300x139.gif">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72084" y="0"/>
            <a:ext cx="1571916" cy="728321"/>
          </a:xfrm>
          <a:prstGeom prst="rect">
            <a:avLst/>
          </a:prstGeom>
          <a:noFill/>
          <a:extLst>
            <a:ext uri="{909E8E84-426E-40DD-AFC4-6F175D3DCCD1}">
              <a14:hiddenFill xmlns:a14="http://schemas.microsoft.com/office/drawing/2010/main">
                <a:solidFill>
                  <a:srgbClr val="FFFFFF"/>
                </a:solidFill>
              </a14:hiddenFill>
            </a:ext>
          </a:extLst>
        </p:spPr>
      </p:pic>
      <p:sp>
        <p:nvSpPr>
          <p:cNvPr id="15" name="Round Same Side Corner Rectangle 14">
            <a:hlinkClick r:id="" action="ppaction://noaction"/>
          </p:cNvPr>
          <p:cNvSpPr/>
          <p:nvPr userDrawn="1"/>
        </p:nvSpPr>
        <p:spPr>
          <a:xfrm>
            <a:off x="3312750" y="720054"/>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12</a:t>
            </a:r>
            <a:endParaRPr lang="en-GB" b="1" dirty="0"/>
          </a:p>
        </p:txBody>
      </p:sp>
      <p:sp>
        <p:nvSpPr>
          <p:cNvPr id="18" name="Round Same Side Corner Rectangle 17">
            <a:hlinkClick r:id="rId2" action="ppaction://hlinksldjump"/>
          </p:cNvPr>
          <p:cNvSpPr/>
          <p:nvPr userDrawn="1"/>
        </p:nvSpPr>
        <p:spPr>
          <a:xfrm>
            <a:off x="311404" y="717964"/>
            <a:ext cx="1643074"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t>Assignment</a:t>
            </a:r>
            <a:endParaRPr lang="en-GB" b="1" dirty="0"/>
          </a:p>
        </p:txBody>
      </p:sp>
      <p:sp>
        <p:nvSpPr>
          <p:cNvPr id="19" name="Round Same Side Corner Rectangle 18">
            <a:hlinkClick r:id="" action="ppaction://noaction"/>
          </p:cNvPr>
          <p:cNvSpPr/>
          <p:nvPr userDrawn="1"/>
        </p:nvSpPr>
        <p:spPr>
          <a:xfrm>
            <a:off x="2027211" y="720054"/>
            <a:ext cx="468519"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LO1</a:t>
            </a:r>
            <a:endParaRPr lang="en-GB" sz="1400" b="1" dirty="0"/>
          </a:p>
        </p:txBody>
      </p:sp>
      <p:sp>
        <p:nvSpPr>
          <p:cNvPr id="21" name="Round Same Side Corner Rectangle 20">
            <a:hlinkClick r:id="" action="ppaction://noaction"/>
          </p:cNvPr>
          <p:cNvSpPr/>
          <p:nvPr userDrawn="1"/>
        </p:nvSpPr>
        <p:spPr>
          <a:xfrm>
            <a:off x="3780758"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13</a:t>
            </a:r>
            <a:endParaRPr lang="en-GB" b="1" dirty="0"/>
          </a:p>
        </p:txBody>
      </p:sp>
      <p:sp>
        <p:nvSpPr>
          <p:cNvPr id="22" name="Round Same Side Corner Rectangle 21">
            <a:hlinkClick r:id="" action="ppaction://noaction"/>
          </p:cNvPr>
          <p:cNvSpPr/>
          <p:nvPr userDrawn="1"/>
        </p:nvSpPr>
        <p:spPr>
          <a:xfrm>
            <a:off x="4248766"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14</a:t>
            </a:r>
            <a:endParaRPr lang="en-GB" b="1" dirty="0"/>
          </a:p>
        </p:txBody>
      </p:sp>
      <p:sp>
        <p:nvSpPr>
          <p:cNvPr id="23" name="Round Same Side Corner Rectangle 22">
            <a:hlinkClick r:id="" action="ppaction://noaction"/>
          </p:cNvPr>
          <p:cNvSpPr/>
          <p:nvPr userDrawn="1"/>
        </p:nvSpPr>
        <p:spPr>
          <a:xfrm>
            <a:off x="4716862"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15</a:t>
            </a:r>
            <a:endParaRPr lang="en-GB" b="1" dirty="0"/>
          </a:p>
        </p:txBody>
      </p:sp>
      <p:sp>
        <p:nvSpPr>
          <p:cNvPr id="24" name="Round Same Side Corner Rectangle 23">
            <a:hlinkClick r:id="" action="ppaction://noaction"/>
          </p:cNvPr>
          <p:cNvSpPr/>
          <p:nvPr userDrawn="1"/>
        </p:nvSpPr>
        <p:spPr>
          <a:xfrm>
            <a:off x="5195564"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16</a:t>
            </a:r>
            <a:endParaRPr lang="en-GB" b="1" dirty="0"/>
          </a:p>
        </p:txBody>
      </p:sp>
      <p:sp>
        <p:nvSpPr>
          <p:cNvPr id="25" name="Round Same Side Corner Rectangle 24">
            <a:hlinkClick r:id="" action="ppaction://noaction"/>
          </p:cNvPr>
          <p:cNvSpPr/>
          <p:nvPr userDrawn="1"/>
        </p:nvSpPr>
        <p:spPr>
          <a:xfrm>
            <a:off x="5663995"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17</a:t>
            </a:r>
            <a:endParaRPr lang="en-GB" b="1" dirty="0"/>
          </a:p>
        </p:txBody>
      </p:sp>
      <p:sp>
        <p:nvSpPr>
          <p:cNvPr id="26" name="Round Same Side Corner Rectangle 25">
            <a:hlinkClick r:id="" action="ppaction://noaction"/>
          </p:cNvPr>
          <p:cNvSpPr/>
          <p:nvPr userDrawn="1"/>
        </p:nvSpPr>
        <p:spPr>
          <a:xfrm>
            <a:off x="6132426"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18</a:t>
            </a:r>
            <a:endParaRPr lang="en-GB" b="1" dirty="0"/>
          </a:p>
        </p:txBody>
      </p:sp>
      <p:sp>
        <p:nvSpPr>
          <p:cNvPr id="27" name="Round Same Side Corner Rectangle 26">
            <a:hlinkClick r:id="" action="ppaction://noaction"/>
          </p:cNvPr>
          <p:cNvSpPr/>
          <p:nvPr userDrawn="1"/>
        </p:nvSpPr>
        <p:spPr>
          <a:xfrm>
            <a:off x="2567651" y="729079"/>
            <a:ext cx="672668"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1-11</a:t>
            </a:r>
            <a:endParaRPr lang="en-GB" sz="1400" b="1" dirty="0"/>
          </a:p>
        </p:txBody>
      </p:sp>
      <p:pic>
        <p:nvPicPr>
          <p:cNvPr id="28" name="Picture 7" descr="http://decv.co.uk/wp-content/uploads/2013/02/OCR-Logo-300x139.gif">
            <a:hlinkClick r:id="rId3"/>
          </p:cNvP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7572084" y="0"/>
            <a:ext cx="1571916" cy="7283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4197259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ssignment">
    <p:spTree>
      <p:nvGrpSpPr>
        <p:cNvPr id="1" name=""/>
        <p:cNvGrpSpPr/>
        <p:nvPr/>
      </p:nvGrpSpPr>
      <p:grpSpPr>
        <a:xfrm>
          <a:off x="0" y="0"/>
          <a:ext cx="0" cy="0"/>
          <a:chOff x="0" y="0"/>
          <a:chExt cx="0" cy="0"/>
        </a:xfrm>
      </p:grpSpPr>
      <p:sp>
        <p:nvSpPr>
          <p:cNvPr id="6" name="Title 5"/>
          <p:cNvSpPr>
            <a:spLocks noGrp="1"/>
          </p:cNvSpPr>
          <p:nvPr>
            <p:ph type="title"/>
          </p:nvPr>
        </p:nvSpPr>
        <p:spPr>
          <a:xfrm>
            <a:off x="214282" y="-117500"/>
            <a:ext cx="8229600" cy="8572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spTree>
    <p:extLst>
      <p:ext uri="{BB962C8B-B14F-4D97-AF65-F5344CB8AC3E}">
        <p14:creationId xmlns:p14="http://schemas.microsoft.com/office/powerpoint/2010/main" val="428938571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8"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1" r:id="rId4"/>
    <p:sldLayoutId id="2147483712" r:id="rId5"/>
    <p:sldLayoutId id="2147483713" r:id="rId6"/>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hyperlink" Target="4.2%20-%20Tasks/4.2.1%20-%20Calculating%20Total%20Cost%20and%20Average%20Cost.docx" TargetMode="External"/><Relationship Id="rId2" Type="http://schemas.openxmlformats.org/officeDocument/2006/relationships/notesSlide" Target="../notesSlides/notesSlide11.xml"/><Relationship Id="rId1" Type="http://schemas.openxmlformats.org/officeDocument/2006/relationships/slideLayout" Target="../slideLayouts/slideLayout4.xml"/><Relationship Id="rId5" Type="http://schemas.openxmlformats.org/officeDocument/2006/relationships/image" Target="../media/image5.png"/><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4.xml"/><Relationship Id="rId5" Type="http://schemas.openxmlformats.org/officeDocument/2006/relationships/image" Target="../media/image6.gif"/><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9.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0.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1.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2.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3.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4.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6.xml"/><Relationship Id="rId1" Type="http://schemas.openxmlformats.org/officeDocument/2006/relationships/slideLayout" Target="../slideLayouts/slideLayout4.xml"/><Relationship Id="rId5" Type="http://schemas.openxmlformats.org/officeDocument/2006/relationships/image" Target="../media/image5.png"/><Relationship Id="rId4" Type="http://schemas.openxmlformats.org/officeDocument/2006/relationships/hyperlink" Target="http://www.bbc.com/news/magazine-20560359"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7.xml"/><Relationship Id="rId1" Type="http://schemas.openxmlformats.org/officeDocument/2006/relationships/slideLayout" Target="../slideLayouts/slideLayout4.xml"/><Relationship Id="rId5" Type="http://schemas.openxmlformats.org/officeDocument/2006/relationships/image" Target="../media/image5.png"/><Relationship Id="rId4" Type="http://schemas.openxmlformats.org/officeDocument/2006/relationships/hyperlink" Target="http://www.bbc.com/news/magazine-20560359" TargetMode="External"/></Relationships>
</file>

<file path=ppt/slides/_rels/slide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8.xml"/><Relationship Id="rId1" Type="http://schemas.openxmlformats.org/officeDocument/2006/relationships/slideLayout" Target="../slideLayouts/slideLayout4.xml"/><Relationship Id="rId5" Type="http://schemas.openxmlformats.org/officeDocument/2006/relationships/image" Target="../media/image5.png"/><Relationship Id="rId4" Type="http://schemas.openxmlformats.org/officeDocument/2006/relationships/hyperlink" Target="http://www.bbc.com/news/magazine-20560359" TargetMode="External"/></Relationships>
</file>

<file path=ppt/slides/_rels/slide29.xml.rels><?xml version="1.0" encoding="UTF-8" standalone="yes"?>
<Relationships xmlns="http://schemas.openxmlformats.org/package/2006/relationships"><Relationship Id="rId3" Type="http://schemas.openxmlformats.org/officeDocument/2006/relationships/hyperlink" Target="4.2%20-%20Tasks/4.2%20-%20Exam%20Questions.docx" TargetMode="External"/><Relationship Id="rId2" Type="http://schemas.openxmlformats.org/officeDocument/2006/relationships/notesSlide" Target="../notesSlides/notesSlide29.xml"/><Relationship Id="rId1" Type="http://schemas.openxmlformats.org/officeDocument/2006/relationships/slideLayout" Target="../slideLayouts/slideLayout4.xml"/><Relationship Id="rId6" Type="http://schemas.openxmlformats.org/officeDocument/2006/relationships/image" Target="../media/image5.png"/><Relationship Id="rId5" Type="http://schemas.openxmlformats.org/officeDocument/2006/relationships/hyperlink" Target="http://www.bbc.com/news/magazine-20560359" TargetMode="Externa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hyperlink" Target="4.2%20-%20Tasks/4.2%20-%20Exam%20Questions.docx" TargetMode="External"/><Relationship Id="rId2" Type="http://schemas.openxmlformats.org/officeDocument/2006/relationships/notesSlide" Target="../notesSlides/notesSlide30.xml"/><Relationship Id="rId1" Type="http://schemas.openxmlformats.org/officeDocument/2006/relationships/slideLayout" Target="../slideLayouts/slideLayout4.xml"/><Relationship Id="rId6" Type="http://schemas.openxmlformats.org/officeDocument/2006/relationships/image" Target="../media/image5.png"/><Relationship Id="rId5" Type="http://schemas.openxmlformats.org/officeDocument/2006/relationships/hyperlink" Target="http://www.bbc.com/news/magazine-20560359" TargetMode="External"/><Relationship Id="rId4" Type="http://schemas.openxmlformats.org/officeDocument/2006/relationships/image" Target="../media/image4.png"/></Relationships>
</file>

<file path=ppt/slides/_rels/slide31.xml.rels><?xml version="1.0" encoding="UTF-8" standalone="yes"?>
<Relationships xmlns="http://schemas.openxmlformats.org/package/2006/relationships"><Relationship Id="rId3" Type="http://schemas.openxmlformats.org/officeDocument/2006/relationships/hyperlink" Target="4.2%20-%20Tasks/4.2%20-%20Exam%20Questions.docx" TargetMode="External"/><Relationship Id="rId2" Type="http://schemas.openxmlformats.org/officeDocument/2006/relationships/notesSlide" Target="../notesSlides/notesSlide31.xml"/><Relationship Id="rId1" Type="http://schemas.openxmlformats.org/officeDocument/2006/relationships/slideLayout" Target="../slideLayouts/slideLayout4.xml"/><Relationship Id="rId6" Type="http://schemas.openxmlformats.org/officeDocument/2006/relationships/image" Target="../media/image5.png"/><Relationship Id="rId5" Type="http://schemas.openxmlformats.org/officeDocument/2006/relationships/hyperlink" Target="http://www.bbc.com/news/magazine-20560359" TargetMode="External"/><Relationship Id="rId4" Type="http://schemas.openxmlformats.org/officeDocument/2006/relationships/image" Target="../media/image4.png"/></Relationships>
</file>

<file path=ppt/slides/_rels/slide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2.xml"/><Relationship Id="rId1" Type="http://schemas.openxmlformats.org/officeDocument/2006/relationships/slideLayout" Target="../slideLayouts/slideLayout4.xml"/><Relationship Id="rId5" Type="http://schemas.openxmlformats.org/officeDocument/2006/relationships/image" Target="../media/image5.png"/><Relationship Id="rId4" Type="http://schemas.openxmlformats.org/officeDocument/2006/relationships/hyperlink" Target="http://www.bbc.com/news/magazine-20560359" TargetMode="External"/></Relationships>
</file>

<file path=ppt/slides/_rels/slide3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3.xml"/><Relationship Id="rId1" Type="http://schemas.openxmlformats.org/officeDocument/2006/relationships/slideLayout" Target="../slideLayouts/slideLayout4.xml"/><Relationship Id="rId5" Type="http://schemas.openxmlformats.org/officeDocument/2006/relationships/image" Target="../media/image5.png"/><Relationship Id="rId4" Type="http://schemas.openxmlformats.org/officeDocument/2006/relationships/hyperlink" Target="http://www.bbc.com/news/magazine-20560359" TargetMode="External"/></Relationships>
</file>

<file path=ppt/slides/_rels/slide3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4.xml"/><Relationship Id="rId1" Type="http://schemas.openxmlformats.org/officeDocument/2006/relationships/slideLayout" Target="../slideLayouts/slideLayout4.xml"/><Relationship Id="rId5" Type="http://schemas.openxmlformats.org/officeDocument/2006/relationships/image" Target="../media/image5.png"/><Relationship Id="rId4" Type="http://schemas.openxmlformats.org/officeDocument/2006/relationships/hyperlink" Target="http://www.bbc.com/news/magazine-20560359" TargetMode="External"/></Relationships>
</file>

<file path=ppt/slides/_rels/slide3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5.xml"/><Relationship Id="rId1" Type="http://schemas.openxmlformats.org/officeDocument/2006/relationships/slideLayout" Target="../slideLayouts/slideLayout4.xml"/><Relationship Id="rId5" Type="http://schemas.openxmlformats.org/officeDocument/2006/relationships/image" Target="../media/image5.png"/><Relationship Id="rId4" Type="http://schemas.openxmlformats.org/officeDocument/2006/relationships/hyperlink" Target="http://www.bbc.com/news/magazine-20560359" TargetMode="External"/></Relationships>
</file>

<file path=ppt/slides/_rels/slide36.xml.rels><?xml version="1.0" encoding="UTF-8" standalone="yes"?>
<Relationships xmlns="http://schemas.openxmlformats.org/package/2006/relationships"><Relationship Id="rId3" Type="http://schemas.openxmlformats.org/officeDocument/2006/relationships/hyperlink" Target="4.1%20-%20Income%20Statements.docx" TargetMode="External"/><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hyperlink" Target="4.1%20-%20Income%20Statements.docx" TargetMode="External"/><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8.xml"/><Relationship Id="rId1" Type="http://schemas.openxmlformats.org/officeDocument/2006/relationships/slideLayout" Target="../slideLayouts/slideLayout4.xml"/><Relationship Id="rId5" Type="http://schemas.openxmlformats.org/officeDocument/2006/relationships/image" Target="../media/image5.png"/><Relationship Id="rId4" Type="http://schemas.openxmlformats.org/officeDocument/2006/relationships/hyperlink" Target="http://www.bbc.com/news/magazine-20560359" TargetMode="Externa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hyperlink" Target="4.1%20-%20Exam%20Questions.docx" TargetMode="External"/><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3" Type="http://schemas.openxmlformats.org/officeDocument/2006/relationships/hyperlink" Target="4.1%20-%20Exam%20Questions.docx" TargetMode="External"/><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2.xml"/><Relationship Id="rId1" Type="http://schemas.openxmlformats.org/officeDocument/2006/relationships/slideLayout" Target="../slideLayouts/slideLayout4.xml"/><Relationship Id="rId5" Type="http://schemas.openxmlformats.org/officeDocument/2006/relationships/image" Target="../media/image5.png"/><Relationship Id="rId4" Type="http://schemas.openxmlformats.org/officeDocument/2006/relationships/hyperlink" Target="http://www.bbc.com/news/magazine-20560359" TargetMode="External"/></Relationships>
</file>

<file path=ppt/slides/_rels/slide4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3.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4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4.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4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5.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7.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48.xml.rels><?xml version="1.0" encoding="UTF-8" standalone="yes"?>
<Relationships xmlns="http://schemas.openxmlformats.org/package/2006/relationships"><Relationship Id="rId3" Type="http://schemas.openxmlformats.org/officeDocument/2006/relationships/hyperlink" Target="4.2%20-%20Activity.docx" TargetMode="External"/><Relationship Id="rId2" Type="http://schemas.openxmlformats.org/officeDocument/2006/relationships/notesSlide" Target="../notesSlides/notesSlide48.xml"/><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0.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3" Type="http://schemas.openxmlformats.org/officeDocument/2006/relationships/hyperlink" Target="4.2%20&#8211;%20Exam%20Questions%20-%20Paper%201.docx" TargetMode="External"/><Relationship Id="rId2" Type="http://schemas.openxmlformats.org/officeDocument/2006/relationships/notesSlide" Target="../notesSlides/notesSlide52.xml"/><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3" Type="http://schemas.openxmlformats.org/officeDocument/2006/relationships/hyperlink" Target="4.2%20&#8211;%20Exam%20Questions%20-%20Paper%201.docx" TargetMode="External"/><Relationship Id="rId2" Type="http://schemas.openxmlformats.org/officeDocument/2006/relationships/notesSlide" Target="../notesSlides/notesSlide53.xml"/><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5.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5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6.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2.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4.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4.xml"/></Relationships>
</file>

<file path=ppt/slides/_rels/slide66.xml.rels><?xml version="1.0" encoding="UTF-8" standalone="yes"?>
<Relationships xmlns="http://schemas.openxmlformats.org/package/2006/relationships"><Relationship Id="rId3" Type="http://schemas.openxmlformats.org/officeDocument/2006/relationships/hyperlink" Target="4.5%20-%20Using%20a%20Cash%20Flow%20Forecast.docx" TargetMode="External"/><Relationship Id="rId2" Type="http://schemas.openxmlformats.org/officeDocument/2006/relationships/notesSlide" Target="../notesSlides/notesSlide66.xml"/><Relationship Id="rId1" Type="http://schemas.openxmlformats.org/officeDocument/2006/relationships/slideLayout" Target="../slideLayouts/slideLayout4.xml"/></Relationships>
</file>

<file path=ppt/slides/_rels/slide67.xml.rels><?xml version="1.0" encoding="UTF-8" standalone="yes"?>
<Relationships xmlns="http://schemas.openxmlformats.org/package/2006/relationships"><Relationship Id="rId3" Type="http://schemas.openxmlformats.org/officeDocument/2006/relationships/hyperlink" Target="4.5%20-%20Creating%20a%20Cash%20Flow%20Forecast.docx" TargetMode="External"/><Relationship Id="rId2" Type="http://schemas.openxmlformats.org/officeDocument/2006/relationships/notesSlide" Target="../notesSlides/notesSlide67.xml"/><Relationship Id="rId1" Type="http://schemas.openxmlformats.org/officeDocument/2006/relationships/slideLayout" Target="../slideLayouts/slideLayout4.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4.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70.xml.rels><?xml version="1.0" encoding="UTF-8" standalone="yes"?>
<Relationships xmlns="http://schemas.openxmlformats.org/package/2006/relationships"><Relationship Id="rId3" Type="http://schemas.openxmlformats.org/officeDocument/2006/relationships/hyperlink" Target="4.5%20-%20Managing%20a%20Cash%20Flow%20Forecast.docx" TargetMode="External"/><Relationship Id="rId2" Type="http://schemas.openxmlformats.org/officeDocument/2006/relationships/notesSlide" Target="../notesSlides/notesSlide70.xml"/><Relationship Id="rId1" Type="http://schemas.openxmlformats.org/officeDocument/2006/relationships/slideLayout" Target="../slideLayouts/slideLayout4.xml"/></Relationships>
</file>

<file path=ppt/slides/_rels/slide71.xml.rels><?xml version="1.0" encoding="UTF-8" standalone="yes"?>
<Relationships xmlns="http://schemas.openxmlformats.org/package/2006/relationships"><Relationship Id="rId3" Type="http://schemas.openxmlformats.org/officeDocument/2006/relationships/hyperlink" Target="4.5%20-%20Managing%20a%20Cash%20Flow%20Forecast.docx" TargetMode="External"/><Relationship Id="rId2" Type="http://schemas.openxmlformats.org/officeDocument/2006/relationships/notesSlide" Target="../notesSlides/notesSlide71.xml"/><Relationship Id="rId1" Type="http://schemas.openxmlformats.org/officeDocument/2006/relationships/slideLayout" Target="../slideLayouts/slideLayout4.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4.xml"/></Relationships>
</file>

<file path=ppt/slides/_rels/slide73.xml.rels><?xml version="1.0" encoding="UTF-8" standalone="yes"?>
<Relationships xmlns="http://schemas.openxmlformats.org/package/2006/relationships"><Relationship Id="rId3" Type="http://schemas.openxmlformats.org/officeDocument/2006/relationships/hyperlink" Target="4.5%20-%20Exam%20Questions%20on%20Cash%20Flow%20Forecast.docx" TargetMode="External"/><Relationship Id="rId2" Type="http://schemas.openxmlformats.org/officeDocument/2006/relationships/notesSlide" Target="../notesSlides/notesSlide73.xml"/><Relationship Id="rId1" Type="http://schemas.openxmlformats.org/officeDocument/2006/relationships/slideLayout" Target="../slideLayouts/slideLayout4.xml"/></Relationships>
</file>

<file path=ppt/slides/_rels/slide74.xml.rels><?xml version="1.0" encoding="UTF-8" standalone="yes"?>
<Relationships xmlns="http://schemas.openxmlformats.org/package/2006/relationships"><Relationship Id="rId3" Type="http://schemas.openxmlformats.org/officeDocument/2006/relationships/hyperlink" Target="4.5%20-%20Exam%20Questions%20on%20Cash%20Flow%20Forecast.docx" TargetMode="External"/><Relationship Id="rId2" Type="http://schemas.openxmlformats.org/officeDocument/2006/relationships/notesSlide" Target="../notesSlides/notesSlide74.xml"/><Relationship Id="rId1" Type="http://schemas.openxmlformats.org/officeDocument/2006/relationships/slideLayout" Target="../slideLayouts/slideLayout4.xml"/></Relationships>
</file>

<file path=ppt/slides/_rels/slide75.xml.rels><?xml version="1.0" encoding="UTF-8" standalone="yes"?>
<Relationships xmlns="http://schemas.openxmlformats.org/package/2006/relationships"><Relationship Id="rId3" Type="http://schemas.openxmlformats.org/officeDocument/2006/relationships/hyperlink" Target="LO4%20-%20Exam%20Questions.docx" TargetMode="External"/><Relationship Id="rId2" Type="http://schemas.openxmlformats.org/officeDocument/2006/relationships/notesSlide" Target="../notesSlides/notesSlide75.xml"/><Relationship Id="rId1" Type="http://schemas.openxmlformats.org/officeDocument/2006/relationships/slideLayout" Target="../slideLayouts/slideLayout4.xml"/></Relationships>
</file>

<file path=ppt/slides/_rels/slide76.xml.rels><?xml version="1.0" encoding="UTF-8" standalone="yes"?>
<Relationships xmlns="http://schemas.openxmlformats.org/package/2006/relationships"><Relationship Id="rId3" Type="http://schemas.openxmlformats.org/officeDocument/2006/relationships/hyperlink" Target="LO4%20-%20Exam%20Questions.docx" TargetMode="External"/><Relationship Id="rId2" Type="http://schemas.openxmlformats.org/officeDocument/2006/relationships/notesSlide" Target="../notesSlides/notesSlide76.xml"/><Relationship Id="rId1" Type="http://schemas.openxmlformats.org/officeDocument/2006/relationships/slideLayout" Target="../slideLayouts/slideLayout4.xml"/></Relationships>
</file>

<file path=ppt/slides/_rels/slide7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7.xml"/><Relationship Id="rId1" Type="http://schemas.openxmlformats.org/officeDocument/2006/relationships/slideLayout" Target="../slideLayouts/slideLayout4.xml"/><Relationship Id="rId4" Type="http://schemas.openxmlformats.org/officeDocument/2006/relationships/hyperlink" Target="LO4%20-%20Exam%20Questions.docx" TargetMode="External"/></Relationships>
</file>

<file path=ppt/slides/_rels/slide78.xml.rels><?xml version="1.0" encoding="UTF-8" standalone="yes"?>
<Relationships xmlns="http://schemas.openxmlformats.org/package/2006/relationships"><Relationship Id="rId3" Type="http://schemas.openxmlformats.org/officeDocument/2006/relationships/hyperlink" Target="LO4%20-%20Exam%20Questions.docx" TargetMode="External"/><Relationship Id="rId2" Type="http://schemas.openxmlformats.org/officeDocument/2006/relationships/notesSlide" Target="../notesSlides/notesSlide78.xml"/><Relationship Id="rId1" Type="http://schemas.openxmlformats.org/officeDocument/2006/relationships/slideLayout" Target="../slideLayouts/slideLayout4.xml"/></Relationships>
</file>

<file path=ppt/slides/_rels/slide7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9.xml"/><Relationship Id="rId1" Type="http://schemas.openxmlformats.org/officeDocument/2006/relationships/slideLayout" Target="../slideLayouts/slideLayout4.xml"/><Relationship Id="rId4" Type="http://schemas.openxmlformats.org/officeDocument/2006/relationships/hyperlink" Target="LO4%20-%20Exam%20Questions.docx"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80.xml.rels><?xml version="1.0" encoding="UTF-8" standalone="yes"?>
<Relationships xmlns="http://schemas.openxmlformats.org/package/2006/relationships"><Relationship Id="rId3" Type="http://schemas.openxmlformats.org/officeDocument/2006/relationships/hyperlink" Target="LO4%20-%20Exam%20Questions.docx" TargetMode="External"/><Relationship Id="rId2" Type="http://schemas.openxmlformats.org/officeDocument/2006/relationships/notesSlide" Target="../notesSlides/notesSlide80.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7504" y="5610252"/>
            <a:ext cx="9001000"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36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LO4 - Be </a:t>
            </a:r>
            <a:r>
              <a:rPr lang="en-US" sz="36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able to use </a:t>
            </a:r>
            <a:r>
              <a:rPr lang="en-US" sz="36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Financial Information </a:t>
            </a:r>
            <a:r>
              <a:rPr lang="en-US" sz="36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to </a:t>
            </a:r>
            <a:r>
              <a:rPr lang="en-US" sz="36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Check </a:t>
            </a:r>
            <a:r>
              <a:rPr lang="en-US" sz="36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the </a:t>
            </a:r>
            <a:r>
              <a:rPr lang="en-US" sz="36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Financial Health </a:t>
            </a:r>
            <a:r>
              <a:rPr lang="en-US" sz="36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of </a:t>
            </a:r>
            <a:r>
              <a:rPr lang="en-US" sz="36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Businesses</a:t>
            </a:r>
            <a:endParaRPr lang="en-GB" sz="2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Rectangle 6"/>
          <p:cNvSpPr/>
          <p:nvPr/>
        </p:nvSpPr>
        <p:spPr>
          <a:xfrm>
            <a:off x="251520" y="260648"/>
            <a:ext cx="8496944"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dirty="0"/>
          </a:p>
        </p:txBody>
      </p:sp>
      <p:sp>
        <p:nvSpPr>
          <p:cNvPr id="8" name="TextBox 7"/>
          <p:cNvSpPr txBox="1"/>
          <p:nvPr/>
        </p:nvSpPr>
        <p:spPr>
          <a:xfrm>
            <a:off x="323528" y="332656"/>
            <a:ext cx="8280920" cy="1600438"/>
          </a:xfrm>
          <a:prstGeom prst="rect">
            <a:avLst/>
          </a:prstGeom>
          <a:noFill/>
        </p:spPr>
        <p:txBody>
          <a:bodyPr wrap="square" rtlCol="0">
            <a:spAutoFit/>
          </a:bodyPr>
          <a:lstStyle/>
          <a:p>
            <a:pPr algn="r"/>
            <a:r>
              <a:rPr lang="en-GB" sz="3200" dirty="0" smtClean="0"/>
              <a:t> </a:t>
            </a:r>
            <a:r>
              <a:rPr lang="en-GB" sz="3200" dirty="0"/>
              <a:t>Cambridge </a:t>
            </a:r>
            <a:r>
              <a:rPr lang="en-GB" sz="3200" b="1" dirty="0" smtClean="0"/>
              <a:t>TECHNICALS- LEVEL </a:t>
            </a:r>
            <a:r>
              <a:rPr lang="en-GB" sz="3200" b="1" dirty="0"/>
              <a:t>3 </a:t>
            </a:r>
            <a:endParaRPr lang="en-GB" sz="3200" b="1" dirty="0" smtClean="0"/>
          </a:p>
          <a:p>
            <a:pPr algn="r"/>
            <a:r>
              <a:rPr lang="en-GB" sz="3400" b="1" dirty="0" smtClean="0"/>
              <a:t>Unit 01 – The Business Environment</a:t>
            </a:r>
          </a:p>
          <a:p>
            <a:pPr algn="r"/>
            <a:r>
              <a:rPr lang="en-GB" sz="3200" b="1" dirty="0" smtClean="0">
                <a:solidFill>
                  <a:schemeClr val="tx1">
                    <a:lumMod val="50000"/>
                    <a:lumOff val="50000"/>
                  </a:schemeClr>
                </a:solidFill>
              </a:rPr>
              <a:t>2016 Specification</a:t>
            </a:r>
            <a:endParaRPr lang="en-GB" sz="3600" b="1" dirty="0">
              <a:solidFill>
                <a:schemeClr val="tx1">
                  <a:lumMod val="50000"/>
                  <a:lumOff val="50000"/>
                </a:schemeClr>
              </a:solidFill>
            </a:endParaRPr>
          </a:p>
        </p:txBody>
      </p:sp>
      <p:pic>
        <p:nvPicPr>
          <p:cNvPr id="6" name="Picture 2" descr="https://clbusiness.files.wordpress.com/2013/03/cropped-lightbulb_business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211960" y="2037806"/>
            <a:ext cx="4608512" cy="290336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pPr>
              <a:buClr>
                <a:srgbClr val="00B050"/>
              </a:buClr>
            </a:pPr>
            <a:r>
              <a:rPr lang="en-GB" sz="2600" dirty="0" smtClean="0"/>
              <a:t>4.1 </a:t>
            </a:r>
            <a:r>
              <a:rPr lang="en-GB" sz="2600" dirty="0"/>
              <a:t>– Classifying costs – Total Cost and Average Cost</a:t>
            </a:r>
          </a:p>
        </p:txBody>
      </p:sp>
      <p:sp>
        <p:nvSpPr>
          <p:cNvPr id="8" name="Rectangle 7"/>
          <p:cNvSpPr/>
          <p:nvPr/>
        </p:nvSpPr>
        <p:spPr>
          <a:xfrm>
            <a:off x="323849" y="1157838"/>
            <a:ext cx="6767515" cy="5307607"/>
          </a:xfrm>
          <a:prstGeom prst="rect">
            <a:avLst/>
          </a:prstGeom>
        </p:spPr>
        <p:txBody>
          <a:bodyPr wrap="square">
            <a:spAutoFit/>
          </a:bodyPr>
          <a:lstStyle/>
          <a:p>
            <a:pPr marL="285750" indent="-285750">
              <a:spcAft>
                <a:spcPts val="0"/>
              </a:spcAft>
              <a:buClr>
                <a:srgbClr val="00B050"/>
              </a:buClr>
              <a:buFont typeface="Wingdings 3" panose="05040102010807070707" pitchFamily="18" charset="2"/>
              <a:buChar char=""/>
            </a:pPr>
            <a:r>
              <a:rPr lang="en-GB" sz="1590" dirty="0" smtClean="0"/>
              <a:t>The </a:t>
            </a:r>
            <a:r>
              <a:rPr lang="en-GB" sz="1590" b="1" dirty="0" smtClean="0"/>
              <a:t>Total Costs</a:t>
            </a:r>
            <a:r>
              <a:rPr lang="en-GB" sz="1590" dirty="0" smtClean="0"/>
              <a:t> of a business, during a period of time, are all the fixed costs added to the variable costs of production. This Total value can be compared with the Sales revenue for the period to calculate the profit and/or loss made.</a:t>
            </a:r>
          </a:p>
          <a:p>
            <a:pPr marL="285750" indent="-285750">
              <a:spcAft>
                <a:spcPts val="0"/>
              </a:spcAft>
              <a:buClr>
                <a:srgbClr val="00B050"/>
              </a:buClr>
              <a:buFont typeface="Wingdings 3" panose="05040102010807070707" pitchFamily="18" charset="2"/>
              <a:buChar char=""/>
            </a:pPr>
            <a:r>
              <a:rPr lang="en-GB" sz="1590" dirty="0" smtClean="0"/>
              <a:t>The </a:t>
            </a:r>
            <a:r>
              <a:rPr lang="en-GB" sz="1590" b="1" dirty="0" smtClean="0"/>
              <a:t>Average Cost per Unit</a:t>
            </a:r>
            <a:r>
              <a:rPr lang="en-GB" sz="1590" dirty="0" smtClean="0"/>
              <a:t> can be calculated from this total figure. </a:t>
            </a:r>
            <a:r>
              <a:rPr lang="en-GB" sz="1590" b="1" dirty="0" smtClean="0"/>
              <a:t>Average Costs</a:t>
            </a:r>
            <a:r>
              <a:rPr lang="en-GB" sz="1590" dirty="0" smtClean="0"/>
              <a:t> therefor is the total cost of production divided by total output. For a trainer manufacturer, producing 50,000 trainers each year, this could be calculated as follows:</a:t>
            </a:r>
          </a:p>
          <a:p>
            <a:pPr>
              <a:spcAft>
                <a:spcPts val="0"/>
              </a:spcAft>
              <a:buClr>
                <a:srgbClr val="00B050"/>
              </a:buClr>
            </a:pPr>
            <a:r>
              <a:rPr lang="en-GB" sz="1590" b="1" dirty="0" smtClean="0">
                <a:solidFill>
                  <a:srgbClr val="FF0000"/>
                </a:solidFill>
              </a:rPr>
              <a:t>Stage 1 - </a:t>
            </a:r>
          </a:p>
          <a:p>
            <a:pPr marL="285750" indent="-285750">
              <a:spcAft>
                <a:spcPts val="0"/>
              </a:spcAft>
              <a:buClr>
                <a:srgbClr val="00B050"/>
              </a:buClr>
              <a:buFont typeface="Wingdings 3" panose="05040102010807070707" pitchFamily="18" charset="2"/>
              <a:buChar char=""/>
            </a:pPr>
            <a:r>
              <a:rPr lang="en-GB" sz="1590" dirty="0" smtClean="0"/>
              <a:t>Total costs of production ($200,000) = fixed costs ($50,000) + variable costs ($150,000)</a:t>
            </a:r>
          </a:p>
          <a:p>
            <a:pPr>
              <a:spcAft>
                <a:spcPts val="0"/>
              </a:spcAft>
              <a:buClr>
                <a:srgbClr val="00B050"/>
              </a:buClr>
            </a:pPr>
            <a:r>
              <a:rPr lang="en-GB" sz="1590" b="1" dirty="0" smtClean="0">
                <a:solidFill>
                  <a:srgbClr val="FF0000"/>
                </a:solidFill>
              </a:rPr>
              <a:t>Stage </a:t>
            </a:r>
            <a:r>
              <a:rPr lang="en-GB" sz="1590" b="1" dirty="0">
                <a:solidFill>
                  <a:srgbClr val="FF0000"/>
                </a:solidFill>
              </a:rPr>
              <a:t>2</a:t>
            </a:r>
          </a:p>
          <a:p>
            <a:pPr marL="285750" indent="-285750">
              <a:spcAft>
                <a:spcPts val="0"/>
              </a:spcAft>
              <a:buClr>
                <a:srgbClr val="00B050"/>
              </a:buClr>
              <a:buFont typeface="Wingdings 3" panose="05040102010807070707" pitchFamily="18" charset="2"/>
              <a:buChar char=""/>
            </a:pPr>
            <a:r>
              <a:rPr lang="en-GB" sz="1590" dirty="0" smtClean="0">
                <a:solidFill>
                  <a:srgbClr val="0070C0"/>
                </a:solidFill>
              </a:rPr>
              <a:t>Average cost of production = Total Cost of production (per time period)</a:t>
            </a:r>
          </a:p>
          <a:p>
            <a:pPr algn="r">
              <a:lnSpc>
                <a:spcPts val="300"/>
              </a:lnSpc>
              <a:spcAft>
                <a:spcPts val="0"/>
              </a:spcAft>
              <a:buClr>
                <a:srgbClr val="00B050"/>
              </a:buClr>
              <a:tabLst>
                <a:tab pos="5886450" algn="r"/>
              </a:tabLst>
            </a:pPr>
            <a:r>
              <a:rPr lang="en-GB" sz="1590" dirty="0" smtClean="0">
                <a:solidFill>
                  <a:srgbClr val="0070C0"/>
                </a:solidFill>
              </a:rPr>
              <a:t>_________________________________</a:t>
            </a:r>
          </a:p>
          <a:p>
            <a:pPr marL="2743200">
              <a:spcAft>
                <a:spcPts val="0"/>
              </a:spcAft>
              <a:buClr>
                <a:srgbClr val="00B050"/>
              </a:buClr>
            </a:pPr>
            <a:r>
              <a:rPr lang="en-GB" sz="1590" dirty="0" smtClean="0">
                <a:solidFill>
                  <a:srgbClr val="0070C0"/>
                </a:solidFill>
              </a:rPr>
              <a:t>              Total Output (per time period)</a:t>
            </a:r>
          </a:p>
          <a:p>
            <a:pPr marL="3028950" indent="-285750">
              <a:spcAft>
                <a:spcPts val="0"/>
              </a:spcAft>
              <a:buClr>
                <a:srgbClr val="00B050"/>
              </a:buClr>
              <a:buFont typeface="Wingdings 3" panose="05040102010807070707" pitchFamily="18" charset="2"/>
              <a:buChar char=""/>
            </a:pPr>
            <a:endParaRPr lang="en-GB" sz="1590" dirty="0">
              <a:solidFill>
                <a:srgbClr val="0070C0"/>
              </a:solidFill>
            </a:endParaRPr>
          </a:p>
          <a:p>
            <a:pPr marL="2743200">
              <a:spcAft>
                <a:spcPts val="0"/>
              </a:spcAft>
              <a:buClr>
                <a:srgbClr val="00B050"/>
              </a:buClr>
            </a:pPr>
            <a:r>
              <a:rPr lang="en-GB" sz="1590" dirty="0" smtClean="0">
                <a:solidFill>
                  <a:srgbClr val="0070C0"/>
                </a:solidFill>
              </a:rPr>
              <a:t>       =$200,000</a:t>
            </a:r>
          </a:p>
          <a:p>
            <a:pPr marL="2743200">
              <a:lnSpc>
                <a:spcPts val="300"/>
              </a:lnSpc>
              <a:spcAft>
                <a:spcPts val="0"/>
              </a:spcAft>
              <a:buClr>
                <a:srgbClr val="00B050"/>
              </a:buClr>
            </a:pPr>
            <a:r>
              <a:rPr lang="en-GB" sz="1590" dirty="0" smtClean="0">
                <a:solidFill>
                  <a:srgbClr val="0070C0"/>
                </a:solidFill>
              </a:rPr>
              <a:t>        _________  =$4 per pair</a:t>
            </a:r>
          </a:p>
          <a:p>
            <a:pPr marL="2914650">
              <a:spcAft>
                <a:spcPts val="0"/>
              </a:spcAft>
              <a:buClr>
                <a:srgbClr val="00B050"/>
              </a:buClr>
            </a:pPr>
            <a:r>
              <a:rPr lang="en-GB" sz="1590" dirty="0" smtClean="0">
                <a:solidFill>
                  <a:srgbClr val="0070C0"/>
                </a:solidFill>
              </a:rPr>
              <a:t>        50,000</a:t>
            </a:r>
          </a:p>
          <a:p>
            <a:pPr marL="285750" indent="-285750">
              <a:spcAft>
                <a:spcPts val="0"/>
              </a:spcAft>
              <a:buClr>
                <a:srgbClr val="00B050"/>
              </a:buClr>
              <a:buFont typeface="Wingdings 3" panose="05040102010807070707" pitchFamily="18" charset="2"/>
              <a:buChar char=""/>
            </a:pPr>
            <a:r>
              <a:rPr lang="en-GB" sz="1590" dirty="0" smtClean="0"/>
              <a:t>If both the average cost of production and the level of output is known, then total cost can be calculated by multiplying the average cost per unit by output.</a:t>
            </a:r>
          </a:p>
          <a:p>
            <a:pPr marL="285750" indent="-285750">
              <a:spcAft>
                <a:spcPts val="0"/>
              </a:spcAft>
              <a:buClr>
                <a:srgbClr val="00B050"/>
              </a:buClr>
              <a:buFont typeface="Wingdings 3" panose="05040102010807070707" pitchFamily="18" charset="2"/>
              <a:buChar char=""/>
            </a:pPr>
            <a:r>
              <a:rPr lang="en-GB" sz="1590" dirty="0" smtClean="0"/>
              <a:t>Total Cost = average cost per unit x output</a:t>
            </a:r>
          </a:p>
        </p:txBody>
      </p:sp>
      <p:graphicFrame>
        <p:nvGraphicFramePr>
          <p:cNvPr id="11" name="Table 10"/>
          <p:cNvGraphicFramePr>
            <a:graphicFrameLocks noGrp="1"/>
          </p:cNvGraphicFramePr>
          <p:nvPr>
            <p:extLst/>
          </p:nvPr>
        </p:nvGraphicFramePr>
        <p:xfrm>
          <a:off x="7164288" y="1124744"/>
          <a:ext cx="1656184" cy="5472608"/>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656184"/>
              </a:tblGrid>
              <a:tr h="426898">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045710">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Every person hired, every light that is turned on, every inch of a factory costs.</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Does reducing the cost of things improve profits</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How do online businesses reduce costs</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What is disintermediation</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Why does an online service still cost</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Why do managers get paid so much when they work the same hours.</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19572" y="1191602"/>
            <a:ext cx="1527977" cy="351083"/>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81892642"/>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pPr>
              <a:buClr>
                <a:srgbClr val="00B050"/>
              </a:buClr>
            </a:pPr>
            <a:r>
              <a:rPr lang="en-GB" sz="2600" dirty="0" smtClean="0"/>
              <a:t>4.1 </a:t>
            </a:r>
            <a:r>
              <a:rPr lang="en-GB" sz="2600" dirty="0"/>
              <a:t>– Classifying costs – Total Cost and Average Cost</a:t>
            </a:r>
          </a:p>
        </p:txBody>
      </p:sp>
      <p:sp>
        <p:nvSpPr>
          <p:cNvPr id="8" name="Rectangle 7"/>
          <p:cNvSpPr/>
          <p:nvPr/>
        </p:nvSpPr>
        <p:spPr>
          <a:xfrm>
            <a:off x="323849" y="1140852"/>
            <a:ext cx="6767515" cy="5393784"/>
          </a:xfrm>
          <a:prstGeom prst="rect">
            <a:avLst/>
          </a:prstGeom>
        </p:spPr>
        <p:txBody>
          <a:bodyPr wrap="square">
            <a:spAutoFit/>
          </a:bodyPr>
          <a:lstStyle/>
          <a:p>
            <a:pPr marL="285750" indent="-285750">
              <a:spcAft>
                <a:spcPts val="0"/>
              </a:spcAft>
              <a:buClr>
                <a:srgbClr val="00B050"/>
              </a:buClr>
              <a:buFont typeface="Wingdings 3" panose="05040102010807070707" pitchFamily="18" charset="2"/>
              <a:buChar char=""/>
            </a:pPr>
            <a:r>
              <a:rPr lang="en-GB" sz="1600" b="1" dirty="0" smtClean="0">
                <a:solidFill>
                  <a:srgbClr val="FF0000"/>
                </a:solidFill>
              </a:rPr>
              <a:t>Activity</a:t>
            </a:r>
            <a:r>
              <a:rPr lang="en-GB" sz="1600" dirty="0" smtClean="0">
                <a:solidFill>
                  <a:srgbClr val="FF0000"/>
                </a:solidFill>
              </a:rPr>
              <a:t> – Calculating Total Cost and Average Cost:</a:t>
            </a:r>
          </a:p>
          <a:p>
            <a:pPr marL="285750" indent="-285750">
              <a:spcAft>
                <a:spcPts val="0"/>
              </a:spcAft>
              <a:buClr>
                <a:srgbClr val="00B050"/>
              </a:buClr>
              <a:buFont typeface="Wingdings 3" panose="05040102010807070707" pitchFamily="18" charset="2"/>
              <a:buChar char=""/>
            </a:pPr>
            <a:r>
              <a:rPr lang="en-GB" sz="1600" dirty="0" smtClean="0"/>
              <a:t>A Quad Bike Manufacturer produces 3  types of vehicle, X, Y and Z. It has been calculated that the costs of these 3 products will be:</a:t>
            </a:r>
          </a:p>
          <a:p>
            <a:pPr marL="285750" indent="-285750">
              <a:spcAft>
                <a:spcPts val="0"/>
              </a:spcAft>
              <a:buClr>
                <a:srgbClr val="00B050"/>
              </a:buClr>
              <a:buFont typeface="Wingdings 3" panose="05040102010807070707" pitchFamily="18" charset="2"/>
              <a:buChar char=""/>
            </a:pPr>
            <a:endParaRPr lang="en-GB" sz="2800" dirty="0" smtClean="0"/>
          </a:p>
          <a:p>
            <a:pPr marL="285750" indent="-285750">
              <a:spcAft>
                <a:spcPts val="0"/>
              </a:spcAft>
              <a:buClr>
                <a:srgbClr val="00B050"/>
              </a:buClr>
              <a:buFont typeface="Wingdings 3" panose="05040102010807070707" pitchFamily="18" charset="2"/>
              <a:buChar char=""/>
            </a:pPr>
            <a:endParaRPr lang="en-GB" sz="1600" dirty="0" smtClean="0"/>
          </a:p>
          <a:p>
            <a:pPr marL="285750" indent="-285750">
              <a:spcAft>
                <a:spcPts val="0"/>
              </a:spcAft>
              <a:buClr>
                <a:srgbClr val="00B050"/>
              </a:buClr>
              <a:buFont typeface="Wingdings 3" panose="05040102010807070707" pitchFamily="18" charset="2"/>
              <a:buChar char=""/>
            </a:pPr>
            <a:endParaRPr lang="en-GB" sz="1600" dirty="0"/>
          </a:p>
          <a:p>
            <a:pPr marL="285750" indent="-285750">
              <a:spcAft>
                <a:spcPts val="0"/>
              </a:spcAft>
              <a:buClr>
                <a:srgbClr val="00B050"/>
              </a:buClr>
              <a:buFont typeface="Wingdings 3" panose="05040102010807070707" pitchFamily="18" charset="2"/>
              <a:buChar char=""/>
            </a:pPr>
            <a:endParaRPr lang="en-GB" sz="1600" dirty="0" smtClean="0"/>
          </a:p>
          <a:p>
            <a:pPr marL="285750" indent="-285750">
              <a:spcAft>
                <a:spcPts val="0"/>
              </a:spcAft>
              <a:buClr>
                <a:srgbClr val="00B050"/>
              </a:buClr>
              <a:buFont typeface="Wingdings 3" panose="05040102010807070707" pitchFamily="18" charset="2"/>
              <a:buChar char=""/>
            </a:pPr>
            <a:endParaRPr lang="en-GB" sz="1600" dirty="0"/>
          </a:p>
          <a:p>
            <a:pPr>
              <a:spcAft>
                <a:spcPts val="0"/>
              </a:spcAft>
              <a:buClr>
                <a:srgbClr val="00B050"/>
              </a:buClr>
            </a:pPr>
            <a:endParaRPr lang="en-GB" sz="2400" dirty="0"/>
          </a:p>
          <a:p>
            <a:pPr marL="285750" indent="-285750">
              <a:spcAft>
                <a:spcPts val="0"/>
              </a:spcAft>
              <a:buClr>
                <a:srgbClr val="00B050"/>
              </a:buClr>
              <a:buFont typeface="Wingdings 3" panose="05040102010807070707" pitchFamily="18" charset="2"/>
              <a:buChar char=""/>
            </a:pPr>
            <a:endParaRPr lang="en-GB" sz="200" dirty="0" smtClean="0"/>
          </a:p>
          <a:p>
            <a:pPr marL="285750" indent="-285750">
              <a:spcAft>
                <a:spcPts val="0"/>
              </a:spcAft>
              <a:buClr>
                <a:srgbClr val="00B050"/>
              </a:buClr>
              <a:buFont typeface="Wingdings 3" panose="05040102010807070707" pitchFamily="18" charset="2"/>
              <a:buChar char=""/>
            </a:pPr>
            <a:r>
              <a:rPr lang="en-GB" sz="1600" dirty="0" smtClean="0"/>
              <a:t>The total variable cost of manufacturing model X is $15 million</a:t>
            </a:r>
          </a:p>
          <a:p>
            <a:pPr marL="285750" indent="-285750">
              <a:spcAft>
                <a:spcPts val="0"/>
              </a:spcAft>
              <a:buClr>
                <a:srgbClr val="00B050"/>
              </a:buClr>
              <a:buFont typeface="Wingdings 3" panose="05040102010807070707" pitchFamily="18" charset="2"/>
              <a:buChar char=""/>
            </a:pPr>
            <a:r>
              <a:rPr lang="en-GB" sz="1600" dirty="0" smtClean="0"/>
              <a:t>Total cost </a:t>
            </a:r>
            <a:r>
              <a:rPr lang="en-GB" sz="1600" dirty="0"/>
              <a:t>of manufacturing model X is $15 </a:t>
            </a:r>
            <a:r>
              <a:rPr lang="en-GB" sz="1600" dirty="0" smtClean="0"/>
              <a:t>million + $9 million = $24 million</a:t>
            </a:r>
          </a:p>
          <a:p>
            <a:pPr marL="285750" indent="-285750">
              <a:spcAft>
                <a:spcPts val="0"/>
              </a:spcAft>
              <a:buClr>
                <a:srgbClr val="00B050"/>
              </a:buClr>
              <a:buFont typeface="Wingdings 3" panose="05040102010807070707" pitchFamily="18" charset="2"/>
              <a:buChar char=""/>
            </a:pPr>
            <a:r>
              <a:rPr lang="en-GB" sz="1600" dirty="0" smtClean="0"/>
              <a:t>The average cost per unit of X =   $24 million</a:t>
            </a:r>
          </a:p>
          <a:p>
            <a:pPr marL="2573338">
              <a:lnSpc>
                <a:spcPts val="300"/>
              </a:lnSpc>
              <a:spcAft>
                <a:spcPts val="0"/>
              </a:spcAft>
              <a:buClr>
                <a:srgbClr val="00B050"/>
              </a:buClr>
            </a:pPr>
            <a:r>
              <a:rPr lang="en-GB" sz="1600" dirty="0" smtClean="0"/>
              <a:t>             _________  = </a:t>
            </a:r>
            <a:r>
              <a:rPr lang="en-GB" sz="1600" dirty="0"/>
              <a:t>$6000 per vehicle</a:t>
            </a:r>
            <a:endParaRPr lang="en-GB" sz="1600" dirty="0" smtClean="0"/>
          </a:p>
          <a:p>
            <a:pPr marL="2573338">
              <a:spcAft>
                <a:spcPts val="0"/>
              </a:spcAft>
              <a:buClr>
                <a:srgbClr val="00B050"/>
              </a:buClr>
            </a:pPr>
            <a:r>
              <a:rPr lang="en-GB" sz="1600" dirty="0" smtClean="0"/>
              <a:t>             4000 Units</a:t>
            </a:r>
            <a:endParaRPr lang="en-GB" sz="1600" dirty="0"/>
          </a:p>
          <a:p>
            <a:pPr marL="285750" indent="-285750">
              <a:spcAft>
                <a:spcPts val="0"/>
              </a:spcAft>
              <a:buClr>
                <a:srgbClr val="00B050"/>
              </a:buClr>
              <a:buFont typeface="Wingdings 3" panose="05040102010807070707" pitchFamily="18" charset="2"/>
              <a:buChar char=""/>
            </a:pPr>
            <a:r>
              <a:rPr lang="en-GB" sz="1600" dirty="0" smtClean="0">
                <a:solidFill>
                  <a:srgbClr val="FF0000"/>
                </a:solidFill>
              </a:rPr>
              <a:t>Calculate the total variable cost of manufacturing vehicle models Y and Z.</a:t>
            </a:r>
          </a:p>
          <a:p>
            <a:pPr marL="285750" indent="-285750">
              <a:spcAft>
                <a:spcPts val="0"/>
              </a:spcAft>
              <a:buClr>
                <a:srgbClr val="00B050"/>
              </a:buClr>
              <a:buFont typeface="Wingdings 3" panose="05040102010807070707" pitchFamily="18" charset="2"/>
              <a:buChar char=""/>
            </a:pPr>
            <a:r>
              <a:rPr lang="en-GB" sz="1600" dirty="0">
                <a:solidFill>
                  <a:srgbClr val="FF0000"/>
                </a:solidFill>
              </a:rPr>
              <a:t>Calculate the total </a:t>
            </a:r>
            <a:r>
              <a:rPr lang="en-GB" sz="1600" dirty="0" smtClean="0">
                <a:solidFill>
                  <a:srgbClr val="FF0000"/>
                </a:solidFill>
              </a:rPr>
              <a:t>cost </a:t>
            </a:r>
            <a:r>
              <a:rPr lang="en-GB" sz="1600" dirty="0">
                <a:solidFill>
                  <a:srgbClr val="FF0000"/>
                </a:solidFill>
              </a:rPr>
              <a:t>of manufacturing vehicle models Y and Z</a:t>
            </a:r>
            <a:r>
              <a:rPr lang="en-GB" sz="1600" dirty="0" smtClean="0">
                <a:solidFill>
                  <a:srgbClr val="FF0000"/>
                </a:solidFill>
              </a:rPr>
              <a:t>.</a:t>
            </a:r>
          </a:p>
          <a:p>
            <a:pPr marL="285750" indent="-285750">
              <a:spcAft>
                <a:spcPts val="0"/>
              </a:spcAft>
              <a:buClr>
                <a:srgbClr val="00B050"/>
              </a:buClr>
              <a:buFont typeface="Wingdings 3" panose="05040102010807070707" pitchFamily="18" charset="2"/>
              <a:buChar char=""/>
            </a:pPr>
            <a:r>
              <a:rPr lang="en-GB" sz="1600" dirty="0">
                <a:solidFill>
                  <a:srgbClr val="FF0000"/>
                </a:solidFill>
              </a:rPr>
              <a:t>Calculate the </a:t>
            </a:r>
            <a:r>
              <a:rPr lang="en-GB" sz="1600" dirty="0" smtClean="0">
                <a:solidFill>
                  <a:srgbClr val="FF0000"/>
                </a:solidFill>
              </a:rPr>
              <a:t>average cost </a:t>
            </a:r>
            <a:r>
              <a:rPr lang="en-GB" sz="1600" dirty="0">
                <a:solidFill>
                  <a:srgbClr val="FF0000"/>
                </a:solidFill>
              </a:rPr>
              <a:t>of manufacturing vehicle models Y </a:t>
            </a:r>
            <a:r>
              <a:rPr lang="en-GB" sz="1600" dirty="0" smtClean="0">
                <a:solidFill>
                  <a:srgbClr val="FF0000"/>
                </a:solidFill>
              </a:rPr>
              <a:t>&amp; Z.</a:t>
            </a:r>
          </a:p>
          <a:p>
            <a:pPr marL="285750" indent="-285750">
              <a:spcAft>
                <a:spcPts val="0"/>
              </a:spcAft>
              <a:buClr>
                <a:srgbClr val="00B050"/>
              </a:buClr>
              <a:buFont typeface="Wingdings 3" panose="05040102010807070707" pitchFamily="18" charset="2"/>
              <a:buChar char=""/>
            </a:pPr>
            <a:r>
              <a:rPr lang="en-GB" sz="1600" dirty="0" smtClean="0">
                <a:solidFill>
                  <a:srgbClr val="FF0000"/>
                </a:solidFill>
              </a:rPr>
              <a:t>Identify and explain </a:t>
            </a:r>
            <a:r>
              <a:rPr lang="en-GB" sz="1600" b="1" dirty="0" smtClean="0">
                <a:solidFill>
                  <a:srgbClr val="FF0000"/>
                </a:solidFill>
              </a:rPr>
              <a:t>two</a:t>
            </a:r>
            <a:r>
              <a:rPr lang="en-GB" sz="1600" dirty="0" smtClean="0">
                <a:solidFill>
                  <a:srgbClr val="FF0000"/>
                </a:solidFill>
              </a:rPr>
              <a:t> possible users of these results to managers of the bike manufacturer.</a:t>
            </a:r>
          </a:p>
        </p:txBody>
      </p:sp>
      <p:graphicFrame>
        <p:nvGraphicFramePr>
          <p:cNvPr id="2" name="Table 1"/>
          <p:cNvGraphicFramePr>
            <a:graphicFrameLocks noGrp="1"/>
          </p:cNvGraphicFramePr>
          <p:nvPr>
            <p:extLst/>
          </p:nvPr>
        </p:nvGraphicFramePr>
        <p:xfrm>
          <a:off x="539552" y="1968624"/>
          <a:ext cx="6408712" cy="16764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2906276"/>
                <a:gridCol w="1266838"/>
                <a:gridCol w="1192319"/>
                <a:gridCol w="1043279"/>
              </a:tblGrid>
              <a:tr h="248870">
                <a:tc>
                  <a:txBody>
                    <a:bodyPr/>
                    <a:lstStyle/>
                    <a:p>
                      <a:pPr algn="l"/>
                      <a:r>
                        <a:rPr lang="en-US" sz="1600" dirty="0" smtClean="0">
                          <a:latin typeface="Calibri" panose="020F0502020204030204" pitchFamily="34" charset="0"/>
                        </a:rPr>
                        <a:t>Costs</a:t>
                      </a:r>
                      <a:endParaRPr lang="en-US" sz="1400" dirty="0">
                        <a:latin typeface="Calibri" panose="020F0502020204030204" pitchFamily="34" charset="0"/>
                      </a:endParaRPr>
                    </a:p>
                  </a:txBody>
                  <a:tcPr/>
                </a:tc>
                <a:tc>
                  <a:txBody>
                    <a:bodyPr/>
                    <a:lstStyle/>
                    <a:p>
                      <a:pPr algn="ctr"/>
                      <a:r>
                        <a:rPr lang="en-US" sz="1600" dirty="0" smtClean="0">
                          <a:latin typeface="Calibri" panose="020F0502020204030204" pitchFamily="34" charset="0"/>
                        </a:rPr>
                        <a:t>X</a:t>
                      </a:r>
                      <a:endParaRPr lang="en-US" sz="1600" dirty="0">
                        <a:latin typeface="Calibri" panose="020F0502020204030204" pitchFamily="34" charset="0"/>
                      </a:endParaRPr>
                    </a:p>
                  </a:txBody>
                  <a:tcPr/>
                </a:tc>
                <a:tc>
                  <a:txBody>
                    <a:bodyPr/>
                    <a:lstStyle/>
                    <a:p>
                      <a:pPr algn="ctr"/>
                      <a:r>
                        <a:rPr lang="en-US" sz="1600" dirty="0" smtClean="0">
                          <a:latin typeface="Calibri" panose="020F0502020204030204" pitchFamily="34" charset="0"/>
                        </a:rPr>
                        <a:t>Y</a:t>
                      </a:r>
                      <a:endParaRPr lang="en-US" sz="1600" dirty="0">
                        <a:latin typeface="Calibri" panose="020F0502020204030204" pitchFamily="34" charset="0"/>
                      </a:endParaRPr>
                    </a:p>
                  </a:txBody>
                  <a:tcPr/>
                </a:tc>
                <a:tc>
                  <a:txBody>
                    <a:bodyPr/>
                    <a:lstStyle/>
                    <a:p>
                      <a:pPr algn="ctr"/>
                      <a:r>
                        <a:rPr lang="en-US" sz="1600" dirty="0" smtClean="0">
                          <a:latin typeface="Calibri" panose="020F0502020204030204" pitchFamily="34" charset="0"/>
                        </a:rPr>
                        <a:t>Z</a:t>
                      </a:r>
                      <a:endParaRPr lang="en-US" sz="1600" dirty="0">
                        <a:latin typeface="Calibri" panose="020F0502020204030204" pitchFamily="34" charset="0"/>
                      </a:endParaRPr>
                    </a:p>
                  </a:txBody>
                  <a:tcPr/>
                </a:tc>
              </a:tr>
              <a:tr h="248870">
                <a:tc>
                  <a:txBody>
                    <a:bodyPr/>
                    <a:lstStyle/>
                    <a:p>
                      <a:r>
                        <a:rPr lang="en-US" sz="1600" dirty="0" smtClean="0">
                          <a:latin typeface="Calibri" panose="020F0502020204030204" pitchFamily="34" charset="0"/>
                        </a:rPr>
                        <a:t>Variable Material Costs ($m)</a:t>
                      </a:r>
                      <a:endParaRPr lang="en-US" sz="1600" dirty="0">
                        <a:latin typeface="Calibri" panose="020F0502020204030204" pitchFamily="34" charset="0"/>
                      </a:endParaRPr>
                    </a:p>
                  </a:txBody>
                  <a:tcPr/>
                </a:tc>
                <a:tc>
                  <a:txBody>
                    <a:bodyPr/>
                    <a:lstStyle/>
                    <a:p>
                      <a:pPr algn="ctr"/>
                      <a:r>
                        <a:rPr lang="en-US" sz="1600" dirty="0" smtClean="0">
                          <a:latin typeface="Calibri" panose="020F0502020204030204" pitchFamily="34" charset="0"/>
                        </a:rPr>
                        <a:t>5</a:t>
                      </a:r>
                      <a:endParaRPr lang="en-US" sz="1600" dirty="0">
                        <a:latin typeface="Calibri" panose="020F0502020204030204" pitchFamily="34" charset="0"/>
                      </a:endParaRPr>
                    </a:p>
                  </a:txBody>
                  <a:tcPr/>
                </a:tc>
                <a:tc>
                  <a:txBody>
                    <a:bodyPr/>
                    <a:lstStyle/>
                    <a:p>
                      <a:pPr algn="ctr"/>
                      <a:r>
                        <a:rPr lang="en-US" sz="1600" dirty="0" smtClean="0">
                          <a:latin typeface="Calibri" panose="020F0502020204030204" pitchFamily="34" charset="0"/>
                        </a:rPr>
                        <a:t>10</a:t>
                      </a:r>
                      <a:endParaRPr lang="en-US" sz="1600" dirty="0">
                        <a:latin typeface="Calibri" panose="020F0502020204030204" pitchFamily="34" charset="0"/>
                      </a:endParaRPr>
                    </a:p>
                  </a:txBody>
                  <a:tcPr/>
                </a:tc>
                <a:tc>
                  <a:txBody>
                    <a:bodyPr/>
                    <a:lstStyle/>
                    <a:p>
                      <a:pPr algn="ctr"/>
                      <a:r>
                        <a:rPr lang="en-US" sz="1600" dirty="0" smtClean="0">
                          <a:latin typeface="Calibri" panose="020F0502020204030204" pitchFamily="34" charset="0"/>
                        </a:rPr>
                        <a:t>8</a:t>
                      </a:r>
                      <a:endParaRPr lang="en-US" sz="1600" dirty="0">
                        <a:latin typeface="Calibri" panose="020F0502020204030204" pitchFamily="34" charset="0"/>
                      </a:endParaRPr>
                    </a:p>
                  </a:txBody>
                  <a:tcPr/>
                </a:tc>
              </a:tr>
              <a:tr h="248870">
                <a:tc>
                  <a:txBody>
                    <a:bodyPr/>
                    <a:lstStyle/>
                    <a:p>
                      <a:r>
                        <a:rPr lang="en-US" sz="1600" dirty="0" smtClean="0">
                          <a:latin typeface="Calibri" panose="020F0502020204030204" pitchFamily="34" charset="0"/>
                        </a:rPr>
                        <a:t>Variable Labour Costs ($m)</a:t>
                      </a:r>
                      <a:endParaRPr lang="en-US" sz="1600" dirty="0">
                        <a:latin typeface="Calibri" panose="020F0502020204030204" pitchFamily="34" charset="0"/>
                      </a:endParaRPr>
                    </a:p>
                  </a:txBody>
                  <a:tcPr/>
                </a:tc>
                <a:tc>
                  <a:txBody>
                    <a:bodyPr/>
                    <a:lstStyle/>
                    <a:p>
                      <a:pPr algn="ctr"/>
                      <a:r>
                        <a:rPr lang="en-US" sz="1600" dirty="0" smtClean="0">
                          <a:latin typeface="Calibri" panose="020F0502020204030204" pitchFamily="34" charset="0"/>
                        </a:rPr>
                        <a:t>10</a:t>
                      </a:r>
                      <a:endParaRPr lang="en-US" sz="1600" dirty="0">
                        <a:latin typeface="Calibri" panose="020F0502020204030204" pitchFamily="34" charset="0"/>
                      </a:endParaRPr>
                    </a:p>
                  </a:txBody>
                  <a:tcPr/>
                </a:tc>
                <a:tc>
                  <a:txBody>
                    <a:bodyPr/>
                    <a:lstStyle/>
                    <a:p>
                      <a:pPr algn="ctr"/>
                      <a:r>
                        <a:rPr lang="en-US" sz="1600" dirty="0" smtClean="0">
                          <a:latin typeface="Calibri" panose="020F0502020204030204" pitchFamily="34" charset="0"/>
                        </a:rPr>
                        <a:t>14</a:t>
                      </a:r>
                      <a:endParaRPr lang="en-US" sz="1600" dirty="0">
                        <a:latin typeface="Calibri" panose="020F0502020204030204" pitchFamily="34" charset="0"/>
                      </a:endParaRPr>
                    </a:p>
                  </a:txBody>
                  <a:tcPr/>
                </a:tc>
                <a:tc>
                  <a:txBody>
                    <a:bodyPr/>
                    <a:lstStyle/>
                    <a:p>
                      <a:pPr algn="ctr"/>
                      <a:r>
                        <a:rPr lang="en-US" sz="1600" dirty="0" smtClean="0">
                          <a:latin typeface="Calibri" panose="020F0502020204030204" pitchFamily="34" charset="0"/>
                        </a:rPr>
                        <a:t>6</a:t>
                      </a:r>
                      <a:endParaRPr lang="en-US" sz="1600" dirty="0">
                        <a:latin typeface="Calibri" panose="020F0502020204030204" pitchFamily="34" charset="0"/>
                      </a:endParaRPr>
                    </a:p>
                  </a:txBody>
                  <a:tcPr/>
                </a:tc>
              </a:tr>
              <a:tr h="248870">
                <a:tc>
                  <a:txBody>
                    <a:bodyPr/>
                    <a:lstStyle/>
                    <a:p>
                      <a:r>
                        <a:rPr lang="en-US" sz="1600" dirty="0" smtClean="0">
                          <a:latin typeface="Calibri" panose="020F0502020204030204" pitchFamily="34" charset="0"/>
                        </a:rPr>
                        <a:t>Allocated Fixed Costs ($m)</a:t>
                      </a:r>
                      <a:endParaRPr lang="en-US" sz="1600" dirty="0">
                        <a:latin typeface="Calibri" panose="020F0502020204030204" pitchFamily="34" charset="0"/>
                      </a:endParaRPr>
                    </a:p>
                  </a:txBody>
                  <a:tcPr/>
                </a:tc>
                <a:tc>
                  <a:txBody>
                    <a:bodyPr/>
                    <a:lstStyle/>
                    <a:p>
                      <a:pPr algn="ctr"/>
                      <a:r>
                        <a:rPr lang="en-US" sz="1600" dirty="0" smtClean="0">
                          <a:latin typeface="Calibri" panose="020F0502020204030204" pitchFamily="34" charset="0"/>
                        </a:rPr>
                        <a:t>9</a:t>
                      </a:r>
                      <a:endParaRPr lang="en-US" sz="1600" dirty="0">
                        <a:latin typeface="Calibri" panose="020F0502020204030204" pitchFamily="34" charset="0"/>
                      </a:endParaRPr>
                    </a:p>
                  </a:txBody>
                  <a:tcPr/>
                </a:tc>
                <a:tc>
                  <a:txBody>
                    <a:bodyPr/>
                    <a:lstStyle/>
                    <a:p>
                      <a:pPr algn="ctr"/>
                      <a:r>
                        <a:rPr lang="en-US" sz="1600" dirty="0" smtClean="0">
                          <a:latin typeface="Calibri" panose="020F0502020204030204" pitchFamily="34" charset="0"/>
                        </a:rPr>
                        <a:t>12</a:t>
                      </a:r>
                      <a:endParaRPr lang="en-US" sz="1600" dirty="0">
                        <a:latin typeface="Calibri" panose="020F0502020204030204" pitchFamily="34" charset="0"/>
                      </a:endParaRPr>
                    </a:p>
                  </a:txBody>
                  <a:tcPr/>
                </a:tc>
                <a:tc>
                  <a:txBody>
                    <a:bodyPr/>
                    <a:lstStyle/>
                    <a:p>
                      <a:pPr algn="ctr"/>
                      <a:r>
                        <a:rPr lang="en-US" sz="1600" dirty="0" smtClean="0">
                          <a:latin typeface="Calibri" panose="020F0502020204030204" pitchFamily="34" charset="0"/>
                        </a:rPr>
                        <a:t>6</a:t>
                      </a:r>
                      <a:endParaRPr lang="en-US" sz="1600" dirty="0">
                        <a:latin typeface="Calibri" panose="020F0502020204030204" pitchFamily="34" charset="0"/>
                      </a:endParaRPr>
                    </a:p>
                  </a:txBody>
                  <a:tcPr/>
                </a:tc>
              </a:tr>
              <a:tr h="248870">
                <a:tc>
                  <a:txBody>
                    <a:bodyPr/>
                    <a:lstStyle/>
                    <a:p>
                      <a:r>
                        <a:rPr lang="en-US" sz="1600" dirty="0" smtClean="0">
                          <a:latin typeface="Calibri" panose="020F0502020204030204" pitchFamily="34" charset="0"/>
                        </a:rPr>
                        <a:t>Annual Output</a:t>
                      </a:r>
                      <a:r>
                        <a:rPr lang="en-US" sz="1600" baseline="0" dirty="0" smtClean="0">
                          <a:latin typeface="Calibri" panose="020F0502020204030204" pitchFamily="34" charset="0"/>
                        </a:rPr>
                        <a:t> of Vehicles</a:t>
                      </a:r>
                      <a:endParaRPr lang="en-US" sz="1600" dirty="0">
                        <a:latin typeface="Calibri" panose="020F0502020204030204" pitchFamily="34" charset="0"/>
                      </a:endParaRPr>
                    </a:p>
                  </a:txBody>
                  <a:tcPr/>
                </a:tc>
                <a:tc>
                  <a:txBody>
                    <a:bodyPr/>
                    <a:lstStyle/>
                    <a:p>
                      <a:pPr algn="ctr"/>
                      <a:r>
                        <a:rPr lang="en-US" sz="1600" dirty="0" smtClean="0">
                          <a:latin typeface="Calibri" panose="020F0502020204030204" pitchFamily="34" charset="0"/>
                        </a:rPr>
                        <a:t>4000</a:t>
                      </a:r>
                      <a:endParaRPr lang="en-US" sz="1600" dirty="0">
                        <a:latin typeface="Calibri" panose="020F0502020204030204" pitchFamily="34" charset="0"/>
                      </a:endParaRPr>
                    </a:p>
                  </a:txBody>
                  <a:tcPr/>
                </a:tc>
                <a:tc>
                  <a:txBody>
                    <a:bodyPr/>
                    <a:lstStyle/>
                    <a:p>
                      <a:pPr algn="ctr"/>
                      <a:r>
                        <a:rPr lang="en-US" sz="1600" dirty="0" smtClean="0">
                          <a:latin typeface="Calibri" panose="020F0502020204030204" pitchFamily="34" charset="0"/>
                        </a:rPr>
                        <a:t>12000</a:t>
                      </a:r>
                      <a:endParaRPr lang="en-US" sz="1600" dirty="0">
                        <a:latin typeface="Calibri" panose="020F0502020204030204" pitchFamily="34" charset="0"/>
                      </a:endParaRPr>
                    </a:p>
                  </a:txBody>
                  <a:tcPr/>
                </a:tc>
                <a:tc>
                  <a:txBody>
                    <a:bodyPr/>
                    <a:lstStyle/>
                    <a:p>
                      <a:pPr algn="ctr"/>
                      <a:r>
                        <a:rPr lang="en-US" sz="1600" dirty="0" smtClean="0">
                          <a:latin typeface="Calibri" panose="020F0502020204030204" pitchFamily="34" charset="0"/>
                        </a:rPr>
                        <a:t>5000</a:t>
                      </a:r>
                      <a:endParaRPr lang="en-US" sz="1600" dirty="0">
                        <a:latin typeface="Calibri" panose="020F0502020204030204" pitchFamily="34" charset="0"/>
                      </a:endParaRPr>
                    </a:p>
                  </a:txBody>
                  <a:tcPr/>
                </a:tc>
              </a:tr>
            </a:tbl>
          </a:graphicData>
        </a:graphic>
      </p:graphicFrame>
      <p:sp>
        <p:nvSpPr>
          <p:cNvPr id="3" name="TextBox 2">
            <a:hlinkClick r:id="rId3" action="ppaction://hlinkfile"/>
          </p:cNvPr>
          <p:cNvSpPr txBox="1"/>
          <p:nvPr/>
        </p:nvSpPr>
        <p:spPr>
          <a:xfrm>
            <a:off x="6479695" y="5949861"/>
            <a:ext cx="288032" cy="646331"/>
          </a:xfrm>
          <a:prstGeom prst="rect">
            <a:avLst/>
          </a:prstGeom>
          <a:noFill/>
        </p:spPr>
        <p:txBody>
          <a:bodyPr wrap="square" rtlCol="0">
            <a:spAutoFit/>
          </a:bodyPr>
          <a:lstStyle/>
          <a:p>
            <a:r>
              <a:rPr lang="en-US" sz="3600" b="1" dirty="0" smtClean="0">
                <a:solidFill>
                  <a:srgbClr val="FF0000"/>
                </a:solidFill>
              </a:rPr>
              <a:t>?</a:t>
            </a:r>
            <a:endParaRPr lang="en-US" b="1" dirty="0">
              <a:solidFill>
                <a:srgbClr val="FF0000"/>
              </a:solidFill>
            </a:endParaRPr>
          </a:p>
        </p:txBody>
      </p:sp>
      <p:graphicFrame>
        <p:nvGraphicFramePr>
          <p:cNvPr id="9" name="Table 8"/>
          <p:cNvGraphicFramePr>
            <a:graphicFrameLocks noGrp="1"/>
          </p:cNvGraphicFramePr>
          <p:nvPr>
            <p:extLst/>
          </p:nvPr>
        </p:nvGraphicFramePr>
        <p:xfrm>
          <a:off x="7164288" y="1124744"/>
          <a:ext cx="1656184" cy="5472608"/>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656184"/>
              </a:tblGrid>
              <a:tr h="426898">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045710">
                <a:tc>
                  <a:txBody>
                    <a:bodyPr/>
                    <a:lstStyle/>
                    <a:p>
                      <a:pPr marL="177800" indent="-177800" algn="l">
                        <a:spcAft>
                          <a:spcPts val="600"/>
                        </a:spcAft>
                        <a:buFontTx/>
                        <a:buBlip>
                          <a:blip r:embed="rId4"/>
                        </a:buBlip>
                      </a:pPr>
                      <a:r>
                        <a:rPr lang="en-GB" sz="1400" baseline="0" dirty="0" smtClean="0">
                          <a:solidFill>
                            <a:srgbClr val="FF0000"/>
                          </a:solidFill>
                          <a:effectLst/>
                          <a:latin typeface="Arial" pitchFamily="34" charset="0"/>
                          <a:ea typeface="Times New Roman"/>
                          <a:cs typeface="Arial" pitchFamily="34" charset="0"/>
                        </a:rPr>
                        <a:t>Every person hired, every light that is turned on, every inch of a factory costs.</a:t>
                      </a:r>
                    </a:p>
                    <a:p>
                      <a:pPr marL="177800" indent="-177800" algn="l">
                        <a:spcAft>
                          <a:spcPts val="600"/>
                        </a:spcAft>
                        <a:buFontTx/>
                        <a:buBlip>
                          <a:blip r:embed="rId4"/>
                        </a:buBlip>
                      </a:pPr>
                      <a:r>
                        <a:rPr lang="en-GB" sz="1400" baseline="0" dirty="0" smtClean="0">
                          <a:solidFill>
                            <a:schemeClr val="tx1"/>
                          </a:solidFill>
                          <a:effectLst/>
                          <a:latin typeface="Arial" pitchFamily="34" charset="0"/>
                          <a:ea typeface="Times New Roman"/>
                          <a:cs typeface="Arial" pitchFamily="34" charset="0"/>
                        </a:rPr>
                        <a:t>Does reducing the cost of things improve profits</a:t>
                      </a:r>
                    </a:p>
                    <a:p>
                      <a:pPr marL="177800" indent="-177800" algn="l">
                        <a:spcAft>
                          <a:spcPts val="600"/>
                        </a:spcAft>
                        <a:buFontTx/>
                        <a:buBlip>
                          <a:blip r:embed="rId4"/>
                        </a:buBlip>
                      </a:pPr>
                      <a:r>
                        <a:rPr lang="en-GB" sz="1400" baseline="0" dirty="0" smtClean="0">
                          <a:solidFill>
                            <a:srgbClr val="FF0000"/>
                          </a:solidFill>
                          <a:effectLst/>
                          <a:latin typeface="Arial" pitchFamily="34" charset="0"/>
                          <a:ea typeface="Times New Roman"/>
                          <a:cs typeface="Arial" pitchFamily="34" charset="0"/>
                        </a:rPr>
                        <a:t>How do online businesses reduce costs</a:t>
                      </a:r>
                    </a:p>
                    <a:p>
                      <a:pPr marL="177800" indent="-177800" algn="l">
                        <a:spcAft>
                          <a:spcPts val="600"/>
                        </a:spcAft>
                        <a:buFontTx/>
                        <a:buBlip>
                          <a:blip r:embed="rId4"/>
                        </a:buBlip>
                      </a:pPr>
                      <a:r>
                        <a:rPr lang="en-GB" sz="1400" baseline="0" dirty="0" smtClean="0">
                          <a:solidFill>
                            <a:schemeClr val="tx1"/>
                          </a:solidFill>
                          <a:effectLst/>
                          <a:latin typeface="Arial" pitchFamily="34" charset="0"/>
                          <a:ea typeface="Times New Roman"/>
                          <a:cs typeface="Arial" pitchFamily="34" charset="0"/>
                        </a:rPr>
                        <a:t>What is disintermediation</a:t>
                      </a:r>
                    </a:p>
                    <a:p>
                      <a:pPr marL="177800" indent="-177800" algn="l">
                        <a:spcAft>
                          <a:spcPts val="600"/>
                        </a:spcAft>
                        <a:buFontTx/>
                        <a:buBlip>
                          <a:blip r:embed="rId4"/>
                        </a:buBlip>
                      </a:pPr>
                      <a:r>
                        <a:rPr lang="en-GB" sz="1400" baseline="0" dirty="0" smtClean="0">
                          <a:solidFill>
                            <a:srgbClr val="FF0000"/>
                          </a:solidFill>
                          <a:effectLst/>
                          <a:latin typeface="Arial" pitchFamily="34" charset="0"/>
                          <a:ea typeface="Times New Roman"/>
                          <a:cs typeface="Arial" pitchFamily="34" charset="0"/>
                        </a:rPr>
                        <a:t>Why does an online service still cost</a:t>
                      </a:r>
                    </a:p>
                    <a:p>
                      <a:pPr marL="177800" indent="-177800" algn="l">
                        <a:spcAft>
                          <a:spcPts val="600"/>
                        </a:spcAft>
                        <a:buFontTx/>
                        <a:buBlip>
                          <a:blip r:embed="rId4"/>
                        </a:buBlip>
                      </a:pPr>
                      <a:r>
                        <a:rPr lang="en-GB" sz="1400" baseline="0" dirty="0" smtClean="0">
                          <a:solidFill>
                            <a:schemeClr val="tx1"/>
                          </a:solidFill>
                          <a:effectLst/>
                          <a:latin typeface="Arial" pitchFamily="34" charset="0"/>
                          <a:ea typeface="Times New Roman"/>
                          <a:cs typeface="Arial" pitchFamily="34" charset="0"/>
                        </a:rPr>
                        <a:t>Why do managers get paid so much when they work the same hours.</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0" name="Picture 4" descr="Think About"/>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7219572" y="1191602"/>
            <a:ext cx="1527977" cy="351083"/>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11295232"/>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pPr>
              <a:buClr>
                <a:srgbClr val="00B050"/>
              </a:buClr>
            </a:pPr>
            <a:r>
              <a:rPr lang="en-GB" sz="3200" dirty="0" smtClean="0"/>
              <a:t>4.1 </a:t>
            </a:r>
            <a:r>
              <a:rPr lang="en-GB" sz="3200" dirty="0"/>
              <a:t>– Classifying costs – Using Cost Data</a:t>
            </a:r>
          </a:p>
        </p:txBody>
      </p:sp>
      <p:sp>
        <p:nvSpPr>
          <p:cNvPr id="8" name="Rectangle 7"/>
          <p:cNvSpPr/>
          <p:nvPr/>
        </p:nvSpPr>
        <p:spPr>
          <a:xfrm>
            <a:off x="323850" y="1124744"/>
            <a:ext cx="8496300" cy="707886"/>
          </a:xfrm>
          <a:prstGeom prst="rect">
            <a:avLst/>
          </a:prstGeom>
        </p:spPr>
        <p:txBody>
          <a:bodyPr wrap="square">
            <a:spAutoFit/>
          </a:bodyPr>
          <a:lstStyle/>
          <a:p>
            <a:pPr marL="285750" indent="-285750">
              <a:spcAft>
                <a:spcPts val="600"/>
              </a:spcAft>
              <a:buClr>
                <a:srgbClr val="00B050"/>
              </a:buClr>
              <a:buFont typeface="Wingdings 3" panose="05040102010807070707" pitchFamily="18" charset="2"/>
              <a:buChar char=""/>
            </a:pPr>
            <a:r>
              <a:rPr lang="en-GB" sz="2000" dirty="0" smtClean="0"/>
              <a:t>Once a business has classified all costs into either fixed or variable, this information can be used to help make business decisions.</a:t>
            </a:r>
          </a:p>
        </p:txBody>
      </p:sp>
      <p:graphicFrame>
        <p:nvGraphicFramePr>
          <p:cNvPr id="2" name="Table 1"/>
          <p:cNvGraphicFramePr>
            <a:graphicFrameLocks noGrp="1"/>
          </p:cNvGraphicFramePr>
          <p:nvPr>
            <p:extLst/>
          </p:nvPr>
        </p:nvGraphicFramePr>
        <p:xfrm>
          <a:off x="323528" y="1888956"/>
          <a:ext cx="8496622" cy="456438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1368152"/>
                <a:gridCol w="2989256"/>
                <a:gridCol w="4139214"/>
              </a:tblGrid>
              <a:tr h="370840">
                <a:tc>
                  <a:txBody>
                    <a:bodyPr/>
                    <a:lstStyle/>
                    <a:p>
                      <a:r>
                        <a:rPr lang="en-US" sz="1450" dirty="0" smtClean="0">
                          <a:latin typeface="Calibri" panose="020F0502020204030204" pitchFamily="34" charset="0"/>
                        </a:rPr>
                        <a:t>Use of Cost Data</a:t>
                      </a:r>
                      <a:endParaRPr lang="en-US" sz="1450" dirty="0">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50" dirty="0" smtClean="0">
                          <a:latin typeface="Calibri" panose="020F0502020204030204" pitchFamily="34" charset="0"/>
                        </a:rPr>
                        <a:t>Example</a:t>
                      </a:r>
                      <a:endParaRPr lang="en-US" sz="1450" dirty="0">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50" dirty="0" smtClean="0">
                          <a:latin typeface="Calibri" panose="020F0502020204030204" pitchFamily="34" charset="0"/>
                        </a:rPr>
                        <a:t>Explanation</a:t>
                      </a:r>
                      <a:endParaRPr lang="en-US" sz="1450" dirty="0">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lang="en-US" sz="1450" dirty="0" smtClean="0">
                          <a:latin typeface="Calibri" panose="020F0502020204030204" pitchFamily="34" charset="0"/>
                        </a:rPr>
                        <a:t>Setting Prices</a:t>
                      </a:r>
                      <a:endParaRPr lang="en-US" sz="1450" dirty="0">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50" dirty="0" smtClean="0">
                          <a:latin typeface="Calibri" panose="020F0502020204030204" pitchFamily="34" charset="0"/>
                        </a:rPr>
                        <a:t>Average cost of making</a:t>
                      </a:r>
                      <a:r>
                        <a:rPr lang="en-US" sz="1450" baseline="0" dirty="0" smtClean="0">
                          <a:latin typeface="Calibri" panose="020F0502020204030204" pitchFamily="34" charset="0"/>
                        </a:rPr>
                        <a:t> a Pizza = $3</a:t>
                      </a:r>
                    </a:p>
                    <a:p>
                      <a:r>
                        <a:rPr lang="en-US" sz="1450" baseline="0" dirty="0" smtClean="0">
                          <a:latin typeface="Calibri" panose="020F0502020204030204" pitchFamily="34" charset="0"/>
                        </a:rPr>
                        <a:t>If the business wants to make $1 profit on each pizza sold, it will charge the price of $4.</a:t>
                      </a:r>
                      <a:endParaRPr lang="en-US" sz="1450" dirty="0">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50" dirty="0" smtClean="0">
                          <a:latin typeface="Calibri" panose="020F0502020204030204" pitchFamily="34" charset="0"/>
                        </a:rPr>
                        <a:t>If the average cost per unit was not known, the business could charge a price that</a:t>
                      </a:r>
                      <a:r>
                        <a:rPr lang="en-US" sz="1450" baseline="0" dirty="0" smtClean="0">
                          <a:latin typeface="Calibri" panose="020F0502020204030204" pitchFamily="34" charset="0"/>
                        </a:rPr>
                        <a:t> leads to a loss being made on each item.</a:t>
                      </a:r>
                      <a:endParaRPr lang="en-US" sz="1450" dirty="0">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lang="en-US" sz="1450" dirty="0" smtClean="0">
                          <a:latin typeface="Calibri" panose="020F0502020204030204" pitchFamily="34" charset="0"/>
                        </a:rPr>
                        <a:t>Deciding whether to stop production</a:t>
                      </a:r>
                      <a:endParaRPr lang="en-US" sz="1450" dirty="0">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50" dirty="0" smtClean="0">
                          <a:latin typeface="Calibri" panose="020F0502020204030204" pitchFamily="34" charset="0"/>
                        </a:rPr>
                        <a:t>If the total annual cost of producing a</a:t>
                      </a:r>
                      <a:r>
                        <a:rPr lang="en-US" sz="1450" baseline="0" dirty="0" smtClean="0">
                          <a:latin typeface="Calibri" panose="020F0502020204030204" pitchFamily="34" charset="0"/>
                        </a:rPr>
                        <a:t> product is $50,000 </a:t>
                      </a:r>
                      <a:r>
                        <a:rPr lang="en-US" sz="1450" b="1" baseline="0" dirty="0" smtClean="0">
                          <a:latin typeface="Calibri" panose="020F0502020204030204" pitchFamily="34" charset="0"/>
                        </a:rPr>
                        <a:t>but</a:t>
                      </a:r>
                      <a:r>
                        <a:rPr lang="en-US" sz="1450" b="0" baseline="0" dirty="0" smtClean="0">
                          <a:latin typeface="Calibri" panose="020F0502020204030204" pitchFamily="34" charset="0"/>
                        </a:rPr>
                        <a:t> the total revenue is only $40000 then the business is making a loss and could decide to stop producing the product.</a:t>
                      </a:r>
                      <a:endParaRPr lang="en-US" sz="1450" dirty="0">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50" dirty="0" smtClean="0">
                          <a:latin typeface="Calibri" panose="020F0502020204030204" pitchFamily="34" charset="0"/>
                        </a:rPr>
                        <a:t>No business will willingly continue to make a loss but the decision to stop producing a product will also depend on whether:</a:t>
                      </a:r>
                    </a:p>
                    <a:p>
                      <a:pPr marL="285750" indent="-285750">
                        <a:buFont typeface="Arial" panose="020B0604020202020204" pitchFamily="34" charset="0"/>
                        <a:buChar char="•"/>
                      </a:pPr>
                      <a:r>
                        <a:rPr lang="en-US" sz="1450" dirty="0" smtClean="0">
                          <a:latin typeface="Calibri" panose="020F0502020204030204" pitchFamily="34" charset="0"/>
                        </a:rPr>
                        <a:t>The product has just been launched on the market – sales revenue might increase in the future</a:t>
                      </a:r>
                    </a:p>
                    <a:p>
                      <a:pPr marL="285750" indent="-285750">
                        <a:buFont typeface="Arial" panose="020B0604020202020204" pitchFamily="34" charset="0"/>
                        <a:buChar char="•"/>
                      </a:pPr>
                      <a:r>
                        <a:rPr lang="en-US" sz="1450" dirty="0" smtClean="0">
                          <a:latin typeface="Calibri" panose="020F0502020204030204" pitchFamily="34" charset="0"/>
                        </a:rPr>
                        <a:t>The fixed costs will still have to be paid e.g. if the factory being used for the product is not sold.</a:t>
                      </a:r>
                      <a:endParaRPr lang="en-US" sz="1450" dirty="0">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lang="en-US" sz="1450" dirty="0" smtClean="0">
                          <a:latin typeface="Calibri" panose="020F0502020204030204" pitchFamily="34" charset="0"/>
                        </a:rPr>
                        <a:t>Deciding on the best location</a:t>
                      </a:r>
                      <a:endParaRPr lang="en-US" sz="1450" dirty="0">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50" dirty="0" smtClean="0">
                          <a:latin typeface="Calibri" panose="020F0502020204030204" pitchFamily="34" charset="0"/>
                        </a:rPr>
                        <a:t>Location A for a new shop has total annual costs of $40,000. Location B for a new shop has total annual costs of $45000. On this data alone Location A would be more ideal.</a:t>
                      </a:r>
                      <a:endParaRPr lang="en-US" sz="1450" dirty="0">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50" dirty="0" smtClean="0">
                          <a:latin typeface="Calibri" panose="020F0502020204030204" pitchFamily="34" charset="0"/>
                        </a:rPr>
                        <a:t>Costs are not the only factor to consider</a:t>
                      </a:r>
                      <a:r>
                        <a:rPr lang="en-US" sz="1450" baseline="0" dirty="0" smtClean="0">
                          <a:latin typeface="Calibri" panose="020F0502020204030204" pitchFamily="34" charset="0"/>
                        </a:rPr>
                        <a:t> – there might not be any point in choosing a low-cost location for a new shop if it is not a good part of town or close to the customer base.</a:t>
                      </a:r>
                      <a:endParaRPr lang="en-US" sz="1450" dirty="0">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161974240"/>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6912768" cy="5780044"/>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GB" sz="1750" b="1" dirty="0" smtClean="0"/>
              <a:t>Revenue</a:t>
            </a:r>
            <a:r>
              <a:rPr lang="en-GB" sz="1750" dirty="0" smtClean="0"/>
              <a:t> - </a:t>
            </a:r>
            <a:r>
              <a:rPr lang="en-US" sz="1750" dirty="0"/>
              <a:t>Revenue is the amount of money that a company actually receives during a specific period, including discounts and deductions for returned merchandise. It is the "top line" or "gross income" figure from which costs are subtracted to determine net income.</a:t>
            </a:r>
          </a:p>
          <a:p>
            <a:pPr marL="342900" indent="-342900">
              <a:buClr>
                <a:srgbClr val="00B050"/>
              </a:buClr>
              <a:buFont typeface="Wingdings 3" panose="05040102010807070707" pitchFamily="18" charset="2"/>
              <a:buChar char=""/>
            </a:pPr>
            <a:r>
              <a:rPr lang="en-US" sz="1750" dirty="0" smtClean="0"/>
              <a:t>Revenue </a:t>
            </a:r>
            <a:r>
              <a:rPr lang="en-US" sz="1750" dirty="0"/>
              <a:t>is calculated by multiplying the price at which goods or services are sold by the number of units or amount sold</a:t>
            </a:r>
            <a:r>
              <a:rPr lang="en-US" sz="1750" dirty="0" smtClean="0"/>
              <a:t>. For companies that sell a service, revenue is money generated from that service before tax.</a:t>
            </a:r>
            <a:endParaRPr lang="en-US" sz="1750" dirty="0"/>
          </a:p>
          <a:p>
            <a:pPr marL="342900" indent="-342900">
              <a:buClr>
                <a:srgbClr val="00B050"/>
              </a:buClr>
              <a:buFont typeface="Wingdings 3" panose="05040102010807070707" pitchFamily="18" charset="2"/>
              <a:buChar char=""/>
            </a:pPr>
            <a:r>
              <a:rPr lang="en-GB" sz="1750" b="1" dirty="0" smtClean="0"/>
              <a:t>Cash </a:t>
            </a:r>
            <a:r>
              <a:rPr lang="en-GB" sz="1750" b="1" dirty="0"/>
              <a:t>flow</a:t>
            </a:r>
            <a:r>
              <a:rPr lang="en-GB" sz="1750" dirty="0"/>
              <a:t> </a:t>
            </a:r>
            <a:r>
              <a:rPr lang="en-GB" sz="1750" dirty="0" smtClean="0"/>
              <a:t>- </a:t>
            </a:r>
            <a:r>
              <a:rPr lang="en-US" sz="1750" dirty="0"/>
              <a:t>Cash flow is the net amount of cash and cash-equivalents moving into and out of a business. Positive cash flow indicates that a company's liquid assets are increasing, enabling it to settle debts, reinvest in its business, return money to shareholders, pay expenses and provide a buffer against future financial challenges. Negative cash flow indicates that a company's liquid assets are decreasing. Net cash flow is distinguished from net income, which includes accounts receivable and other items for which payment has not actually been received. Cash flow is used to assess the quality of a company's income, that is, how liquid it is, which can indicate whether the company is positioned to remain solvent</a:t>
            </a:r>
            <a:r>
              <a:rPr lang="en-US" sz="1750" dirty="0" smtClean="0"/>
              <a:t>.</a:t>
            </a:r>
            <a:endParaRPr lang="en-GB" sz="1750" dirty="0"/>
          </a:p>
        </p:txBody>
      </p:sp>
      <p:sp>
        <p:nvSpPr>
          <p:cNvPr id="8" name="Title 2"/>
          <p:cNvSpPr>
            <a:spLocks noGrp="1"/>
          </p:cNvSpPr>
          <p:nvPr>
            <p:ph type="title"/>
          </p:nvPr>
        </p:nvSpPr>
        <p:spPr>
          <a:xfrm>
            <a:off x="70266" y="72008"/>
            <a:ext cx="8859452" cy="548680"/>
          </a:xfrm>
        </p:spPr>
        <p:txBody>
          <a:bodyPr>
            <a:noAutofit/>
          </a:bodyPr>
          <a:lstStyle/>
          <a:p>
            <a:r>
              <a:rPr lang="en-US" sz="4000" dirty="0" smtClean="0"/>
              <a:t>4.1 – Financial Terms and Definitions</a:t>
            </a:r>
            <a:endParaRPr lang="en-GB" sz="4000" dirty="0"/>
          </a:p>
        </p:txBody>
      </p:sp>
      <p:graphicFrame>
        <p:nvGraphicFramePr>
          <p:cNvPr id="6" name="Table 5"/>
          <p:cNvGraphicFramePr>
            <a:graphicFrameLocks noGrp="1"/>
          </p:cNvGraphicFramePr>
          <p:nvPr>
            <p:extLst/>
          </p:nvPr>
        </p:nvGraphicFramePr>
        <p:xfrm>
          <a:off x="7236296" y="1052736"/>
          <a:ext cx="1584176" cy="561662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70099">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46525">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Even with accountants, how can companies like BHS go wrong.</a:t>
                      </a:r>
                      <a:endParaRPr lang="en-GB" sz="130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 am making loads of sales but no profit, why?</a:t>
                      </a:r>
                      <a:endParaRPr lang="en-GB" sz="130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How long a new company can survive without making a profit.</a:t>
                      </a:r>
                      <a:endParaRPr lang="en-GB" sz="130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When making a loss is worth it.</a:t>
                      </a:r>
                      <a:endParaRPr lang="en-GB" sz="130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Ways to reduce costs without degrading the quality.</a:t>
                      </a:r>
                      <a:endParaRPr lang="en-US" sz="130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When you start having to pay tax.</a:t>
                      </a:r>
                      <a:endParaRPr lang="en-US" sz="130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How charities exist.</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344308" y="1082133"/>
            <a:ext cx="1368152" cy="330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78849214"/>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6912768" cy="5610767"/>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GB" sz="1630" b="1" dirty="0" smtClean="0"/>
              <a:t>Net </a:t>
            </a:r>
            <a:r>
              <a:rPr lang="en-GB" sz="1630" b="1" dirty="0"/>
              <a:t>cash flow </a:t>
            </a:r>
            <a:r>
              <a:rPr lang="en-GB" sz="1630" dirty="0" smtClean="0"/>
              <a:t>- </a:t>
            </a:r>
            <a:r>
              <a:rPr lang="en-US" sz="1630" dirty="0"/>
              <a:t>Net cash flow refers to the difference between a company's cash inflows and outflows in a given period. In the strictest sense, net cash flow refers to the change in a company's cash balance as detailed on its cash flow </a:t>
            </a:r>
            <a:r>
              <a:rPr lang="en-US" sz="1630" dirty="0" smtClean="0"/>
              <a:t>statement.</a:t>
            </a:r>
          </a:p>
          <a:p>
            <a:pPr marL="342900" indent="-342900">
              <a:buClr>
                <a:srgbClr val="00B050"/>
              </a:buClr>
              <a:buFont typeface="Wingdings 3" panose="05040102010807070707" pitchFamily="18" charset="2"/>
              <a:buChar char=""/>
            </a:pPr>
            <a:r>
              <a:rPr lang="en-US" sz="1630" dirty="0" smtClean="0"/>
              <a:t>Net </a:t>
            </a:r>
            <a:r>
              <a:rPr lang="en-US" sz="1630" dirty="0"/>
              <a:t>cash flow is also known as the "change in cash and cash equivalents." It is very important to note that net cash flow is not the same as net </a:t>
            </a:r>
            <a:r>
              <a:rPr lang="en-US" sz="1630" dirty="0" smtClean="0"/>
              <a:t>income.</a:t>
            </a:r>
            <a:endParaRPr lang="en-US" sz="1630" dirty="0"/>
          </a:p>
          <a:p>
            <a:pPr marL="342900" indent="-342900">
              <a:buClr>
                <a:srgbClr val="00B050"/>
              </a:buClr>
              <a:buFont typeface="Wingdings 3" panose="05040102010807070707" pitchFamily="18" charset="2"/>
              <a:buChar char=""/>
            </a:pPr>
            <a:r>
              <a:rPr lang="en-US" sz="1630" dirty="0" smtClean="0"/>
              <a:t>You </a:t>
            </a:r>
            <a:r>
              <a:rPr lang="en-US" sz="1630" dirty="0"/>
              <a:t>can approximate a company's net cash flow by looking at the period-over-period change in cash on the balance </a:t>
            </a:r>
            <a:r>
              <a:rPr lang="en-US" sz="1630" dirty="0" smtClean="0"/>
              <a:t>sheet.</a:t>
            </a:r>
            <a:endParaRPr lang="en-GB" sz="1630" dirty="0"/>
          </a:p>
          <a:p>
            <a:pPr marL="342900" indent="-342900">
              <a:buClr>
                <a:srgbClr val="00B050"/>
              </a:buClr>
              <a:buFont typeface="Wingdings 3" panose="05040102010807070707" pitchFamily="18" charset="2"/>
              <a:buChar char=""/>
            </a:pPr>
            <a:r>
              <a:rPr lang="en-GB" sz="1630" b="1" dirty="0" smtClean="0"/>
              <a:t>Profit</a:t>
            </a:r>
            <a:r>
              <a:rPr lang="en-GB" sz="1630" dirty="0" smtClean="0"/>
              <a:t> - </a:t>
            </a:r>
            <a:r>
              <a:rPr lang="en-US" sz="1630" dirty="0"/>
              <a:t>Profit is a financial benefit that is </a:t>
            </a:r>
            <a:r>
              <a:rPr lang="en-US" sz="1630" dirty="0" smtClean="0"/>
              <a:t>left </a:t>
            </a:r>
            <a:r>
              <a:rPr lang="en-US" sz="1630" dirty="0"/>
              <a:t>when the amount of revenue gained from a business activity exceeds the expenses, costs and taxes needed to sustain the activity. Any profit that is gained goes to the business's owners, who may or may not decide to spend it on the business</a:t>
            </a:r>
            <a:r>
              <a:rPr lang="en-US" sz="1630" dirty="0" smtClean="0"/>
              <a:t>.</a:t>
            </a:r>
          </a:p>
          <a:p>
            <a:pPr marL="342900" indent="-342900">
              <a:buClr>
                <a:srgbClr val="00B050"/>
              </a:buClr>
              <a:buFont typeface="Wingdings 3" panose="05040102010807070707" pitchFamily="18" charset="2"/>
              <a:buChar char=""/>
            </a:pPr>
            <a:r>
              <a:rPr lang="en-US" sz="1630" dirty="0" smtClean="0"/>
              <a:t>Consistently </a:t>
            </a:r>
            <a:r>
              <a:rPr lang="en-US" sz="1630" dirty="0"/>
              <a:t>earning profit is every company's goal. As a result, much of business performance is based on profitability in its various forms.</a:t>
            </a:r>
          </a:p>
          <a:p>
            <a:pPr marL="342900" indent="-342900">
              <a:buClr>
                <a:srgbClr val="00B050"/>
              </a:buClr>
              <a:buFont typeface="Wingdings 3" panose="05040102010807070707" pitchFamily="18" charset="2"/>
              <a:buChar char=""/>
            </a:pPr>
            <a:r>
              <a:rPr lang="en-US" sz="1630" dirty="0" smtClean="0"/>
              <a:t>There </a:t>
            </a:r>
            <a:r>
              <a:rPr lang="en-US" sz="1630" dirty="0"/>
              <a:t>are three major types of profit that analysts </a:t>
            </a:r>
            <a:r>
              <a:rPr lang="en-US" sz="1630" dirty="0" smtClean="0"/>
              <a:t>look at: </a:t>
            </a:r>
            <a:r>
              <a:rPr lang="en-US" sz="1630" dirty="0"/>
              <a:t>gross profit, operating profit and net profit. Each type of profit gives the analyst more information about the company's performance, especially when compared against other time periods and industry competitors. All three levels of profitability can be found on the income statement</a:t>
            </a:r>
            <a:r>
              <a:rPr lang="en-US" sz="1630" dirty="0" smtClean="0"/>
              <a:t>.</a:t>
            </a:r>
            <a:endParaRPr lang="en-US" sz="1630" dirty="0"/>
          </a:p>
        </p:txBody>
      </p:sp>
      <p:sp>
        <p:nvSpPr>
          <p:cNvPr id="8" name="Title 2"/>
          <p:cNvSpPr>
            <a:spLocks noGrp="1"/>
          </p:cNvSpPr>
          <p:nvPr>
            <p:ph type="title"/>
          </p:nvPr>
        </p:nvSpPr>
        <p:spPr>
          <a:xfrm>
            <a:off x="70266" y="72008"/>
            <a:ext cx="8859452" cy="548680"/>
          </a:xfrm>
        </p:spPr>
        <p:txBody>
          <a:bodyPr>
            <a:noAutofit/>
          </a:bodyPr>
          <a:lstStyle/>
          <a:p>
            <a:r>
              <a:rPr lang="en-US" sz="4000" dirty="0" smtClean="0"/>
              <a:t>4.1 – Financial Terms and Definitions</a:t>
            </a:r>
            <a:endParaRPr lang="en-GB" sz="4000" dirty="0"/>
          </a:p>
        </p:txBody>
      </p:sp>
      <p:graphicFrame>
        <p:nvGraphicFramePr>
          <p:cNvPr id="6" name="Table 5"/>
          <p:cNvGraphicFramePr>
            <a:graphicFrameLocks noGrp="1"/>
          </p:cNvGraphicFramePr>
          <p:nvPr>
            <p:extLst/>
          </p:nvPr>
        </p:nvGraphicFramePr>
        <p:xfrm>
          <a:off x="7236296" y="1052736"/>
          <a:ext cx="1584176" cy="561662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70099">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46525">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Even with accountants, how can companies like BHS go wrong.</a:t>
                      </a:r>
                      <a:endParaRPr lang="en-GB" sz="130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 am making loads of sales but no profit, why?</a:t>
                      </a:r>
                      <a:endParaRPr lang="en-GB" sz="130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How long a new company can survive without making a profit.</a:t>
                      </a:r>
                      <a:endParaRPr lang="en-GB" sz="130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When making a loss is worth it.</a:t>
                      </a:r>
                      <a:endParaRPr lang="en-GB" sz="130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Ways to reduce costs without degrading the quality.</a:t>
                      </a:r>
                      <a:endParaRPr lang="en-US" sz="130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When you start having to pay tax.</a:t>
                      </a:r>
                      <a:endParaRPr lang="en-US" sz="130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How charities exist.</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344308" y="1082133"/>
            <a:ext cx="1368152" cy="330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33710612"/>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6912768" cy="5324535"/>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GB" sz="2000" b="1" dirty="0" smtClean="0"/>
              <a:t>Margin </a:t>
            </a:r>
            <a:r>
              <a:rPr lang="en-GB" sz="2000" b="1" dirty="0"/>
              <a:t>of safety </a:t>
            </a:r>
            <a:r>
              <a:rPr lang="en-GB" sz="2000" dirty="0" smtClean="0"/>
              <a:t>- </a:t>
            </a:r>
            <a:r>
              <a:rPr lang="en-US" sz="2000" dirty="0"/>
              <a:t>Margin of </a:t>
            </a:r>
            <a:r>
              <a:rPr lang="en-US" sz="2000" dirty="0" smtClean="0"/>
              <a:t/>
            </a:r>
            <a:br>
              <a:rPr lang="en-US" sz="2000" dirty="0" smtClean="0"/>
            </a:br>
            <a:r>
              <a:rPr lang="en-US" sz="2000" dirty="0" smtClean="0"/>
              <a:t>safety </a:t>
            </a:r>
            <a:r>
              <a:rPr lang="en-US" sz="2000" dirty="0"/>
              <a:t>is used in break-even </a:t>
            </a:r>
            <a:r>
              <a:rPr lang="en-US" sz="2000" dirty="0" smtClean="0"/>
              <a:t/>
            </a:r>
            <a:br>
              <a:rPr lang="en-US" sz="2000" dirty="0" smtClean="0"/>
            </a:br>
            <a:r>
              <a:rPr lang="en-US" sz="2000" dirty="0" smtClean="0"/>
              <a:t>analysis </a:t>
            </a:r>
            <a:r>
              <a:rPr lang="en-US" sz="2000" dirty="0"/>
              <a:t>to indicate the amount </a:t>
            </a:r>
            <a:r>
              <a:rPr lang="en-US" sz="2000" dirty="0" smtClean="0"/>
              <a:t/>
            </a:r>
            <a:br>
              <a:rPr lang="en-US" sz="2000" dirty="0" smtClean="0"/>
            </a:br>
            <a:r>
              <a:rPr lang="en-US" sz="2000" dirty="0" smtClean="0"/>
              <a:t>of </a:t>
            </a:r>
            <a:r>
              <a:rPr lang="en-US" sz="2000" dirty="0"/>
              <a:t>sales that are above the </a:t>
            </a:r>
            <a:r>
              <a:rPr lang="en-US" sz="2000" dirty="0" smtClean="0"/>
              <a:t/>
            </a:r>
            <a:br>
              <a:rPr lang="en-US" sz="2000" dirty="0" smtClean="0"/>
            </a:br>
            <a:r>
              <a:rPr lang="en-US" sz="2000" dirty="0" smtClean="0"/>
              <a:t>break-even </a:t>
            </a:r>
            <a:r>
              <a:rPr lang="en-US" sz="2000" dirty="0"/>
              <a:t>point. In other </a:t>
            </a:r>
            <a:r>
              <a:rPr lang="en-US" sz="2000" dirty="0" smtClean="0"/>
              <a:t/>
            </a:r>
            <a:br>
              <a:rPr lang="en-US" sz="2000" dirty="0" smtClean="0"/>
            </a:br>
            <a:r>
              <a:rPr lang="en-US" sz="2000" dirty="0" smtClean="0"/>
              <a:t>words</a:t>
            </a:r>
            <a:r>
              <a:rPr lang="en-US" sz="2000" dirty="0"/>
              <a:t>, the margin of safety </a:t>
            </a:r>
            <a:r>
              <a:rPr lang="en-US" sz="2000" dirty="0" smtClean="0"/>
              <a:t/>
            </a:r>
            <a:br>
              <a:rPr lang="en-US" sz="2000" dirty="0" smtClean="0"/>
            </a:br>
            <a:r>
              <a:rPr lang="en-US" sz="2000" dirty="0" smtClean="0"/>
              <a:t>indicates </a:t>
            </a:r>
            <a:r>
              <a:rPr lang="en-US" sz="2000" dirty="0"/>
              <a:t>the amount by which a company's sales could decrease before the company will become unprofitable</a:t>
            </a:r>
            <a:r>
              <a:rPr lang="en-US" sz="2000" dirty="0" smtClean="0"/>
              <a:t>.</a:t>
            </a:r>
          </a:p>
          <a:p>
            <a:pPr marL="342900" indent="-342900">
              <a:buClr>
                <a:srgbClr val="00B050"/>
              </a:buClr>
              <a:buFont typeface="Wingdings 3" panose="05040102010807070707" pitchFamily="18" charset="2"/>
              <a:buChar char=""/>
            </a:pPr>
            <a:r>
              <a:rPr lang="en-US" sz="2000" dirty="0" smtClean="0"/>
              <a:t>At the end of the day it is important for companies to monitor all these trends and figures, not doing so may lead to a cash shortfall, debt or even liquidation. With Margins of safety this will vary from company to company, depending on the product and the risk of falling sales.</a:t>
            </a:r>
          </a:p>
          <a:p>
            <a:pPr>
              <a:buClr>
                <a:srgbClr val="00B050"/>
              </a:buClr>
            </a:pPr>
            <a:r>
              <a:rPr lang="en-US" sz="2000" b="1" dirty="0" smtClean="0">
                <a:solidFill>
                  <a:srgbClr val="FF0000"/>
                </a:solidFill>
              </a:rPr>
              <a:t>P4.1 - Task 01 </a:t>
            </a:r>
            <a:r>
              <a:rPr lang="en-US" sz="2000" dirty="0" smtClean="0">
                <a:solidFill>
                  <a:srgbClr val="FF0000"/>
                </a:solidFill>
              </a:rPr>
              <a:t>– Using a company spreadsheet define, explain and demonstrate the financial terms and explain </a:t>
            </a:r>
            <a:r>
              <a:rPr lang="en-US" sz="2000" dirty="0">
                <a:solidFill>
                  <a:srgbClr val="FF0000"/>
                </a:solidFill>
              </a:rPr>
              <a:t>the difference between revenue, profit and cash flow. 	</a:t>
            </a:r>
          </a:p>
        </p:txBody>
      </p:sp>
      <p:sp>
        <p:nvSpPr>
          <p:cNvPr id="8" name="Title 2"/>
          <p:cNvSpPr>
            <a:spLocks noGrp="1"/>
          </p:cNvSpPr>
          <p:nvPr>
            <p:ph type="title"/>
          </p:nvPr>
        </p:nvSpPr>
        <p:spPr>
          <a:xfrm>
            <a:off x="70266" y="72008"/>
            <a:ext cx="8859452" cy="548680"/>
          </a:xfrm>
        </p:spPr>
        <p:txBody>
          <a:bodyPr>
            <a:noAutofit/>
          </a:bodyPr>
          <a:lstStyle/>
          <a:p>
            <a:r>
              <a:rPr lang="en-US" sz="4000" dirty="0" smtClean="0"/>
              <a:t>4.1 – Financial Terms and Definitions</a:t>
            </a:r>
            <a:endParaRPr lang="en-GB" sz="4000" dirty="0"/>
          </a:p>
        </p:txBody>
      </p:sp>
      <p:graphicFrame>
        <p:nvGraphicFramePr>
          <p:cNvPr id="6" name="Table 5"/>
          <p:cNvGraphicFramePr>
            <a:graphicFrameLocks noGrp="1"/>
          </p:cNvGraphicFramePr>
          <p:nvPr>
            <p:extLst/>
          </p:nvPr>
        </p:nvGraphicFramePr>
        <p:xfrm>
          <a:off x="7236296" y="1052736"/>
          <a:ext cx="1584176" cy="561662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70099">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46525">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Even with accountants, how can companies like BHS go wrong.</a:t>
                      </a:r>
                      <a:endParaRPr lang="en-GB" sz="130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 am making loads of sales but no profit, why?</a:t>
                      </a:r>
                      <a:endParaRPr lang="en-GB" sz="130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How long a new company can survive without making a profit.</a:t>
                      </a:r>
                      <a:endParaRPr lang="en-GB" sz="130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When making a loss is worth it.</a:t>
                      </a:r>
                      <a:endParaRPr lang="en-GB" sz="130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Ways to reduce costs without degrading the quality.</a:t>
                      </a:r>
                      <a:endParaRPr lang="en-US" sz="130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When you start having to pay tax.</a:t>
                      </a:r>
                      <a:endParaRPr lang="en-US" sz="130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How charities exist.</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344308" y="1082133"/>
            <a:ext cx="1368152" cy="330643"/>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http://dl.groovygecko.net/anon.groovy/clients/kaplan/AlexILS/ACCAWIKI/ACCA_F5_HTML/Images/f04-01-Y792.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55976" y="1092078"/>
            <a:ext cx="2808312" cy="17495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46985579"/>
      </p:ext>
    </p:extLst>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pPr>
              <a:buClr>
                <a:srgbClr val="00B050"/>
              </a:buClr>
            </a:pPr>
            <a:r>
              <a:rPr lang="en-GB" sz="3600" dirty="0" smtClean="0"/>
              <a:t>4.2 </a:t>
            </a:r>
            <a:r>
              <a:rPr lang="en-GB" sz="3600" dirty="0"/>
              <a:t>– The concept of break-even</a:t>
            </a:r>
          </a:p>
        </p:txBody>
      </p:sp>
      <p:graphicFrame>
        <p:nvGraphicFramePr>
          <p:cNvPr id="25" name="Table 24"/>
          <p:cNvGraphicFramePr>
            <a:graphicFrameLocks noGrp="1"/>
          </p:cNvGraphicFramePr>
          <p:nvPr>
            <p:extLst/>
          </p:nvPr>
        </p:nvGraphicFramePr>
        <p:xfrm>
          <a:off x="6912570" y="1124744"/>
          <a:ext cx="1907902" cy="5479181"/>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907902"/>
              </a:tblGrid>
              <a:tr h="443885">
                <a:tc>
                  <a:txBody>
                    <a:bodyPr/>
                    <a:lstStyle/>
                    <a:p>
                      <a:pPr>
                        <a:spcAft>
                          <a:spcPts val="0"/>
                        </a:spcAft>
                      </a:pPr>
                      <a:endParaRPr lang="en-GB" sz="166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956715">
                <a:tc>
                  <a:txBody>
                    <a:bodyPr/>
                    <a:lstStyle/>
                    <a:p>
                      <a:pPr marL="177800" indent="-177800" algn="l">
                        <a:spcAft>
                          <a:spcPts val="600"/>
                        </a:spcAft>
                        <a:buFontTx/>
                        <a:buBlip>
                          <a:blip r:embed="rId3"/>
                        </a:buBlip>
                      </a:pPr>
                      <a:r>
                        <a:rPr lang="en-GB" sz="1660" baseline="0" dirty="0" smtClean="0">
                          <a:solidFill>
                            <a:srgbClr val="FF0000"/>
                          </a:solidFill>
                          <a:effectLst/>
                          <a:latin typeface="Arial" pitchFamily="34" charset="0"/>
                          <a:ea typeface="Times New Roman"/>
                          <a:cs typeface="Arial" pitchFamily="34" charset="0"/>
                        </a:rPr>
                        <a:t>When Microsoft or Sony started to lower the price of their Machines</a:t>
                      </a:r>
                    </a:p>
                    <a:p>
                      <a:pPr marL="177800" indent="-177800" algn="l">
                        <a:spcAft>
                          <a:spcPts val="600"/>
                        </a:spcAft>
                        <a:buFontTx/>
                        <a:buBlip>
                          <a:blip r:embed="rId3"/>
                        </a:buBlip>
                      </a:pPr>
                      <a:r>
                        <a:rPr lang="en-GB" sz="1660" baseline="0" dirty="0" smtClean="0">
                          <a:solidFill>
                            <a:schemeClr val="tx1"/>
                          </a:solidFill>
                          <a:effectLst/>
                          <a:latin typeface="Arial" pitchFamily="34" charset="0"/>
                          <a:ea typeface="Times New Roman"/>
                          <a:cs typeface="Arial" pitchFamily="34" charset="0"/>
                        </a:rPr>
                        <a:t>What is a Loss Leader and how does it affect the break-even point</a:t>
                      </a:r>
                    </a:p>
                    <a:p>
                      <a:pPr marL="177800" indent="-177800" algn="l">
                        <a:spcAft>
                          <a:spcPts val="600"/>
                        </a:spcAft>
                        <a:buFontTx/>
                        <a:buBlip>
                          <a:blip r:embed="rId3"/>
                        </a:buBlip>
                      </a:pPr>
                      <a:r>
                        <a:rPr lang="en-GB" sz="1660" baseline="0" dirty="0" smtClean="0">
                          <a:solidFill>
                            <a:srgbClr val="FF0000"/>
                          </a:solidFill>
                          <a:effectLst/>
                          <a:latin typeface="Arial" pitchFamily="34" charset="0"/>
                          <a:ea typeface="Times New Roman"/>
                          <a:cs typeface="Arial" pitchFamily="34" charset="0"/>
                        </a:rPr>
                        <a:t>Why would a company not met a break-even point.</a:t>
                      </a:r>
                    </a:p>
                    <a:p>
                      <a:pPr marL="177800" indent="-177800" algn="l">
                        <a:spcAft>
                          <a:spcPts val="600"/>
                        </a:spcAft>
                        <a:buFontTx/>
                        <a:buBlip>
                          <a:blip r:embed="rId3"/>
                        </a:buBlip>
                      </a:pPr>
                      <a:r>
                        <a:rPr lang="en-GB" sz="1660" baseline="0" dirty="0" smtClean="0">
                          <a:solidFill>
                            <a:schemeClr val="tx1"/>
                          </a:solidFill>
                          <a:effectLst/>
                          <a:latin typeface="Arial" pitchFamily="34" charset="0"/>
                          <a:ea typeface="Times New Roman"/>
                          <a:cs typeface="Arial" pitchFamily="34" charset="0"/>
                        </a:rPr>
                        <a:t>What happens when a profitable company drops below their break-even point</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12570" y="1196752"/>
            <a:ext cx="1857992" cy="351083"/>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8" name="Rectangle 7"/>
          <p:cNvSpPr/>
          <p:nvPr/>
        </p:nvSpPr>
        <p:spPr>
          <a:xfrm>
            <a:off x="251520" y="1109930"/>
            <a:ext cx="6480398" cy="4047262"/>
          </a:xfrm>
          <a:prstGeom prst="rect">
            <a:avLst/>
          </a:prstGeom>
        </p:spPr>
        <p:txBody>
          <a:bodyPr wrap="square">
            <a:spAutoFit/>
          </a:bodyPr>
          <a:lstStyle/>
          <a:p>
            <a:pPr marL="285750" indent="-285750">
              <a:spcAft>
                <a:spcPts val="600"/>
              </a:spcAft>
              <a:buClr>
                <a:srgbClr val="00B050"/>
              </a:buClr>
              <a:buFont typeface="Wingdings 3" panose="05040102010807070707" pitchFamily="18" charset="2"/>
              <a:buChar char=""/>
            </a:pPr>
            <a:r>
              <a:rPr lang="en-US" sz="2100" dirty="0" smtClean="0"/>
              <a:t>‘Break-even’ is a very important principle for any business, especially a start-up business. The </a:t>
            </a:r>
            <a:r>
              <a:rPr lang="en-US" sz="2100" b="1" dirty="0" smtClean="0"/>
              <a:t>break-even level </a:t>
            </a:r>
            <a:r>
              <a:rPr lang="en-US" sz="2100" dirty="0" smtClean="0"/>
              <a:t>of </a:t>
            </a:r>
            <a:r>
              <a:rPr lang="en-US" sz="2100" b="1" dirty="0" smtClean="0"/>
              <a:t>output </a:t>
            </a:r>
            <a:r>
              <a:rPr lang="en-US" sz="2100" dirty="0" smtClean="0"/>
              <a:t>or sales indicated to the owner or manager of a business the minimum level of output that must be sold so that total costs are covered. At the break-even level of output a profit is not being made </a:t>
            </a:r>
            <a:r>
              <a:rPr lang="en-US" sz="2100" b="1" dirty="0" smtClean="0"/>
              <a:t>but </a:t>
            </a:r>
            <a:r>
              <a:rPr lang="en-US" sz="2100" dirty="0" smtClean="0"/>
              <a:t>neither is a loss.</a:t>
            </a:r>
          </a:p>
          <a:p>
            <a:pPr marL="285750" indent="-285750">
              <a:spcAft>
                <a:spcPts val="600"/>
              </a:spcAft>
              <a:buClr>
                <a:srgbClr val="00B050"/>
              </a:buClr>
              <a:buFont typeface="Wingdings 3" panose="05040102010807070707" pitchFamily="18" charset="2"/>
              <a:buChar char=""/>
            </a:pPr>
            <a:r>
              <a:rPr lang="en-US" sz="2100" dirty="0" smtClean="0"/>
              <a:t>The ‘quicker’ a start-up business can reach the break-even point the more likely it is to survive – and then make a profit. There are two ways this can be demonstrated, a break-even chart or by calculation.</a:t>
            </a:r>
          </a:p>
        </p:txBody>
      </p:sp>
      <p:sp>
        <p:nvSpPr>
          <p:cNvPr id="2" name="Rectangle 1"/>
          <p:cNvSpPr/>
          <p:nvPr/>
        </p:nvSpPr>
        <p:spPr>
          <a:xfrm>
            <a:off x="323528" y="5301208"/>
            <a:ext cx="6516216" cy="1323439"/>
          </a:xfrm>
          <a:prstGeom prst="rect">
            <a:avLst/>
          </a:prstGeom>
          <a:solidFill>
            <a:schemeClr val="tx2">
              <a:lumMod val="40000"/>
              <a:lumOff val="60000"/>
            </a:schemeClr>
          </a:solidFill>
          <a:ln w="38100">
            <a:solidFill>
              <a:srgbClr val="C00000"/>
            </a:solidFill>
          </a:ln>
        </p:spPr>
        <p:txBody>
          <a:bodyPr wrap="square">
            <a:spAutoFit/>
          </a:bodyPr>
          <a:lstStyle/>
          <a:p>
            <a:pPr>
              <a:spcAft>
                <a:spcPts val="600"/>
              </a:spcAft>
              <a:buClr>
                <a:srgbClr val="00B050"/>
              </a:buClr>
            </a:pPr>
            <a:r>
              <a:rPr lang="en-US" sz="2000" b="1" dirty="0"/>
              <a:t>Tips for Success </a:t>
            </a:r>
            <a:r>
              <a:rPr lang="en-US" sz="2000" dirty="0"/>
              <a:t>– Remember that a lower break-even point is better than a higher one because it means that fewer units have to be sold before the business starts to make a profit.</a:t>
            </a:r>
          </a:p>
        </p:txBody>
      </p:sp>
    </p:spTree>
    <p:extLst>
      <p:ext uri="{BB962C8B-B14F-4D97-AF65-F5344CB8AC3E}">
        <p14:creationId xmlns:p14="http://schemas.microsoft.com/office/powerpoint/2010/main" val="4115973366"/>
      </p:ext>
    </p:extLst>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pPr>
              <a:buClr>
                <a:srgbClr val="00B050"/>
              </a:buClr>
            </a:pPr>
            <a:r>
              <a:rPr lang="en-GB" sz="3600" dirty="0" smtClean="0"/>
              <a:t>4.2 </a:t>
            </a:r>
            <a:r>
              <a:rPr lang="en-GB" sz="3600" dirty="0"/>
              <a:t>– Drawing a break-even Chart</a:t>
            </a:r>
          </a:p>
        </p:txBody>
      </p:sp>
      <p:sp>
        <p:nvSpPr>
          <p:cNvPr id="8" name="Rectangle 7"/>
          <p:cNvSpPr/>
          <p:nvPr/>
        </p:nvSpPr>
        <p:spPr>
          <a:xfrm>
            <a:off x="323850" y="1124744"/>
            <a:ext cx="6480398" cy="3985706"/>
          </a:xfrm>
          <a:prstGeom prst="rect">
            <a:avLst/>
          </a:prstGeom>
        </p:spPr>
        <p:txBody>
          <a:bodyPr wrap="square">
            <a:spAutoFit/>
          </a:bodyPr>
          <a:lstStyle/>
          <a:p>
            <a:pPr marL="285750" indent="-285750">
              <a:spcAft>
                <a:spcPts val="600"/>
              </a:spcAft>
              <a:buClr>
                <a:srgbClr val="00B050"/>
              </a:buClr>
              <a:buFont typeface="Wingdings 3" panose="05040102010807070707" pitchFamily="18" charset="2"/>
              <a:buChar char=""/>
            </a:pPr>
            <a:r>
              <a:rPr lang="en-US" sz="1700" dirty="0" smtClean="0"/>
              <a:t>In order to draw a </a:t>
            </a:r>
            <a:r>
              <a:rPr lang="en-US" sz="1700" b="1" dirty="0" smtClean="0"/>
              <a:t>break-even chart</a:t>
            </a:r>
            <a:r>
              <a:rPr lang="en-US" sz="1700" dirty="0" smtClean="0"/>
              <a:t> we need the information about the fixed costs, variable costs and </a:t>
            </a:r>
            <a:r>
              <a:rPr lang="en-US" sz="1700" b="1" dirty="0" smtClean="0"/>
              <a:t> revenue </a:t>
            </a:r>
            <a:r>
              <a:rPr lang="en-US" sz="1700" dirty="0" smtClean="0"/>
              <a:t>of a business. For example in a trainer business we will assume that:</a:t>
            </a:r>
          </a:p>
          <a:p>
            <a:pPr marL="457200" indent="-228600">
              <a:spcAft>
                <a:spcPts val="300"/>
              </a:spcAft>
              <a:buClr>
                <a:srgbClr val="00B050"/>
              </a:buClr>
              <a:buFont typeface="Arial" panose="020B0604020202020204" pitchFamily="34" charset="0"/>
              <a:buChar char="•"/>
            </a:pPr>
            <a:r>
              <a:rPr lang="en-US" sz="1700" dirty="0" smtClean="0"/>
              <a:t>Fixed costs are $5,000 per year</a:t>
            </a:r>
          </a:p>
          <a:p>
            <a:pPr marL="457200" indent="-228600">
              <a:spcAft>
                <a:spcPts val="300"/>
              </a:spcAft>
              <a:buClr>
                <a:srgbClr val="00B050"/>
              </a:buClr>
              <a:buFont typeface="Arial" panose="020B0604020202020204" pitchFamily="34" charset="0"/>
              <a:buChar char="•"/>
            </a:pPr>
            <a:r>
              <a:rPr lang="en-US" sz="1700" dirty="0" smtClean="0"/>
              <a:t>The Variable costs for each pair of trainer is $3</a:t>
            </a:r>
          </a:p>
          <a:p>
            <a:pPr marL="457200" indent="-228600">
              <a:spcAft>
                <a:spcPts val="300"/>
              </a:spcAft>
              <a:buClr>
                <a:srgbClr val="00B050"/>
              </a:buClr>
              <a:buFont typeface="Arial" panose="020B0604020202020204" pitchFamily="34" charset="0"/>
              <a:buChar char="•"/>
            </a:pPr>
            <a:r>
              <a:rPr lang="en-US" sz="1700" dirty="0" smtClean="0"/>
              <a:t>Each pair of trainers is sold for a price of $8</a:t>
            </a:r>
          </a:p>
          <a:p>
            <a:pPr marL="457200" indent="-228600">
              <a:spcAft>
                <a:spcPts val="300"/>
              </a:spcAft>
              <a:buClr>
                <a:srgbClr val="00B050"/>
              </a:buClr>
              <a:buFont typeface="Arial" panose="020B0604020202020204" pitchFamily="34" charset="0"/>
              <a:buChar char="•"/>
            </a:pPr>
            <a:r>
              <a:rPr lang="en-US" sz="1700" dirty="0" smtClean="0"/>
              <a:t>The factory can produce a maximum output of 2000 pairs of trainers per year.</a:t>
            </a:r>
          </a:p>
          <a:p>
            <a:pPr marL="285750" indent="-285750">
              <a:spcAft>
                <a:spcPts val="600"/>
              </a:spcAft>
              <a:buClr>
                <a:srgbClr val="00B050"/>
              </a:buClr>
              <a:buFont typeface="Wingdings 3" panose="05040102010807070707" pitchFamily="18" charset="2"/>
              <a:buChar char=""/>
            </a:pPr>
            <a:r>
              <a:rPr lang="en-US" sz="1700" dirty="0" smtClean="0"/>
              <a:t>To draw a break-even chart if will help if a table is completed. Take not of variable costs and revenue when no output is being produced. Clearly there will be no variable costs as no trainers are being made and, as no trainers are being sold, there will be no revenue.</a:t>
            </a:r>
          </a:p>
        </p:txBody>
      </p:sp>
      <p:graphicFrame>
        <p:nvGraphicFramePr>
          <p:cNvPr id="2" name="Table 1"/>
          <p:cNvGraphicFramePr>
            <a:graphicFrameLocks noGrp="1"/>
          </p:cNvGraphicFramePr>
          <p:nvPr>
            <p:extLst/>
          </p:nvPr>
        </p:nvGraphicFramePr>
        <p:xfrm>
          <a:off x="323850" y="5085184"/>
          <a:ext cx="6480399" cy="1524000"/>
        </p:xfrm>
        <a:graphic>
          <a:graphicData uri="http://schemas.openxmlformats.org/drawingml/2006/table">
            <a:tbl>
              <a:tblPr firstRow="1" bandRow="1">
                <a:tableStyleId>{5C22544A-7EE6-4342-B048-85BDC9FD1C3A}</a:tableStyleId>
              </a:tblPr>
              <a:tblGrid>
                <a:gridCol w="1414998"/>
                <a:gridCol w="1564314"/>
                <a:gridCol w="1489823"/>
                <a:gridCol w="2011264"/>
              </a:tblGrid>
              <a:tr h="273630">
                <a:tc>
                  <a:txBody>
                    <a:bodyPr/>
                    <a:lstStyle/>
                    <a:p>
                      <a:endParaRPr lang="en-US" sz="1400" dirty="0">
                        <a:latin typeface="Calibri" panose="020F0502020204030204" pitchFamily="34" charset="0"/>
                      </a:endParaRPr>
                    </a:p>
                  </a:txBody>
                  <a:tcPr/>
                </a:tc>
                <a:tc>
                  <a:txBody>
                    <a:bodyPr/>
                    <a:lstStyle/>
                    <a:p>
                      <a:r>
                        <a:rPr lang="en-US" sz="1400" dirty="0" smtClean="0">
                          <a:latin typeface="Calibri" panose="020F0502020204030204" pitchFamily="34" charset="0"/>
                        </a:rPr>
                        <a:t>Sales</a:t>
                      </a:r>
                      <a:r>
                        <a:rPr lang="en-US" sz="1400" baseline="0" dirty="0" smtClean="0">
                          <a:latin typeface="Calibri" panose="020F0502020204030204" pitchFamily="34" charset="0"/>
                        </a:rPr>
                        <a:t> ($) =0</a:t>
                      </a:r>
                      <a:endParaRPr lang="en-US" sz="1400" dirty="0">
                        <a:latin typeface="Calibri" panose="020F0502020204030204" pitchFamily="34" charset="0"/>
                      </a:endParaRPr>
                    </a:p>
                  </a:txBody>
                  <a:tcPr/>
                </a:tc>
                <a:tc>
                  <a:txBody>
                    <a:bodyPr/>
                    <a:lstStyle/>
                    <a:p>
                      <a:r>
                        <a:rPr lang="en-US" sz="1400" dirty="0" smtClean="0">
                          <a:latin typeface="Calibri" panose="020F0502020204030204" pitchFamily="34" charset="0"/>
                        </a:rPr>
                        <a:t>Sales</a:t>
                      </a:r>
                      <a:r>
                        <a:rPr lang="en-US" sz="1400" baseline="0" dirty="0" smtClean="0">
                          <a:latin typeface="Calibri" panose="020F0502020204030204" pitchFamily="34" charset="0"/>
                        </a:rPr>
                        <a:t> ($) =500</a:t>
                      </a:r>
                      <a:endParaRPr lang="en-US" sz="1400" dirty="0">
                        <a:latin typeface="Calibri" panose="020F0502020204030204" pitchFamily="34" charset="0"/>
                      </a:endParaRPr>
                    </a:p>
                  </a:txBody>
                  <a:tcPr/>
                </a:tc>
                <a:tc>
                  <a:txBody>
                    <a:bodyPr/>
                    <a:lstStyle/>
                    <a:p>
                      <a:r>
                        <a:rPr lang="en-US" sz="1400" dirty="0" smtClean="0">
                          <a:latin typeface="Calibri" panose="020F0502020204030204" pitchFamily="34" charset="0"/>
                        </a:rPr>
                        <a:t>Sales</a:t>
                      </a:r>
                      <a:r>
                        <a:rPr lang="en-US" sz="1400" baseline="0" dirty="0" smtClean="0">
                          <a:latin typeface="Calibri" panose="020F0502020204030204" pitchFamily="34" charset="0"/>
                        </a:rPr>
                        <a:t> ($) =2,000 Units</a:t>
                      </a:r>
                      <a:endParaRPr lang="en-US" sz="1400" dirty="0">
                        <a:latin typeface="Calibri" panose="020F0502020204030204" pitchFamily="34" charset="0"/>
                      </a:endParaRPr>
                    </a:p>
                  </a:txBody>
                  <a:tcPr/>
                </a:tc>
              </a:tr>
              <a:tr h="273630">
                <a:tc>
                  <a:txBody>
                    <a:bodyPr/>
                    <a:lstStyle/>
                    <a:p>
                      <a:r>
                        <a:rPr lang="en-US" sz="1400" dirty="0" smtClean="0">
                          <a:latin typeface="Calibri" panose="020F0502020204030204" pitchFamily="34" charset="0"/>
                        </a:rPr>
                        <a:t>Fixed Costs</a:t>
                      </a:r>
                      <a:endParaRPr lang="en-US" sz="1400" dirty="0">
                        <a:latin typeface="Calibri" panose="020F0502020204030204" pitchFamily="34" charset="0"/>
                      </a:endParaRPr>
                    </a:p>
                  </a:txBody>
                  <a:tcPr/>
                </a:tc>
                <a:tc>
                  <a:txBody>
                    <a:bodyPr/>
                    <a:lstStyle/>
                    <a:p>
                      <a:r>
                        <a:rPr lang="en-US" sz="1400" dirty="0" smtClean="0">
                          <a:latin typeface="Calibri" panose="020F0502020204030204" pitchFamily="34" charset="0"/>
                        </a:rPr>
                        <a:t>5,000</a:t>
                      </a:r>
                      <a:endParaRPr lang="en-US" sz="1400" dirty="0">
                        <a:latin typeface="Calibri" panose="020F0502020204030204" pitchFamily="34" charset="0"/>
                      </a:endParaRPr>
                    </a:p>
                  </a:txBody>
                  <a:tcPr/>
                </a:tc>
                <a:tc>
                  <a:txBody>
                    <a:bodyPr/>
                    <a:lstStyle/>
                    <a:p>
                      <a:r>
                        <a:rPr lang="en-US" sz="1400" dirty="0" smtClean="0">
                          <a:latin typeface="Calibri" panose="020F0502020204030204" pitchFamily="34" charset="0"/>
                        </a:rPr>
                        <a:t>5,000</a:t>
                      </a:r>
                      <a:endParaRPr lang="en-US" sz="1400" dirty="0">
                        <a:latin typeface="Calibri" panose="020F0502020204030204" pitchFamily="34" charset="0"/>
                      </a:endParaRPr>
                    </a:p>
                  </a:txBody>
                  <a:tcPr/>
                </a:tc>
                <a:tc>
                  <a:txBody>
                    <a:bodyPr/>
                    <a:lstStyle/>
                    <a:p>
                      <a:r>
                        <a:rPr lang="en-US" sz="1400" dirty="0" smtClean="0">
                          <a:latin typeface="Calibri" panose="020F0502020204030204" pitchFamily="34" charset="0"/>
                        </a:rPr>
                        <a:t>5,000</a:t>
                      </a:r>
                      <a:endParaRPr lang="en-US" sz="1400" dirty="0">
                        <a:latin typeface="Calibri" panose="020F0502020204030204" pitchFamily="34" charset="0"/>
                      </a:endParaRPr>
                    </a:p>
                  </a:txBody>
                  <a:tcPr/>
                </a:tc>
              </a:tr>
              <a:tr h="273630">
                <a:tc>
                  <a:txBody>
                    <a:bodyPr/>
                    <a:lstStyle/>
                    <a:p>
                      <a:r>
                        <a:rPr lang="en-US" sz="1400" dirty="0" smtClean="0">
                          <a:latin typeface="Calibri" panose="020F0502020204030204" pitchFamily="34" charset="0"/>
                        </a:rPr>
                        <a:t>Variable</a:t>
                      </a:r>
                      <a:r>
                        <a:rPr lang="en-US" sz="1400" baseline="0" dirty="0" smtClean="0">
                          <a:latin typeface="Calibri" panose="020F0502020204030204" pitchFamily="34" charset="0"/>
                        </a:rPr>
                        <a:t> Costs</a:t>
                      </a:r>
                      <a:endParaRPr lang="en-US" sz="1400" dirty="0">
                        <a:latin typeface="Calibri" panose="020F0502020204030204" pitchFamily="34" charset="0"/>
                      </a:endParaRPr>
                    </a:p>
                  </a:txBody>
                  <a:tcPr/>
                </a:tc>
                <a:tc>
                  <a:txBody>
                    <a:bodyPr/>
                    <a:lstStyle/>
                    <a:p>
                      <a:r>
                        <a:rPr lang="en-US" sz="1400" dirty="0" smtClean="0">
                          <a:latin typeface="Calibri" panose="020F0502020204030204" pitchFamily="34" charset="0"/>
                        </a:rPr>
                        <a:t>0</a:t>
                      </a:r>
                      <a:endParaRPr lang="en-US" sz="1400" dirty="0">
                        <a:latin typeface="Calibri" panose="020F0502020204030204" pitchFamily="34" charset="0"/>
                      </a:endParaRPr>
                    </a:p>
                  </a:txBody>
                  <a:tcPr/>
                </a:tc>
                <a:tc>
                  <a:txBody>
                    <a:bodyPr/>
                    <a:lstStyle/>
                    <a:p>
                      <a:r>
                        <a:rPr lang="en-US" sz="1400" dirty="0" smtClean="0">
                          <a:latin typeface="Calibri" panose="020F0502020204030204" pitchFamily="34" charset="0"/>
                        </a:rPr>
                        <a:t>1,000</a:t>
                      </a:r>
                      <a:endParaRPr lang="en-US" sz="1400" dirty="0">
                        <a:latin typeface="Calibri" panose="020F0502020204030204" pitchFamily="34" charset="0"/>
                      </a:endParaRPr>
                    </a:p>
                  </a:txBody>
                  <a:tcPr/>
                </a:tc>
                <a:tc>
                  <a:txBody>
                    <a:bodyPr/>
                    <a:lstStyle/>
                    <a:p>
                      <a:r>
                        <a:rPr lang="en-US" sz="1400" dirty="0" smtClean="0">
                          <a:latin typeface="Calibri" panose="020F0502020204030204" pitchFamily="34" charset="0"/>
                        </a:rPr>
                        <a:t>6,000</a:t>
                      </a:r>
                      <a:endParaRPr lang="en-US" sz="1400" dirty="0">
                        <a:latin typeface="Calibri" panose="020F0502020204030204" pitchFamily="34" charset="0"/>
                      </a:endParaRPr>
                    </a:p>
                  </a:txBody>
                  <a:tcPr/>
                </a:tc>
              </a:tr>
              <a:tr h="273630">
                <a:tc>
                  <a:txBody>
                    <a:bodyPr/>
                    <a:lstStyle/>
                    <a:p>
                      <a:r>
                        <a:rPr lang="en-US" sz="1400" dirty="0" smtClean="0">
                          <a:latin typeface="Calibri" panose="020F0502020204030204" pitchFamily="34" charset="0"/>
                        </a:rPr>
                        <a:t>Total</a:t>
                      </a:r>
                      <a:r>
                        <a:rPr lang="en-US" sz="1400" baseline="0" dirty="0" smtClean="0">
                          <a:latin typeface="Calibri" panose="020F0502020204030204" pitchFamily="34" charset="0"/>
                        </a:rPr>
                        <a:t> Costs</a:t>
                      </a:r>
                      <a:endParaRPr lang="en-US" sz="1400" dirty="0">
                        <a:latin typeface="Calibri" panose="020F0502020204030204" pitchFamily="34" charset="0"/>
                      </a:endParaRPr>
                    </a:p>
                  </a:txBody>
                  <a:tcPr/>
                </a:tc>
                <a:tc>
                  <a:txBody>
                    <a:bodyPr/>
                    <a:lstStyle/>
                    <a:p>
                      <a:r>
                        <a:rPr lang="en-US" sz="1400" dirty="0" smtClean="0">
                          <a:latin typeface="Calibri" panose="020F0502020204030204" pitchFamily="34" charset="0"/>
                        </a:rPr>
                        <a:t>5,000</a:t>
                      </a:r>
                      <a:endParaRPr lang="en-US" sz="1400" dirty="0">
                        <a:latin typeface="Calibri" panose="020F0502020204030204" pitchFamily="34" charset="0"/>
                      </a:endParaRPr>
                    </a:p>
                  </a:txBody>
                  <a:tcPr/>
                </a:tc>
                <a:tc>
                  <a:txBody>
                    <a:bodyPr/>
                    <a:lstStyle/>
                    <a:p>
                      <a:r>
                        <a:rPr lang="en-US" sz="1400" dirty="0" smtClean="0">
                          <a:latin typeface="Calibri" panose="020F0502020204030204" pitchFamily="34" charset="0"/>
                        </a:rPr>
                        <a:t>6,500</a:t>
                      </a:r>
                      <a:endParaRPr lang="en-US" sz="1400" dirty="0">
                        <a:latin typeface="Calibri" panose="020F0502020204030204" pitchFamily="34" charset="0"/>
                      </a:endParaRPr>
                    </a:p>
                  </a:txBody>
                  <a:tcPr/>
                </a:tc>
                <a:tc>
                  <a:txBody>
                    <a:bodyPr/>
                    <a:lstStyle/>
                    <a:p>
                      <a:r>
                        <a:rPr lang="en-US" sz="1400" dirty="0" smtClean="0">
                          <a:latin typeface="Calibri" panose="020F0502020204030204" pitchFamily="34" charset="0"/>
                        </a:rPr>
                        <a:t>11,000</a:t>
                      </a:r>
                      <a:endParaRPr lang="en-US" sz="1400" dirty="0">
                        <a:latin typeface="Calibri" panose="020F0502020204030204" pitchFamily="34" charset="0"/>
                      </a:endParaRPr>
                    </a:p>
                  </a:txBody>
                  <a:tcPr/>
                </a:tc>
              </a:tr>
              <a:tr h="273630">
                <a:tc>
                  <a:txBody>
                    <a:bodyPr/>
                    <a:lstStyle/>
                    <a:p>
                      <a:r>
                        <a:rPr lang="en-US" sz="1400" dirty="0" smtClean="0">
                          <a:latin typeface="Calibri" panose="020F0502020204030204" pitchFamily="34" charset="0"/>
                        </a:rPr>
                        <a:t>Revenue</a:t>
                      </a:r>
                      <a:endParaRPr lang="en-US" sz="1400" dirty="0">
                        <a:latin typeface="Calibri" panose="020F0502020204030204" pitchFamily="34" charset="0"/>
                      </a:endParaRPr>
                    </a:p>
                  </a:txBody>
                  <a:tcPr/>
                </a:tc>
                <a:tc>
                  <a:txBody>
                    <a:bodyPr/>
                    <a:lstStyle/>
                    <a:p>
                      <a:r>
                        <a:rPr lang="en-US" sz="1400" dirty="0" smtClean="0">
                          <a:latin typeface="Calibri" panose="020F0502020204030204" pitchFamily="34" charset="0"/>
                        </a:rPr>
                        <a:t>0</a:t>
                      </a:r>
                      <a:endParaRPr lang="en-US" sz="1400" dirty="0">
                        <a:latin typeface="Calibri" panose="020F0502020204030204" pitchFamily="34" charset="0"/>
                      </a:endParaRPr>
                    </a:p>
                  </a:txBody>
                  <a:tcPr/>
                </a:tc>
                <a:tc>
                  <a:txBody>
                    <a:bodyPr/>
                    <a:lstStyle/>
                    <a:p>
                      <a:r>
                        <a:rPr lang="en-US" sz="1400" dirty="0" smtClean="0">
                          <a:latin typeface="Calibri" panose="020F0502020204030204" pitchFamily="34" charset="0"/>
                        </a:rPr>
                        <a:t>4,000</a:t>
                      </a:r>
                      <a:endParaRPr lang="en-US" sz="1400" dirty="0">
                        <a:latin typeface="Calibri" panose="020F0502020204030204" pitchFamily="34" charset="0"/>
                      </a:endParaRPr>
                    </a:p>
                  </a:txBody>
                  <a:tcPr/>
                </a:tc>
                <a:tc>
                  <a:txBody>
                    <a:bodyPr/>
                    <a:lstStyle/>
                    <a:p>
                      <a:r>
                        <a:rPr lang="en-US" sz="1400" dirty="0" smtClean="0">
                          <a:latin typeface="Calibri" panose="020F0502020204030204" pitchFamily="34" charset="0"/>
                        </a:rPr>
                        <a:t>16,000</a:t>
                      </a:r>
                      <a:endParaRPr lang="en-US" sz="1400" dirty="0">
                        <a:latin typeface="Calibri" panose="020F0502020204030204" pitchFamily="34" charset="0"/>
                      </a:endParaRPr>
                    </a:p>
                  </a:txBody>
                  <a:tcPr/>
                </a:tc>
              </a:tr>
            </a:tbl>
          </a:graphicData>
        </a:graphic>
      </p:graphicFrame>
      <p:graphicFrame>
        <p:nvGraphicFramePr>
          <p:cNvPr id="11" name="Table 10"/>
          <p:cNvGraphicFramePr>
            <a:graphicFrameLocks noGrp="1"/>
          </p:cNvGraphicFramePr>
          <p:nvPr>
            <p:extLst/>
          </p:nvPr>
        </p:nvGraphicFramePr>
        <p:xfrm>
          <a:off x="6912570" y="1124744"/>
          <a:ext cx="1907902" cy="5479181"/>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907902"/>
              </a:tblGrid>
              <a:tr h="443885">
                <a:tc>
                  <a:txBody>
                    <a:bodyPr/>
                    <a:lstStyle/>
                    <a:p>
                      <a:pPr>
                        <a:spcAft>
                          <a:spcPts val="0"/>
                        </a:spcAft>
                      </a:pPr>
                      <a:endParaRPr lang="en-GB" sz="166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956715">
                <a:tc>
                  <a:txBody>
                    <a:bodyPr/>
                    <a:lstStyle/>
                    <a:p>
                      <a:pPr marL="177800" indent="-177800" algn="l">
                        <a:spcAft>
                          <a:spcPts val="600"/>
                        </a:spcAft>
                        <a:buFontTx/>
                        <a:buBlip>
                          <a:blip r:embed="rId3"/>
                        </a:buBlip>
                      </a:pPr>
                      <a:r>
                        <a:rPr lang="en-GB" sz="1660" baseline="0" dirty="0" smtClean="0">
                          <a:solidFill>
                            <a:srgbClr val="FF0000"/>
                          </a:solidFill>
                          <a:effectLst/>
                          <a:latin typeface="Arial" pitchFamily="34" charset="0"/>
                          <a:ea typeface="Times New Roman"/>
                          <a:cs typeface="Arial" pitchFamily="34" charset="0"/>
                        </a:rPr>
                        <a:t>When Microsoft or Sony started to lower the price of their Machines</a:t>
                      </a:r>
                    </a:p>
                    <a:p>
                      <a:pPr marL="177800" indent="-177800" algn="l">
                        <a:spcAft>
                          <a:spcPts val="600"/>
                        </a:spcAft>
                        <a:buFontTx/>
                        <a:buBlip>
                          <a:blip r:embed="rId3"/>
                        </a:buBlip>
                      </a:pPr>
                      <a:r>
                        <a:rPr lang="en-GB" sz="1660" baseline="0" dirty="0" smtClean="0">
                          <a:solidFill>
                            <a:schemeClr val="tx1"/>
                          </a:solidFill>
                          <a:effectLst/>
                          <a:latin typeface="Arial" pitchFamily="34" charset="0"/>
                          <a:ea typeface="Times New Roman"/>
                          <a:cs typeface="Arial" pitchFamily="34" charset="0"/>
                        </a:rPr>
                        <a:t>What is a Loss Leader and how does it affect the break-even point</a:t>
                      </a:r>
                    </a:p>
                    <a:p>
                      <a:pPr marL="177800" indent="-177800" algn="l">
                        <a:spcAft>
                          <a:spcPts val="600"/>
                        </a:spcAft>
                        <a:buFontTx/>
                        <a:buBlip>
                          <a:blip r:embed="rId3"/>
                        </a:buBlip>
                      </a:pPr>
                      <a:r>
                        <a:rPr lang="en-GB" sz="1660" baseline="0" dirty="0" smtClean="0">
                          <a:solidFill>
                            <a:srgbClr val="FF0000"/>
                          </a:solidFill>
                          <a:effectLst/>
                          <a:latin typeface="Arial" pitchFamily="34" charset="0"/>
                          <a:ea typeface="Times New Roman"/>
                          <a:cs typeface="Arial" pitchFamily="34" charset="0"/>
                        </a:rPr>
                        <a:t>Why would a company not met a break-even point.</a:t>
                      </a:r>
                    </a:p>
                    <a:p>
                      <a:pPr marL="177800" indent="-177800" algn="l">
                        <a:spcAft>
                          <a:spcPts val="600"/>
                        </a:spcAft>
                        <a:buFontTx/>
                        <a:buBlip>
                          <a:blip r:embed="rId3"/>
                        </a:buBlip>
                      </a:pPr>
                      <a:r>
                        <a:rPr lang="en-GB" sz="1660" baseline="0" dirty="0" smtClean="0">
                          <a:solidFill>
                            <a:schemeClr val="tx1"/>
                          </a:solidFill>
                          <a:effectLst/>
                          <a:latin typeface="Arial" pitchFamily="34" charset="0"/>
                          <a:ea typeface="Times New Roman"/>
                          <a:cs typeface="Arial" pitchFamily="34" charset="0"/>
                        </a:rPr>
                        <a:t>What happens when a profitable company drops below their break-even point</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12570" y="1196752"/>
            <a:ext cx="1857992" cy="351083"/>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06269387"/>
      </p:ext>
    </p:extLst>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pPr>
              <a:buClr>
                <a:srgbClr val="00B050"/>
              </a:buClr>
            </a:pPr>
            <a:r>
              <a:rPr lang="en-GB" sz="3600" dirty="0" smtClean="0"/>
              <a:t>4.2 </a:t>
            </a:r>
            <a:r>
              <a:rPr lang="en-GB" sz="3600" dirty="0"/>
              <a:t>– Drawing a break-even Chart</a:t>
            </a:r>
          </a:p>
        </p:txBody>
      </p:sp>
      <p:sp>
        <p:nvSpPr>
          <p:cNvPr id="8" name="Rectangle 7"/>
          <p:cNvSpPr/>
          <p:nvPr/>
        </p:nvSpPr>
        <p:spPr>
          <a:xfrm>
            <a:off x="323850" y="1159584"/>
            <a:ext cx="8496300" cy="1477328"/>
          </a:xfrm>
          <a:prstGeom prst="rect">
            <a:avLst/>
          </a:prstGeom>
        </p:spPr>
        <p:txBody>
          <a:bodyPr wrap="square">
            <a:spAutoFit/>
          </a:bodyPr>
          <a:lstStyle/>
          <a:p>
            <a:pPr marL="395288" indent="-395288">
              <a:spcAft>
                <a:spcPts val="600"/>
              </a:spcAft>
              <a:buClr>
                <a:srgbClr val="00B050"/>
              </a:buClr>
              <a:buFont typeface="Wingdings 3" panose="05040102010807070707" pitchFamily="18" charset="2"/>
              <a:buChar char=""/>
            </a:pPr>
            <a:r>
              <a:rPr lang="en-US" sz="2000" dirty="0" smtClean="0">
                <a:latin typeface="Arial" panose="020B0604020202020204" pitchFamily="34" charset="0"/>
                <a:cs typeface="Arial" panose="020B0604020202020204" pitchFamily="34" charset="0"/>
              </a:rPr>
              <a:t>When output is 2000 units, variable costs will be: 2000 x $3 = $6000</a:t>
            </a:r>
          </a:p>
          <a:p>
            <a:pPr marL="395288" indent="-395288">
              <a:spcAft>
                <a:spcPts val="600"/>
              </a:spcAft>
              <a:buClr>
                <a:srgbClr val="00B050"/>
              </a:buClr>
              <a:buFont typeface="Wingdings 3" panose="05040102010807070707" pitchFamily="18" charset="2"/>
              <a:buChar char=""/>
            </a:pPr>
            <a:r>
              <a:rPr lang="en-US" sz="2000" dirty="0" smtClean="0">
                <a:latin typeface="Arial" panose="020B0604020202020204" pitchFamily="34" charset="0"/>
                <a:cs typeface="Arial" panose="020B0604020202020204" pitchFamily="34" charset="0"/>
              </a:rPr>
              <a:t>Assuming all output is sold, total revenue will be 2000 x $8 = $16,000</a:t>
            </a:r>
          </a:p>
          <a:p>
            <a:pPr marL="395288" indent="-395288">
              <a:spcAft>
                <a:spcPts val="600"/>
              </a:spcAft>
              <a:buClr>
                <a:srgbClr val="00B050"/>
              </a:buClr>
              <a:buFont typeface="Wingdings 3" panose="05040102010807070707" pitchFamily="18" charset="2"/>
              <a:buChar char=""/>
            </a:pPr>
            <a:r>
              <a:rPr lang="en-US" sz="2000" dirty="0" smtClean="0">
                <a:latin typeface="Arial" panose="020B0604020202020204" pitchFamily="34" charset="0"/>
                <a:cs typeface="Arial" panose="020B0604020202020204" pitchFamily="34" charset="0"/>
              </a:rPr>
              <a:t>Make sure you understand how the other figures were arrived at before looking at how the data is used to construct a break-even chart.</a:t>
            </a:r>
          </a:p>
        </p:txBody>
      </p:sp>
      <p:sp>
        <p:nvSpPr>
          <p:cNvPr id="37" name="TextBox 36"/>
          <p:cNvSpPr txBox="1"/>
          <p:nvPr/>
        </p:nvSpPr>
        <p:spPr>
          <a:xfrm>
            <a:off x="7127684" y="2719080"/>
            <a:ext cx="612668" cy="1862048"/>
          </a:xfrm>
          <a:prstGeom prst="rect">
            <a:avLst/>
          </a:prstGeom>
          <a:noFill/>
        </p:spPr>
        <p:txBody>
          <a:bodyPr wrap="none" rtlCol="0">
            <a:spAutoFit/>
          </a:bodyPr>
          <a:lstStyle/>
          <a:p>
            <a:r>
              <a:rPr lang="en-US" sz="11500" dirty="0" smtClean="0">
                <a:latin typeface="Adobe Naskh Medium" panose="01010101010101010101" pitchFamily="50" charset="-78"/>
                <a:cs typeface="Adobe Naskh Medium" panose="01010101010101010101" pitchFamily="50" charset="-78"/>
              </a:rPr>
              <a:t>]</a:t>
            </a:r>
            <a:endParaRPr lang="en-US" sz="13800" dirty="0">
              <a:latin typeface="Adobe Naskh Medium" panose="01010101010101010101" pitchFamily="50" charset="-78"/>
              <a:cs typeface="Adobe Naskh Medium" panose="01010101010101010101" pitchFamily="50" charset="-78"/>
            </a:endParaRPr>
          </a:p>
        </p:txBody>
      </p:sp>
      <p:grpSp>
        <p:nvGrpSpPr>
          <p:cNvPr id="54" name="Group 53"/>
          <p:cNvGrpSpPr/>
          <p:nvPr/>
        </p:nvGrpSpPr>
        <p:grpSpPr>
          <a:xfrm>
            <a:off x="467544" y="3048055"/>
            <a:ext cx="8208912" cy="3497034"/>
            <a:chOff x="467544" y="3048055"/>
            <a:chExt cx="8208912" cy="3497034"/>
          </a:xfrm>
        </p:grpSpPr>
        <p:sp>
          <p:nvSpPr>
            <p:cNvPr id="11" name="Rectangle 10"/>
            <p:cNvSpPr/>
            <p:nvPr/>
          </p:nvSpPr>
          <p:spPr>
            <a:xfrm>
              <a:off x="467544" y="3048055"/>
              <a:ext cx="8208912" cy="347728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p:cNvCxnSpPr/>
            <p:nvPr/>
          </p:nvCxnSpPr>
          <p:spPr>
            <a:xfrm>
              <a:off x="1403648" y="3212976"/>
              <a:ext cx="0" cy="2736304"/>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H="1">
              <a:off x="1403648" y="5949280"/>
              <a:ext cx="5824264" cy="8384"/>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H="1">
              <a:off x="1403648" y="5076800"/>
              <a:ext cx="5824264" cy="8384"/>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683568" y="3212976"/>
              <a:ext cx="720080" cy="2985433"/>
            </a:xfrm>
            <a:prstGeom prst="rect">
              <a:avLst/>
            </a:prstGeom>
            <a:noFill/>
          </p:spPr>
          <p:txBody>
            <a:bodyPr wrap="square" rtlCol="0">
              <a:spAutoFit/>
            </a:bodyPr>
            <a:lstStyle/>
            <a:p>
              <a:pPr algn="r"/>
              <a:r>
                <a:rPr lang="en-US" sz="1400" dirty="0" smtClean="0"/>
                <a:t>15000</a:t>
              </a:r>
            </a:p>
            <a:p>
              <a:pPr algn="r"/>
              <a:endParaRPr lang="en-US" sz="1400" dirty="0"/>
            </a:p>
            <a:p>
              <a:pPr algn="r"/>
              <a:endParaRPr lang="en-US" sz="1400" dirty="0" smtClean="0"/>
            </a:p>
            <a:p>
              <a:pPr algn="r"/>
              <a:endParaRPr lang="en-US" sz="1400" dirty="0"/>
            </a:p>
            <a:p>
              <a:pPr algn="r"/>
              <a:r>
                <a:rPr lang="en-US" sz="1400" dirty="0" smtClean="0"/>
                <a:t>10000</a:t>
              </a:r>
            </a:p>
            <a:p>
              <a:pPr algn="r"/>
              <a:endParaRPr lang="en-US" sz="1400" dirty="0" smtClean="0"/>
            </a:p>
            <a:p>
              <a:pPr algn="r"/>
              <a:endParaRPr lang="en-US" sz="1400" dirty="0" smtClean="0"/>
            </a:p>
            <a:p>
              <a:pPr algn="r"/>
              <a:endParaRPr lang="en-US" sz="1400" dirty="0"/>
            </a:p>
            <a:p>
              <a:pPr algn="r"/>
              <a:r>
                <a:rPr lang="en-US" sz="1400" dirty="0" smtClean="0"/>
                <a:t>5000</a:t>
              </a:r>
            </a:p>
            <a:p>
              <a:pPr algn="r"/>
              <a:endParaRPr lang="en-US" sz="1400" dirty="0"/>
            </a:p>
            <a:p>
              <a:pPr algn="r"/>
              <a:endParaRPr lang="en-US" sz="2000" dirty="0" smtClean="0"/>
            </a:p>
            <a:p>
              <a:pPr algn="r"/>
              <a:endParaRPr lang="en-US" sz="1400" dirty="0"/>
            </a:p>
            <a:p>
              <a:pPr algn="r"/>
              <a:r>
                <a:rPr lang="en-US" sz="1400" dirty="0" smtClean="0"/>
                <a:t>0</a:t>
              </a:r>
              <a:endParaRPr lang="en-US" sz="1200" dirty="0"/>
            </a:p>
          </p:txBody>
        </p:sp>
        <p:sp>
          <p:nvSpPr>
            <p:cNvPr id="16" name="TextBox 15"/>
            <p:cNvSpPr txBox="1"/>
            <p:nvPr/>
          </p:nvSpPr>
          <p:spPr>
            <a:xfrm rot="16200000">
              <a:off x="-488774" y="4490248"/>
              <a:ext cx="2395207" cy="338554"/>
            </a:xfrm>
            <a:prstGeom prst="rect">
              <a:avLst/>
            </a:prstGeom>
            <a:noFill/>
          </p:spPr>
          <p:txBody>
            <a:bodyPr wrap="none" rtlCol="0">
              <a:spAutoFit/>
            </a:bodyPr>
            <a:lstStyle/>
            <a:p>
              <a:r>
                <a:rPr lang="en-US" sz="1600" b="1" dirty="0" smtClean="0"/>
                <a:t>Costs and Revenue ($)</a:t>
              </a:r>
              <a:endParaRPr lang="en-US" sz="1600" b="1" dirty="0"/>
            </a:p>
          </p:txBody>
        </p:sp>
        <p:cxnSp>
          <p:nvCxnSpPr>
            <p:cNvPr id="23" name="Straight Connector 22"/>
            <p:cNvCxnSpPr/>
            <p:nvPr/>
          </p:nvCxnSpPr>
          <p:spPr>
            <a:xfrm flipH="1">
              <a:off x="1403648" y="3128447"/>
              <a:ext cx="5824263" cy="2820833"/>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flipH="1">
              <a:off x="1420909" y="4106816"/>
              <a:ext cx="5807003" cy="97836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flipH="1">
              <a:off x="1395020" y="4756882"/>
              <a:ext cx="5832891" cy="1154386"/>
            </a:xfrm>
            <a:prstGeom prst="line">
              <a:avLst/>
            </a:prstGeom>
            <a:ln w="3810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3707904" y="5995676"/>
              <a:ext cx="720080" cy="307777"/>
            </a:xfrm>
            <a:prstGeom prst="rect">
              <a:avLst/>
            </a:prstGeom>
            <a:noFill/>
          </p:spPr>
          <p:txBody>
            <a:bodyPr wrap="square" rtlCol="0">
              <a:spAutoFit/>
            </a:bodyPr>
            <a:lstStyle/>
            <a:p>
              <a:pPr algn="r"/>
              <a:r>
                <a:rPr lang="en-US" sz="1400" dirty="0" smtClean="0"/>
                <a:t>1000</a:t>
              </a:r>
            </a:p>
          </p:txBody>
        </p:sp>
        <p:sp>
          <p:nvSpPr>
            <p:cNvPr id="35" name="TextBox 34"/>
            <p:cNvSpPr txBox="1"/>
            <p:nvPr/>
          </p:nvSpPr>
          <p:spPr>
            <a:xfrm>
              <a:off x="6588224" y="6016532"/>
              <a:ext cx="720080" cy="307777"/>
            </a:xfrm>
            <a:prstGeom prst="rect">
              <a:avLst/>
            </a:prstGeom>
            <a:noFill/>
          </p:spPr>
          <p:txBody>
            <a:bodyPr wrap="square" rtlCol="0">
              <a:spAutoFit/>
            </a:bodyPr>
            <a:lstStyle/>
            <a:p>
              <a:pPr algn="r"/>
              <a:r>
                <a:rPr lang="en-US" sz="1400" dirty="0" smtClean="0"/>
                <a:t>2000</a:t>
              </a:r>
            </a:p>
          </p:txBody>
        </p:sp>
        <p:sp>
          <p:nvSpPr>
            <p:cNvPr id="36" name="TextBox 35"/>
            <p:cNvSpPr txBox="1"/>
            <p:nvPr/>
          </p:nvSpPr>
          <p:spPr>
            <a:xfrm>
              <a:off x="7164288" y="3048055"/>
              <a:ext cx="1440160" cy="2277547"/>
            </a:xfrm>
            <a:prstGeom prst="rect">
              <a:avLst/>
            </a:prstGeom>
            <a:noFill/>
          </p:spPr>
          <p:txBody>
            <a:bodyPr wrap="square" rtlCol="0">
              <a:spAutoFit/>
            </a:bodyPr>
            <a:lstStyle/>
            <a:p>
              <a:pPr algn="r"/>
              <a:r>
                <a:rPr lang="en-US" sz="1200" dirty="0" smtClean="0"/>
                <a:t>Sales revenue</a:t>
              </a:r>
              <a:br>
                <a:rPr lang="en-US" sz="1200" dirty="0" smtClean="0"/>
              </a:br>
              <a:r>
                <a:rPr lang="en-US" sz="1200" dirty="0" smtClean="0"/>
                <a:t>($ 16,000)</a:t>
              </a:r>
            </a:p>
            <a:p>
              <a:pPr algn="r"/>
              <a:endParaRPr lang="en-US" sz="1200" dirty="0"/>
            </a:p>
            <a:p>
              <a:pPr algn="r"/>
              <a:r>
                <a:rPr lang="en-US" sz="1200" dirty="0" smtClean="0"/>
                <a:t>Profit</a:t>
              </a:r>
            </a:p>
            <a:p>
              <a:pPr algn="r"/>
              <a:endParaRPr lang="en-US" sz="1200" dirty="0" smtClean="0"/>
            </a:p>
            <a:p>
              <a:pPr algn="r"/>
              <a:r>
                <a:rPr lang="en-US" sz="1200" dirty="0" smtClean="0"/>
                <a:t>Total Costs</a:t>
              </a:r>
              <a:br>
                <a:rPr lang="en-US" sz="1200" dirty="0" smtClean="0"/>
              </a:br>
              <a:r>
                <a:rPr lang="en-US" sz="1200" dirty="0" smtClean="0"/>
                <a:t>($ 11,000)</a:t>
              </a:r>
            </a:p>
            <a:p>
              <a:pPr algn="r"/>
              <a:endParaRPr lang="en-US" dirty="0"/>
            </a:p>
            <a:p>
              <a:r>
                <a:rPr lang="en-US" sz="1200" dirty="0" smtClean="0"/>
                <a:t>Variable Cost</a:t>
              </a:r>
            </a:p>
            <a:p>
              <a:pPr algn="r"/>
              <a:endParaRPr lang="en-US" sz="1100" dirty="0"/>
            </a:p>
            <a:p>
              <a:r>
                <a:rPr lang="en-US" sz="1200" dirty="0" smtClean="0"/>
                <a:t>Fixed Cost</a:t>
              </a:r>
              <a:endParaRPr lang="en-US" sz="1200" dirty="0"/>
            </a:p>
          </p:txBody>
        </p:sp>
        <p:cxnSp>
          <p:nvCxnSpPr>
            <p:cNvPr id="39" name="Straight Connector 38"/>
            <p:cNvCxnSpPr/>
            <p:nvPr/>
          </p:nvCxnSpPr>
          <p:spPr>
            <a:xfrm>
              <a:off x="7524328" y="3733289"/>
              <a:ext cx="504056"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flipV="1">
              <a:off x="4139952" y="4639996"/>
              <a:ext cx="0" cy="1355680"/>
            </a:xfrm>
            <a:prstGeom prst="line">
              <a:avLst/>
            </a:prstGeom>
            <a:ln w="3810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43" name="Freeform 42"/>
            <p:cNvSpPr/>
            <p:nvPr/>
          </p:nvSpPr>
          <p:spPr>
            <a:xfrm>
              <a:off x="1691680" y="4676491"/>
              <a:ext cx="2304578" cy="388490"/>
            </a:xfrm>
            <a:custGeom>
              <a:avLst/>
              <a:gdLst>
                <a:gd name="connsiteX0" fmla="*/ 0 w 2297927"/>
                <a:gd name="connsiteY0" fmla="*/ 365760 h 389614"/>
                <a:gd name="connsiteX1" fmla="*/ 2297927 w 2297927"/>
                <a:gd name="connsiteY1" fmla="*/ 0 h 389614"/>
                <a:gd name="connsiteX2" fmla="*/ 1526650 w 2297927"/>
                <a:gd name="connsiteY2" fmla="*/ 381663 h 389614"/>
                <a:gd name="connsiteX3" fmla="*/ 63610 w 2297927"/>
                <a:gd name="connsiteY3" fmla="*/ 389614 h 389614"/>
              </a:gdLst>
              <a:ahLst/>
              <a:cxnLst>
                <a:cxn ang="0">
                  <a:pos x="connsiteX0" y="connsiteY0"/>
                </a:cxn>
                <a:cxn ang="0">
                  <a:pos x="connsiteX1" y="connsiteY1"/>
                </a:cxn>
                <a:cxn ang="0">
                  <a:pos x="connsiteX2" y="connsiteY2"/>
                </a:cxn>
                <a:cxn ang="0">
                  <a:pos x="connsiteX3" y="connsiteY3"/>
                </a:cxn>
              </a:cxnLst>
              <a:rect l="l" t="t" r="r" b="b"/>
              <a:pathLst>
                <a:path w="2297927" h="389614">
                  <a:moveTo>
                    <a:pt x="0" y="365760"/>
                  </a:moveTo>
                  <a:lnTo>
                    <a:pt x="2297927" y="0"/>
                  </a:lnTo>
                  <a:lnTo>
                    <a:pt x="1526650" y="381663"/>
                  </a:lnTo>
                  <a:lnTo>
                    <a:pt x="63610" y="389614"/>
                  </a:lnTo>
                </a:path>
              </a:pathLst>
            </a:cu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p:cNvSpPr txBox="1"/>
            <p:nvPr/>
          </p:nvSpPr>
          <p:spPr>
            <a:xfrm>
              <a:off x="1778206" y="4443035"/>
              <a:ext cx="1224136" cy="307777"/>
            </a:xfrm>
            <a:prstGeom prst="rect">
              <a:avLst/>
            </a:prstGeom>
            <a:noFill/>
          </p:spPr>
          <p:txBody>
            <a:bodyPr wrap="square" rtlCol="0">
              <a:spAutoFit/>
            </a:bodyPr>
            <a:lstStyle/>
            <a:p>
              <a:pPr algn="r"/>
              <a:r>
                <a:rPr lang="en-US" sz="1400" dirty="0" smtClean="0"/>
                <a:t>Area of Loss</a:t>
              </a:r>
            </a:p>
          </p:txBody>
        </p:sp>
        <p:cxnSp>
          <p:nvCxnSpPr>
            <p:cNvPr id="46" name="Straight Arrow Connector 45"/>
            <p:cNvCxnSpPr>
              <a:stCxn id="45" idx="2"/>
            </p:cNvCxnSpPr>
            <p:nvPr/>
          </p:nvCxnSpPr>
          <p:spPr>
            <a:xfrm>
              <a:off x="2390274" y="4750812"/>
              <a:ext cx="525542" cy="26712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8" name="TextBox 47"/>
            <p:cNvSpPr txBox="1"/>
            <p:nvPr/>
          </p:nvSpPr>
          <p:spPr>
            <a:xfrm>
              <a:off x="2483768" y="4005064"/>
              <a:ext cx="1656184" cy="307777"/>
            </a:xfrm>
            <a:prstGeom prst="rect">
              <a:avLst/>
            </a:prstGeom>
            <a:noFill/>
          </p:spPr>
          <p:txBody>
            <a:bodyPr wrap="square" rtlCol="0">
              <a:spAutoFit/>
            </a:bodyPr>
            <a:lstStyle/>
            <a:p>
              <a:pPr algn="r"/>
              <a:r>
                <a:rPr lang="en-US" sz="1400" dirty="0" smtClean="0"/>
                <a:t>Break-Even Point</a:t>
              </a:r>
            </a:p>
          </p:txBody>
        </p:sp>
        <p:cxnSp>
          <p:nvCxnSpPr>
            <p:cNvPr id="49" name="Straight Arrow Connector 48"/>
            <p:cNvCxnSpPr/>
            <p:nvPr/>
          </p:nvCxnSpPr>
          <p:spPr>
            <a:xfrm>
              <a:off x="3311860" y="4293096"/>
              <a:ext cx="810831" cy="3469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3" name="Freeform 52"/>
            <p:cNvSpPr/>
            <p:nvPr/>
          </p:nvSpPr>
          <p:spPr>
            <a:xfrm>
              <a:off x="4311640" y="3158405"/>
              <a:ext cx="2941983" cy="1415332"/>
            </a:xfrm>
            <a:custGeom>
              <a:avLst/>
              <a:gdLst>
                <a:gd name="connsiteX0" fmla="*/ 0 w 2941983"/>
                <a:gd name="connsiteY0" fmla="*/ 1415332 h 1415332"/>
                <a:gd name="connsiteX1" fmla="*/ 2941983 w 2941983"/>
                <a:gd name="connsiteY1" fmla="*/ 0 h 1415332"/>
                <a:gd name="connsiteX2" fmla="*/ 2926080 w 2941983"/>
                <a:gd name="connsiteY2" fmla="*/ 938253 h 1415332"/>
                <a:gd name="connsiteX3" fmla="*/ 0 w 2941983"/>
                <a:gd name="connsiteY3" fmla="*/ 1415332 h 1415332"/>
              </a:gdLst>
              <a:ahLst/>
              <a:cxnLst>
                <a:cxn ang="0">
                  <a:pos x="connsiteX0" y="connsiteY0"/>
                </a:cxn>
                <a:cxn ang="0">
                  <a:pos x="connsiteX1" y="connsiteY1"/>
                </a:cxn>
                <a:cxn ang="0">
                  <a:pos x="connsiteX2" y="connsiteY2"/>
                </a:cxn>
                <a:cxn ang="0">
                  <a:pos x="connsiteX3" y="connsiteY3"/>
                </a:cxn>
              </a:cxnLst>
              <a:rect l="l" t="t" r="r" b="b"/>
              <a:pathLst>
                <a:path w="2941983" h="1415332">
                  <a:moveTo>
                    <a:pt x="0" y="1415332"/>
                  </a:moveTo>
                  <a:lnTo>
                    <a:pt x="2941983" y="0"/>
                  </a:lnTo>
                  <a:lnTo>
                    <a:pt x="2926080" y="938253"/>
                  </a:lnTo>
                  <a:lnTo>
                    <a:pt x="0" y="1415332"/>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TextBox 54"/>
            <p:cNvSpPr txBox="1"/>
            <p:nvPr/>
          </p:nvSpPr>
          <p:spPr>
            <a:xfrm>
              <a:off x="4211960" y="3356992"/>
              <a:ext cx="1656184" cy="307777"/>
            </a:xfrm>
            <a:prstGeom prst="rect">
              <a:avLst/>
            </a:prstGeom>
            <a:noFill/>
          </p:spPr>
          <p:txBody>
            <a:bodyPr wrap="square" rtlCol="0">
              <a:spAutoFit/>
            </a:bodyPr>
            <a:lstStyle/>
            <a:p>
              <a:pPr algn="r"/>
              <a:r>
                <a:rPr lang="en-US" sz="1400" dirty="0" smtClean="0"/>
                <a:t>Area </a:t>
              </a:r>
              <a:r>
                <a:rPr lang="en-US" sz="1400" dirty="0"/>
                <a:t>o</a:t>
              </a:r>
              <a:r>
                <a:rPr lang="en-US" sz="1400" dirty="0" smtClean="0"/>
                <a:t>f Profit</a:t>
              </a:r>
            </a:p>
          </p:txBody>
        </p:sp>
        <p:cxnSp>
          <p:nvCxnSpPr>
            <p:cNvPr id="56" name="Straight Arrow Connector 55"/>
            <p:cNvCxnSpPr/>
            <p:nvPr/>
          </p:nvCxnSpPr>
          <p:spPr>
            <a:xfrm>
              <a:off x="5040052" y="3645024"/>
              <a:ext cx="810831" cy="3469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a:off x="2880134" y="6237312"/>
              <a:ext cx="2123914" cy="307777"/>
            </a:xfrm>
            <a:prstGeom prst="rect">
              <a:avLst/>
            </a:prstGeom>
            <a:noFill/>
          </p:spPr>
          <p:txBody>
            <a:bodyPr wrap="square" rtlCol="0">
              <a:spAutoFit/>
            </a:bodyPr>
            <a:lstStyle/>
            <a:p>
              <a:pPr algn="r"/>
              <a:r>
                <a:rPr lang="en-US" sz="1400" b="1" dirty="0" smtClean="0"/>
                <a:t>Units of production</a:t>
              </a:r>
            </a:p>
          </p:txBody>
        </p:sp>
      </p:grpSp>
    </p:spTree>
    <p:extLst>
      <p:ext uri="{BB962C8B-B14F-4D97-AF65-F5344CB8AC3E}">
        <p14:creationId xmlns:p14="http://schemas.microsoft.com/office/powerpoint/2010/main" val="3979764655"/>
      </p:ext>
    </p:extLst>
  </p:cSld>
  <p:clrMapOvr>
    <a:masterClrMapping/>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pPr>
              <a:buClr>
                <a:srgbClr val="00B050"/>
              </a:buClr>
            </a:pPr>
            <a:r>
              <a:rPr lang="en-GB" sz="3600" dirty="0" smtClean="0"/>
              <a:t>4.2 </a:t>
            </a:r>
            <a:r>
              <a:rPr lang="en-GB" sz="3600" dirty="0"/>
              <a:t>– What does the Chart Show?</a:t>
            </a:r>
          </a:p>
        </p:txBody>
      </p:sp>
      <p:sp>
        <p:nvSpPr>
          <p:cNvPr id="8" name="Rectangle 7"/>
          <p:cNvSpPr/>
          <p:nvPr/>
        </p:nvSpPr>
        <p:spPr>
          <a:xfrm>
            <a:off x="323850" y="1124744"/>
            <a:ext cx="6480398" cy="5309146"/>
          </a:xfrm>
          <a:prstGeom prst="rect">
            <a:avLst/>
          </a:prstGeom>
        </p:spPr>
        <p:txBody>
          <a:bodyPr wrap="square">
            <a:spAutoFit/>
          </a:bodyPr>
          <a:lstStyle/>
          <a:p>
            <a:pPr marL="285750" indent="-285750">
              <a:spcAft>
                <a:spcPts val="600"/>
              </a:spcAft>
              <a:buClr>
                <a:srgbClr val="00B050"/>
              </a:buClr>
              <a:buFont typeface="Wingdings 3" panose="05040102010807070707" pitchFamily="18" charset="2"/>
              <a:buChar char=""/>
            </a:pPr>
            <a:r>
              <a:rPr lang="en-US" sz="1900" b="1" dirty="0" smtClean="0"/>
              <a:t>What do we see on the chart:</a:t>
            </a:r>
          </a:p>
          <a:p>
            <a:pPr marL="514350" indent="-230188">
              <a:spcAft>
                <a:spcPts val="600"/>
              </a:spcAft>
              <a:buClr>
                <a:srgbClr val="00B050"/>
              </a:buClr>
              <a:buFont typeface="Arial" panose="020B0604020202020204" pitchFamily="34" charset="0"/>
              <a:buChar char="•"/>
            </a:pPr>
            <a:r>
              <a:rPr lang="en-US" sz="1900" dirty="0" smtClean="0"/>
              <a:t>The ‘y’ axis (vertical) measures money amounts – costs and revenue</a:t>
            </a:r>
          </a:p>
          <a:p>
            <a:pPr marL="514350" indent="-230188">
              <a:spcAft>
                <a:spcPts val="600"/>
              </a:spcAft>
              <a:buClr>
                <a:srgbClr val="00B050"/>
              </a:buClr>
              <a:buFont typeface="Arial" panose="020B0604020202020204" pitchFamily="34" charset="0"/>
              <a:buChar char="•"/>
            </a:pPr>
            <a:r>
              <a:rPr lang="en-US" sz="1900" dirty="0"/>
              <a:t>The </a:t>
            </a:r>
            <a:r>
              <a:rPr lang="en-US" sz="1900" dirty="0" smtClean="0"/>
              <a:t>‘x’ </a:t>
            </a:r>
            <a:r>
              <a:rPr lang="en-US" sz="1900" dirty="0"/>
              <a:t>axis </a:t>
            </a:r>
            <a:r>
              <a:rPr lang="en-US" sz="1900" dirty="0" smtClean="0"/>
              <a:t>(horizontal) shows the number of units produced and sold.</a:t>
            </a:r>
          </a:p>
          <a:p>
            <a:pPr marL="514350" indent="-230188">
              <a:spcAft>
                <a:spcPts val="600"/>
              </a:spcAft>
              <a:buClr>
                <a:srgbClr val="00B050"/>
              </a:buClr>
              <a:buFont typeface="Arial" panose="020B0604020202020204" pitchFamily="34" charset="0"/>
              <a:buChar char="•"/>
            </a:pPr>
            <a:r>
              <a:rPr lang="en-US" sz="1900" dirty="0" smtClean="0"/>
              <a:t>The fixed costs do not change at any level of output</a:t>
            </a:r>
          </a:p>
          <a:p>
            <a:pPr marL="514350" indent="-230188">
              <a:spcAft>
                <a:spcPts val="600"/>
              </a:spcAft>
              <a:buClr>
                <a:srgbClr val="00B050"/>
              </a:buClr>
              <a:buFont typeface="Arial" panose="020B0604020202020204" pitchFamily="34" charset="0"/>
              <a:buChar char="•"/>
            </a:pPr>
            <a:r>
              <a:rPr lang="en-US" sz="1900" dirty="0" smtClean="0"/>
              <a:t>The total cost line is the addition of the fixed and variable costs</a:t>
            </a:r>
          </a:p>
          <a:p>
            <a:pPr marL="285750" indent="-285750">
              <a:spcAft>
                <a:spcPts val="600"/>
              </a:spcAft>
              <a:buClr>
                <a:srgbClr val="00B050"/>
              </a:buClr>
              <a:buFont typeface="Wingdings 3" panose="05040102010807070707" pitchFamily="18" charset="2"/>
              <a:buChar char=""/>
            </a:pPr>
            <a:r>
              <a:rPr lang="en-US" sz="1900" b="1" dirty="0" smtClean="0"/>
              <a:t>What does the Graph Show?</a:t>
            </a:r>
          </a:p>
          <a:p>
            <a:pPr marL="285750" indent="-285750">
              <a:spcAft>
                <a:spcPts val="600"/>
              </a:spcAft>
              <a:buClr>
                <a:srgbClr val="00B050"/>
              </a:buClr>
              <a:buFont typeface="Wingdings 3" panose="05040102010807070707" pitchFamily="18" charset="2"/>
              <a:buChar char=""/>
            </a:pPr>
            <a:r>
              <a:rPr lang="en-US" sz="1900" dirty="0" smtClean="0"/>
              <a:t>The </a:t>
            </a:r>
            <a:r>
              <a:rPr lang="en-US" sz="1900" b="1" dirty="0" smtClean="0"/>
              <a:t>break-even</a:t>
            </a:r>
            <a:r>
              <a:rPr lang="en-US" sz="1900" dirty="0" smtClean="0"/>
              <a:t> point of production is where total costs and total revenue cross. The business must therefor sell 100 pairs of trainers in order to avoid making a loss.</a:t>
            </a:r>
          </a:p>
          <a:p>
            <a:pPr marL="285750" indent="-285750">
              <a:spcAft>
                <a:spcPts val="600"/>
              </a:spcAft>
              <a:buClr>
                <a:srgbClr val="00B050"/>
              </a:buClr>
              <a:buFont typeface="Wingdings 3" panose="05040102010807070707" pitchFamily="18" charset="2"/>
              <a:buChar char=""/>
            </a:pPr>
            <a:r>
              <a:rPr lang="en-US" sz="1900" dirty="0" smtClean="0"/>
              <a:t>At production below the break-even point, the business is making a loss, above this point it’s making a profit. Maximum profit is made when maximum output is reached and this is a point level of $5000.</a:t>
            </a:r>
          </a:p>
        </p:txBody>
      </p:sp>
      <p:graphicFrame>
        <p:nvGraphicFramePr>
          <p:cNvPr id="10" name="Table 9"/>
          <p:cNvGraphicFramePr>
            <a:graphicFrameLocks noGrp="1"/>
          </p:cNvGraphicFramePr>
          <p:nvPr>
            <p:extLst/>
          </p:nvPr>
        </p:nvGraphicFramePr>
        <p:xfrm>
          <a:off x="6912570" y="1124744"/>
          <a:ext cx="1907902" cy="5479181"/>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907902"/>
              </a:tblGrid>
              <a:tr h="443885">
                <a:tc>
                  <a:txBody>
                    <a:bodyPr/>
                    <a:lstStyle/>
                    <a:p>
                      <a:pPr>
                        <a:spcAft>
                          <a:spcPts val="0"/>
                        </a:spcAft>
                      </a:pPr>
                      <a:endParaRPr lang="en-GB" sz="166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956715">
                <a:tc>
                  <a:txBody>
                    <a:bodyPr/>
                    <a:lstStyle/>
                    <a:p>
                      <a:pPr marL="177800" indent="-177800" algn="l">
                        <a:spcAft>
                          <a:spcPts val="600"/>
                        </a:spcAft>
                        <a:buFontTx/>
                        <a:buBlip>
                          <a:blip r:embed="rId3"/>
                        </a:buBlip>
                      </a:pPr>
                      <a:r>
                        <a:rPr lang="en-GB" sz="1660" baseline="0" dirty="0" smtClean="0">
                          <a:solidFill>
                            <a:srgbClr val="FF0000"/>
                          </a:solidFill>
                          <a:effectLst/>
                          <a:latin typeface="Arial" pitchFamily="34" charset="0"/>
                          <a:ea typeface="Times New Roman"/>
                          <a:cs typeface="Arial" pitchFamily="34" charset="0"/>
                        </a:rPr>
                        <a:t>When Microsoft or Sony started to lower the price of their Machines</a:t>
                      </a:r>
                    </a:p>
                    <a:p>
                      <a:pPr marL="177800" indent="-177800" algn="l">
                        <a:spcAft>
                          <a:spcPts val="600"/>
                        </a:spcAft>
                        <a:buFontTx/>
                        <a:buBlip>
                          <a:blip r:embed="rId3"/>
                        </a:buBlip>
                      </a:pPr>
                      <a:r>
                        <a:rPr lang="en-GB" sz="1660" baseline="0" dirty="0" smtClean="0">
                          <a:solidFill>
                            <a:schemeClr val="tx1"/>
                          </a:solidFill>
                          <a:effectLst/>
                          <a:latin typeface="Arial" pitchFamily="34" charset="0"/>
                          <a:ea typeface="Times New Roman"/>
                          <a:cs typeface="Arial" pitchFamily="34" charset="0"/>
                        </a:rPr>
                        <a:t>What is a Loss Leader and how does it affect the break-even point</a:t>
                      </a:r>
                    </a:p>
                    <a:p>
                      <a:pPr marL="177800" indent="-177800" algn="l">
                        <a:spcAft>
                          <a:spcPts val="600"/>
                        </a:spcAft>
                        <a:buFontTx/>
                        <a:buBlip>
                          <a:blip r:embed="rId3"/>
                        </a:buBlip>
                      </a:pPr>
                      <a:r>
                        <a:rPr lang="en-GB" sz="1660" baseline="0" dirty="0" smtClean="0">
                          <a:solidFill>
                            <a:srgbClr val="FF0000"/>
                          </a:solidFill>
                          <a:effectLst/>
                          <a:latin typeface="Arial" pitchFamily="34" charset="0"/>
                          <a:ea typeface="Times New Roman"/>
                          <a:cs typeface="Arial" pitchFamily="34" charset="0"/>
                        </a:rPr>
                        <a:t>Why would a company not met a break-even point.</a:t>
                      </a:r>
                    </a:p>
                    <a:p>
                      <a:pPr marL="177800" indent="-177800" algn="l">
                        <a:spcAft>
                          <a:spcPts val="600"/>
                        </a:spcAft>
                        <a:buFontTx/>
                        <a:buBlip>
                          <a:blip r:embed="rId3"/>
                        </a:buBlip>
                      </a:pPr>
                      <a:r>
                        <a:rPr lang="en-GB" sz="1660" baseline="0" dirty="0" smtClean="0">
                          <a:solidFill>
                            <a:schemeClr val="tx1"/>
                          </a:solidFill>
                          <a:effectLst/>
                          <a:latin typeface="Arial" pitchFamily="34" charset="0"/>
                          <a:ea typeface="Times New Roman"/>
                          <a:cs typeface="Arial" pitchFamily="34" charset="0"/>
                        </a:rPr>
                        <a:t>What happens when a profitable company drops below their break-even point</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1"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12570" y="1196752"/>
            <a:ext cx="1857992" cy="351083"/>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21369459"/>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800" dirty="0" smtClean="0"/>
              <a:t>Calculating the Points</a:t>
            </a:r>
            <a:endParaRPr lang="en-GB" b="1" dirty="0" smtClean="0"/>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5632311"/>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sz="2400" dirty="0" smtClean="0">
                <a:solidFill>
                  <a:srgbClr val="000000"/>
                </a:solidFill>
                <a:latin typeface="Arial" panose="020B0604020202020204" pitchFamily="34" charset="0"/>
              </a:rPr>
              <a:t>The </a:t>
            </a:r>
            <a:r>
              <a:rPr lang="en-US" sz="2400" dirty="0">
                <a:solidFill>
                  <a:srgbClr val="000000"/>
                </a:solidFill>
                <a:latin typeface="Arial" panose="020B0604020202020204" pitchFamily="34" charset="0"/>
              </a:rPr>
              <a:t>number of points available for each unit depends on the unit grade achieved. </a:t>
            </a:r>
            <a:r>
              <a:rPr lang="en-US" sz="2400" dirty="0" smtClean="0">
                <a:solidFill>
                  <a:srgbClr val="000000"/>
                </a:solidFill>
                <a:latin typeface="Arial" panose="020B0604020202020204" pitchFamily="34" charset="0"/>
              </a:rPr>
              <a:t>Units </a:t>
            </a:r>
            <a:r>
              <a:rPr lang="en-US" sz="2400" dirty="0">
                <a:solidFill>
                  <a:srgbClr val="000000"/>
                </a:solidFill>
                <a:latin typeface="Arial" panose="020B0604020202020204" pitchFamily="34" charset="0"/>
              </a:rPr>
              <a:t>1 and 2 in the Cambridge </a:t>
            </a:r>
            <a:r>
              <a:rPr lang="en-US" sz="2400" dirty="0" err="1">
                <a:solidFill>
                  <a:srgbClr val="000000"/>
                </a:solidFill>
                <a:latin typeface="Arial" panose="020B0604020202020204" pitchFamily="34" charset="0"/>
              </a:rPr>
              <a:t>Technicals</a:t>
            </a:r>
            <a:r>
              <a:rPr lang="en-US" sz="2400" dirty="0">
                <a:solidFill>
                  <a:srgbClr val="000000"/>
                </a:solidFill>
                <a:latin typeface="Arial" panose="020B0604020202020204" pitchFamily="34" charset="0"/>
              </a:rPr>
              <a:t> in IT are 90 GLH; all other units are 60 GLH. </a:t>
            </a:r>
            <a:r>
              <a:rPr lang="en-US" sz="2400" dirty="0" smtClean="0">
                <a:solidFill>
                  <a:srgbClr val="000000"/>
                </a:solidFill>
                <a:latin typeface="Arial" panose="020B0604020202020204" pitchFamily="34" charset="0"/>
              </a:rPr>
              <a:t>The </a:t>
            </a:r>
            <a:r>
              <a:rPr lang="en-US" sz="2400" dirty="0">
                <a:solidFill>
                  <a:srgbClr val="000000"/>
                </a:solidFill>
                <a:latin typeface="Arial" panose="020B0604020202020204" pitchFamily="34" charset="0"/>
              </a:rPr>
              <a:t>table below shows the number of points issued for each grade</a:t>
            </a:r>
            <a:r>
              <a:rPr lang="en-US" sz="2400" dirty="0" smtClean="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endParaRPr lang="en-US" sz="2400"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sz="2400" dirty="0" smtClean="0">
              <a:solidFill>
                <a:srgbClr val="000000"/>
              </a:solidFill>
              <a:latin typeface="Arial" panose="020B0604020202020204" pitchFamily="34" charset="0"/>
            </a:endParaRPr>
          </a:p>
          <a:p>
            <a:pPr>
              <a:buClr>
                <a:srgbClr val="00B050"/>
              </a:buClr>
              <a:buSzPct val="80000"/>
            </a:pPr>
            <a:r>
              <a:rPr lang="en-US" sz="2400" dirty="0">
                <a:solidFill>
                  <a:srgbClr val="000000"/>
                </a:solidFill>
                <a:latin typeface="Arial" panose="020B0604020202020204" pitchFamily="34" charset="0"/>
              </a:rPr>
              <a:t>		</a:t>
            </a:r>
          </a:p>
          <a:p>
            <a:pPr>
              <a:buClr>
                <a:srgbClr val="00B050"/>
              </a:buClr>
              <a:buSzPct val="80000"/>
            </a:pPr>
            <a:r>
              <a:rPr lang="en-GB" sz="2400" dirty="0">
                <a:solidFill>
                  <a:srgbClr val="000000"/>
                </a:solidFill>
                <a:latin typeface="Arial" panose="020B0604020202020204" pitchFamily="34" charset="0"/>
              </a:rPr>
              <a:t>	</a:t>
            </a:r>
            <a:endParaRPr lang="en-GB" sz="2400" dirty="0" smtClean="0">
              <a:solidFill>
                <a:srgbClr val="000000"/>
              </a:solidFill>
              <a:latin typeface="Arial" panose="020B0604020202020204" pitchFamily="34" charset="0"/>
            </a:endParaRPr>
          </a:p>
          <a:p>
            <a:pPr>
              <a:buClr>
                <a:srgbClr val="00B050"/>
              </a:buClr>
              <a:buSzPct val="80000"/>
            </a:pPr>
            <a:endParaRPr lang="en-US" sz="2400"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r>
              <a:rPr lang="en-US" sz="2400" dirty="0"/>
              <a:t>To calculate the learner’s qualification </a:t>
            </a:r>
            <a:r>
              <a:rPr lang="en-US" sz="2400" dirty="0" smtClean="0"/>
              <a:t>grade you </a:t>
            </a:r>
            <a:r>
              <a:rPr lang="en-US" sz="2400" dirty="0"/>
              <a:t>will need to add up all the points for the units the learner has achieved, making sure they’ve covered the appropriate mandatory content, taken sufficient externally assessed units, and any units required for the chosen pathway</a:t>
            </a:r>
            <a:r>
              <a:rPr lang="en-US" sz="2400" dirty="0" smtClean="0"/>
              <a:t>.</a:t>
            </a:r>
            <a:endParaRPr lang="en-GB" sz="24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1389916223"/>
              </p:ext>
            </p:extLst>
          </p:nvPr>
        </p:nvGraphicFramePr>
        <p:xfrm>
          <a:off x="395536" y="3046080"/>
          <a:ext cx="8424935" cy="1584960"/>
        </p:xfrm>
        <a:graphic>
          <a:graphicData uri="http://schemas.openxmlformats.org/drawingml/2006/table">
            <a:tbl>
              <a:tblPr firstRow="1" bandRow="1">
                <a:tableStyleId>{5C22544A-7EE6-4342-B048-85BDC9FD1C3A}</a:tableStyleId>
              </a:tblPr>
              <a:tblGrid>
                <a:gridCol w="1684987"/>
                <a:gridCol w="1684987"/>
                <a:gridCol w="1684987"/>
                <a:gridCol w="1684987"/>
                <a:gridCol w="1684987"/>
              </a:tblGrid>
              <a:tr h="182838">
                <a:tc>
                  <a:txBody>
                    <a:bodyPr/>
                    <a:lstStyle/>
                    <a:p>
                      <a:r>
                        <a:rPr kumimoji="0" lang="en-GB" sz="2000" b="1" kern="1200" dirty="0" smtClean="0">
                          <a:solidFill>
                            <a:srgbClr val="000000"/>
                          </a:solidFill>
                          <a:latin typeface="Arial" panose="020B0604020202020204" pitchFamily="34" charset="0"/>
                          <a:ea typeface="+mn-ea"/>
                          <a:cs typeface="Arial" panose="020B0604020202020204" pitchFamily="34" charset="0"/>
                        </a:rPr>
                        <a:t>Unit GLH</a:t>
                      </a:r>
                      <a:endParaRPr kumimoji="0" lang="en-GB" sz="2000" b="1" kern="1200" dirty="0">
                        <a:solidFill>
                          <a:srgbClr val="000000"/>
                        </a:solidFill>
                        <a:latin typeface="Arial" panose="020B0604020202020204" pitchFamily="34" charset="0"/>
                        <a:ea typeface="+mn-ea"/>
                        <a:cs typeface="Arial" panose="020B0604020202020204" pitchFamily="34" charset="0"/>
                      </a:endParaRPr>
                    </a:p>
                  </a:txBody>
                  <a:tcPr/>
                </a:tc>
                <a:tc gridSpan="4">
                  <a:txBody>
                    <a:bodyPr/>
                    <a:lstStyle/>
                    <a:p>
                      <a:r>
                        <a:rPr lang="en-US" sz="2000" b="1" dirty="0" smtClean="0">
                          <a:solidFill>
                            <a:srgbClr val="000000"/>
                          </a:solidFill>
                          <a:latin typeface="Arial" panose="020B0604020202020204" pitchFamily="34" charset="0"/>
                          <a:cs typeface="Arial" panose="020B0604020202020204" pitchFamily="34" charset="0"/>
                        </a:rPr>
                        <a:t>Points table for units based on GLH </a:t>
                      </a:r>
                      <a:endParaRPr lang="en-GB" sz="2000" dirty="0">
                        <a:latin typeface="Arial" panose="020B0604020202020204" pitchFamily="34" charset="0"/>
                        <a:cs typeface="Arial" panose="020B0604020202020204" pitchFamily="34" charset="0"/>
                      </a:endParaRPr>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r>
              <a:tr h="315583">
                <a:tc>
                  <a:txBody>
                    <a:bodyPr/>
                    <a:lstStyle/>
                    <a:p>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pass </a:t>
                      </a:r>
                      <a:endParaRPr lang="en-GB" sz="20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smtClean="0">
                          <a:solidFill>
                            <a:srgbClr val="000000"/>
                          </a:solidFill>
                          <a:latin typeface="Arial" panose="020B0604020202020204" pitchFamily="34" charset="0"/>
                          <a:cs typeface="Arial" panose="020B0604020202020204" pitchFamily="34" charset="0"/>
                        </a:rPr>
                        <a:t>merit </a:t>
                      </a:r>
                      <a:endParaRPr lang="en-GB" sz="2000" dirty="0" smtClean="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distinction </a:t>
                      </a:r>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unclassified </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60 </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14</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16</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18</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90 </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21</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24</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27</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2716067023"/>
      </p:ext>
    </p:extLst>
  </p:cSld>
  <p:clrMapOvr>
    <a:masterClrMapping/>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pPr>
              <a:buClr>
                <a:srgbClr val="00B050"/>
              </a:buClr>
            </a:pPr>
            <a:r>
              <a:rPr lang="en-GB" sz="4000" dirty="0" smtClean="0"/>
              <a:t>4.2 </a:t>
            </a:r>
            <a:r>
              <a:rPr lang="en-GB" sz="4000" dirty="0"/>
              <a:t>– Case Study and Activity</a:t>
            </a:r>
          </a:p>
        </p:txBody>
      </p:sp>
      <p:sp>
        <p:nvSpPr>
          <p:cNvPr id="8" name="Rectangle 7"/>
          <p:cNvSpPr/>
          <p:nvPr/>
        </p:nvSpPr>
        <p:spPr>
          <a:xfrm>
            <a:off x="323850" y="1124744"/>
            <a:ext cx="6509914" cy="5655394"/>
          </a:xfrm>
          <a:prstGeom prst="rect">
            <a:avLst/>
          </a:prstGeom>
        </p:spPr>
        <p:txBody>
          <a:bodyPr wrap="square">
            <a:spAutoFit/>
          </a:bodyPr>
          <a:lstStyle/>
          <a:p>
            <a:pPr marL="285750" indent="-285750">
              <a:spcAft>
                <a:spcPts val="300"/>
              </a:spcAft>
              <a:buClr>
                <a:srgbClr val="00B050"/>
              </a:buClr>
              <a:buFont typeface="Wingdings 3" panose="05040102010807070707" pitchFamily="18" charset="2"/>
              <a:buChar char=""/>
            </a:pPr>
            <a:r>
              <a:rPr lang="en-US" b="1" dirty="0" smtClean="0">
                <a:solidFill>
                  <a:schemeClr val="tx2">
                    <a:lumMod val="60000"/>
                    <a:lumOff val="40000"/>
                  </a:schemeClr>
                </a:solidFill>
              </a:rPr>
              <a:t>Case Study</a:t>
            </a:r>
            <a:r>
              <a:rPr lang="en-US" dirty="0" smtClean="0">
                <a:solidFill>
                  <a:schemeClr val="tx2">
                    <a:lumMod val="60000"/>
                    <a:lumOff val="40000"/>
                  </a:schemeClr>
                </a:solidFill>
              </a:rPr>
              <a:t> – Kamal Tyres Ltd produce Quad Bike tyres. The following company information is known:</a:t>
            </a:r>
          </a:p>
          <a:p>
            <a:pPr marL="571500" indent="-285750">
              <a:spcAft>
                <a:spcPts val="300"/>
              </a:spcAft>
              <a:buClr>
                <a:srgbClr val="00B050"/>
              </a:buClr>
              <a:buFont typeface="Arial" panose="020B0604020202020204" pitchFamily="34" charset="0"/>
              <a:buChar char="•"/>
            </a:pPr>
            <a:r>
              <a:rPr lang="en-US" dirty="0" smtClean="0">
                <a:solidFill>
                  <a:schemeClr val="tx2">
                    <a:lumMod val="60000"/>
                    <a:lumOff val="40000"/>
                  </a:schemeClr>
                </a:solidFill>
              </a:rPr>
              <a:t>Fixed costs are $30,000 per year.</a:t>
            </a:r>
          </a:p>
          <a:p>
            <a:pPr marL="571500" indent="-285750">
              <a:spcAft>
                <a:spcPts val="300"/>
              </a:spcAft>
              <a:buClr>
                <a:srgbClr val="00B050"/>
              </a:buClr>
              <a:buFont typeface="Arial" panose="020B0604020202020204" pitchFamily="34" charset="0"/>
              <a:buChar char="•"/>
            </a:pPr>
            <a:r>
              <a:rPr lang="en-US" dirty="0" smtClean="0">
                <a:solidFill>
                  <a:schemeClr val="tx2">
                    <a:lumMod val="60000"/>
                    <a:lumOff val="40000"/>
                  </a:schemeClr>
                </a:solidFill>
              </a:rPr>
              <a:t>Variable costs are $5 per unit</a:t>
            </a:r>
          </a:p>
          <a:p>
            <a:pPr marL="571500" indent="-285750">
              <a:spcAft>
                <a:spcPts val="300"/>
              </a:spcAft>
              <a:buClr>
                <a:srgbClr val="00B050"/>
              </a:buClr>
              <a:buFont typeface="Arial" panose="020B0604020202020204" pitchFamily="34" charset="0"/>
              <a:buChar char="•"/>
            </a:pPr>
            <a:r>
              <a:rPr lang="en-US" dirty="0" smtClean="0">
                <a:solidFill>
                  <a:schemeClr val="tx2">
                    <a:lumMod val="60000"/>
                    <a:lumOff val="40000"/>
                  </a:schemeClr>
                </a:solidFill>
              </a:rPr>
              <a:t>Each tyre is sold for $10</a:t>
            </a:r>
          </a:p>
          <a:p>
            <a:pPr marL="571500" indent="-285750">
              <a:spcAft>
                <a:spcPts val="300"/>
              </a:spcAft>
              <a:buClr>
                <a:srgbClr val="00B050"/>
              </a:buClr>
              <a:buFont typeface="Arial" panose="020B0604020202020204" pitchFamily="34" charset="0"/>
              <a:buChar char="•"/>
            </a:pPr>
            <a:r>
              <a:rPr lang="en-US" dirty="0" smtClean="0">
                <a:solidFill>
                  <a:schemeClr val="tx2">
                    <a:lumMod val="60000"/>
                    <a:lumOff val="40000"/>
                  </a:schemeClr>
                </a:solidFill>
              </a:rPr>
              <a:t>Maximum </a:t>
            </a:r>
            <a:r>
              <a:rPr lang="en-US" dirty="0">
                <a:solidFill>
                  <a:schemeClr val="tx2">
                    <a:lumMod val="60000"/>
                    <a:lumOff val="40000"/>
                  </a:schemeClr>
                </a:solidFill>
              </a:rPr>
              <a:t>output is </a:t>
            </a:r>
            <a:r>
              <a:rPr lang="en-US" dirty="0" smtClean="0">
                <a:solidFill>
                  <a:schemeClr val="tx2">
                    <a:lumMod val="60000"/>
                    <a:lumOff val="40000"/>
                  </a:schemeClr>
                </a:solidFill>
              </a:rPr>
              <a:t>10,000 tyres a year</a:t>
            </a:r>
            <a:endParaRPr lang="en-US" dirty="0">
              <a:solidFill>
                <a:schemeClr val="tx2">
                  <a:lumMod val="60000"/>
                  <a:lumOff val="40000"/>
                </a:schemeClr>
              </a:solidFill>
            </a:endParaRPr>
          </a:p>
          <a:p>
            <a:pPr marL="285750" indent="-285750">
              <a:spcAft>
                <a:spcPts val="300"/>
              </a:spcAft>
              <a:buClr>
                <a:srgbClr val="00B050"/>
              </a:buClr>
              <a:buFont typeface="Wingdings 3" panose="05040102010807070707" pitchFamily="18" charset="2"/>
              <a:buChar char=""/>
            </a:pPr>
            <a:r>
              <a:rPr lang="en-US" dirty="0" smtClean="0">
                <a:solidFill>
                  <a:srgbClr val="FF0000"/>
                </a:solidFill>
              </a:rPr>
              <a:t>Activity – Read the case study above.</a:t>
            </a:r>
          </a:p>
          <a:p>
            <a:pPr marL="285750" indent="-285750">
              <a:spcAft>
                <a:spcPts val="300"/>
              </a:spcAft>
              <a:buClr>
                <a:srgbClr val="00B050"/>
              </a:buClr>
              <a:buFont typeface="Wingdings 3" panose="05040102010807070707" pitchFamily="18" charset="2"/>
              <a:buChar char=""/>
            </a:pPr>
            <a:endParaRPr lang="en-US" dirty="0">
              <a:solidFill>
                <a:srgbClr val="FF0000"/>
              </a:solidFill>
            </a:endParaRPr>
          </a:p>
          <a:p>
            <a:pPr marL="285750" indent="-285750">
              <a:spcAft>
                <a:spcPts val="300"/>
              </a:spcAft>
              <a:buClr>
                <a:srgbClr val="00B050"/>
              </a:buClr>
              <a:buFont typeface="Wingdings 3" panose="05040102010807070707" pitchFamily="18" charset="2"/>
              <a:buChar char=""/>
            </a:pPr>
            <a:endParaRPr lang="en-US" sz="3600" dirty="0" smtClean="0">
              <a:solidFill>
                <a:srgbClr val="FF0000"/>
              </a:solidFill>
            </a:endParaRPr>
          </a:p>
          <a:p>
            <a:pPr marL="285750" indent="-285750">
              <a:spcAft>
                <a:spcPts val="300"/>
              </a:spcAft>
              <a:buClr>
                <a:srgbClr val="00B050"/>
              </a:buClr>
              <a:buFont typeface="Wingdings 3" panose="05040102010807070707" pitchFamily="18" charset="2"/>
              <a:buChar char=""/>
            </a:pPr>
            <a:endParaRPr lang="en-US" dirty="0">
              <a:solidFill>
                <a:srgbClr val="FF0000"/>
              </a:solidFill>
            </a:endParaRPr>
          </a:p>
          <a:p>
            <a:pPr marL="285750" indent="-285750">
              <a:spcAft>
                <a:spcPts val="300"/>
              </a:spcAft>
              <a:buClr>
                <a:srgbClr val="00B050"/>
              </a:buClr>
              <a:buFont typeface="Wingdings 3" panose="05040102010807070707" pitchFamily="18" charset="2"/>
              <a:buChar char=""/>
            </a:pPr>
            <a:endParaRPr lang="en-US" dirty="0" smtClean="0">
              <a:solidFill>
                <a:srgbClr val="FF0000"/>
              </a:solidFill>
            </a:endParaRPr>
          </a:p>
          <a:p>
            <a:pPr marL="285750" indent="-285750">
              <a:spcAft>
                <a:spcPts val="300"/>
              </a:spcAft>
              <a:buClr>
                <a:srgbClr val="00B050"/>
              </a:buClr>
              <a:buFont typeface="Wingdings 3" panose="05040102010807070707" pitchFamily="18" charset="2"/>
              <a:buChar char=""/>
            </a:pPr>
            <a:endParaRPr lang="en-US" dirty="0">
              <a:solidFill>
                <a:srgbClr val="FF0000"/>
              </a:solidFill>
            </a:endParaRPr>
          </a:p>
          <a:p>
            <a:pPr marL="342900" indent="-342900">
              <a:spcAft>
                <a:spcPts val="300"/>
              </a:spcAft>
              <a:buClr>
                <a:srgbClr val="00B050"/>
              </a:buClr>
              <a:buFont typeface="+mj-lt"/>
              <a:buAutoNum type="alphaLcParenR"/>
            </a:pPr>
            <a:r>
              <a:rPr lang="en-US" dirty="0" smtClean="0">
                <a:solidFill>
                  <a:srgbClr val="FF0000"/>
                </a:solidFill>
              </a:rPr>
              <a:t>Copy this table and fill in the missing figures</a:t>
            </a:r>
          </a:p>
          <a:p>
            <a:pPr marL="342900" indent="-342900">
              <a:spcAft>
                <a:spcPts val="300"/>
              </a:spcAft>
              <a:buClr>
                <a:srgbClr val="00B050"/>
              </a:buClr>
              <a:buFont typeface="+mj-lt"/>
              <a:buAutoNum type="alphaLcParenR"/>
            </a:pPr>
            <a:r>
              <a:rPr lang="en-US" dirty="0" smtClean="0">
                <a:solidFill>
                  <a:srgbClr val="FF0000"/>
                </a:solidFill>
              </a:rPr>
              <a:t>Draw a break even chart form the information in the table</a:t>
            </a:r>
          </a:p>
          <a:p>
            <a:pPr marL="342900" indent="-342900">
              <a:spcAft>
                <a:spcPts val="300"/>
              </a:spcAft>
              <a:buClr>
                <a:srgbClr val="00B050"/>
              </a:buClr>
              <a:buFont typeface="+mj-lt"/>
              <a:buAutoNum type="alphaLcParenR"/>
            </a:pPr>
            <a:r>
              <a:rPr lang="en-US" dirty="0" smtClean="0">
                <a:solidFill>
                  <a:srgbClr val="FF0000"/>
                </a:solidFill>
              </a:rPr>
              <a:t>From the break-even chart identify:</a:t>
            </a:r>
          </a:p>
          <a:p>
            <a:pPr marL="520700" indent="-234950">
              <a:spcAft>
                <a:spcPts val="300"/>
              </a:spcAft>
              <a:buClr>
                <a:srgbClr val="00B050"/>
              </a:buClr>
              <a:buFont typeface="Arial" panose="020B0604020202020204" pitchFamily="34" charset="0"/>
              <a:buChar char="•"/>
            </a:pPr>
            <a:r>
              <a:rPr lang="en-US" dirty="0" smtClean="0">
                <a:solidFill>
                  <a:srgbClr val="FF0000"/>
                </a:solidFill>
              </a:rPr>
              <a:t>The break-even level of output</a:t>
            </a:r>
          </a:p>
          <a:p>
            <a:pPr marL="520700" indent="-234950">
              <a:spcAft>
                <a:spcPts val="300"/>
              </a:spcAft>
              <a:buClr>
                <a:srgbClr val="00B050"/>
              </a:buClr>
              <a:buFont typeface="Arial" panose="020B0604020202020204" pitchFamily="34" charset="0"/>
              <a:buChar char="•"/>
            </a:pPr>
            <a:r>
              <a:rPr lang="en-US" dirty="0" smtClean="0">
                <a:solidFill>
                  <a:srgbClr val="FF0000"/>
                </a:solidFill>
              </a:rPr>
              <a:t>The level of profit at maximum output</a:t>
            </a:r>
          </a:p>
        </p:txBody>
      </p:sp>
      <p:graphicFrame>
        <p:nvGraphicFramePr>
          <p:cNvPr id="2" name="Table 1"/>
          <p:cNvGraphicFramePr>
            <a:graphicFrameLocks noGrp="1"/>
          </p:cNvGraphicFramePr>
          <p:nvPr>
            <p:extLst/>
          </p:nvPr>
        </p:nvGraphicFramePr>
        <p:xfrm>
          <a:off x="323528" y="3328392"/>
          <a:ext cx="6510237" cy="17526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2111643"/>
                <a:gridCol w="2111643"/>
                <a:gridCol w="2286951"/>
              </a:tblGrid>
              <a:tr h="203989">
                <a:tc>
                  <a:txBody>
                    <a:bodyPr/>
                    <a:lstStyle/>
                    <a:p>
                      <a:endParaRPr lang="en-US" sz="1700" b="1" dirty="0">
                        <a:latin typeface="Calibri" panose="020F0502020204030204" pitchFamily="34" charset="0"/>
                      </a:endParaRPr>
                    </a:p>
                  </a:txBody>
                  <a:tcPr/>
                </a:tc>
                <a:tc>
                  <a:txBody>
                    <a:bodyPr/>
                    <a:lstStyle/>
                    <a:p>
                      <a:r>
                        <a:rPr lang="en-US" sz="1700" dirty="0" smtClean="0">
                          <a:latin typeface="Calibri" panose="020F0502020204030204" pitchFamily="34" charset="0"/>
                        </a:rPr>
                        <a:t>Output = 0</a:t>
                      </a:r>
                      <a:endParaRPr lang="en-US" sz="1700" dirty="0">
                        <a:latin typeface="Calibri" panose="020F0502020204030204" pitchFamily="34" charset="0"/>
                      </a:endParaRPr>
                    </a:p>
                  </a:txBody>
                  <a:tcPr/>
                </a:tc>
                <a:tc>
                  <a:txBody>
                    <a:bodyPr/>
                    <a:lstStyle/>
                    <a:p>
                      <a:r>
                        <a:rPr lang="en-US" sz="1700" dirty="0" smtClean="0">
                          <a:latin typeface="Calibri" panose="020F0502020204030204" pitchFamily="34" charset="0"/>
                        </a:rPr>
                        <a:t>Output = 10,000</a:t>
                      </a:r>
                      <a:endParaRPr lang="en-US" sz="1700" dirty="0">
                        <a:latin typeface="Calibri" panose="020F0502020204030204" pitchFamily="34" charset="0"/>
                      </a:endParaRPr>
                    </a:p>
                  </a:txBody>
                  <a:tcPr/>
                </a:tc>
              </a:tr>
              <a:tr h="203989">
                <a:tc>
                  <a:txBody>
                    <a:bodyPr/>
                    <a:lstStyle/>
                    <a:p>
                      <a:r>
                        <a:rPr lang="en-US" sz="1700" b="1" dirty="0" smtClean="0">
                          <a:latin typeface="Calibri" panose="020F0502020204030204" pitchFamily="34" charset="0"/>
                        </a:rPr>
                        <a:t>Fixed Costs</a:t>
                      </a:r>
                      <a:endParaRPr lang="en-US" sz="1700" b="1" dirty="0">
                        <a:latin typeface="Calibri" panose="020F0502020204030204" pitchFamily="34" charset="0"/>
                      </a:endParaRPr>
                    </a:p>
                  </a:txBody>
                  <a:tcPr/>
                </a:tc>
                <a:tc>
                  <a:txBody>
                    <a:bodyPr/>
                    <a:lstStyle/>
                    <a:p>
                      <a:r>
                        <a:rPr lang="en-US" sz="1700" dirty="0" smtClean="0">
                          <a:latin typeface="Calibri" panose="020F0502020204030204" pitchFamily="34" charset="0"/>
                        </a:rPr>
                        <a:t>X</a:t>
                      </a:r>
                      <a:endParaRPr lang="en-US" sz="1700" dirty="0">
                        <a:latin typeface="Calibri" panose="020F0502020204030204" pitchFamily="34" charset="0"/>
                      </a:endParaRPr>
                    </a:p>
                  </a:txBody>
                  <a:tcPr/>
                </a:tc>
                <a:tc>
                  <a:txBody>
                    <a:bodyPr/>
                    <a:lstStyle/>
                    <a:p>
                      <a:r>
                        <a:rPr lang="en-US" sz="1700" dirty="0" smtClean="0">
                          <a:latin typeface="Calibri" panose="020F0502020204030204" pitchFamily="34" charset="0"/>
                        </a:rPr>
                        <a:t>$30,000</a:t>
                      </a:r>
                      <a:endParaRPr lang="en-US" sz="1700" dirty="0">
                        <a:latin typeface="Calibri" panose="020F0502020204030204" pitchFamily="34" charset="0"/>
                      </a:endParaRPr>
                    </a:p>
                  </a:txBody>
                  <a:tcPr/>
                </a:tc>
              </a:tr>
              <a:tr h="203989">
                <a:tc>
                  <a:txBody>
                    <a:bodyPr/>
                    <a:lstStyle/>
                    <a:p>
                      <a:r>
                        <a:rPr lang="en-US" sz="1700" b="1" dirty="0" smtClean="0">
                          <a:latin typeface="Calibri" panose="020F0502020204030204" pitchFamily="34" charset="0"/>
                        </a:rPr>
                        <a:t>Variable Costs</a:t>
                      </a:r>
                      <a:endParaRPr lang="en-US" sz="1700" b="1" dirty="0">
                        <a:latin typeface="Calibri" panose="020F0502020204030204" pitchFamily="34" charset="0"/>
                      </a:endParaRPr>
                    </a:p>
                  </a:txBody>
                  <a:tcPr/>
                </a:tc>
                <a:tc>
                  <a:txBody>
                    <a:bodyPr/>
                    <a:lstStyle/>
                    <a:p>
                      <a:r>
                        <a:rPr lang="en-US" sz="1700" dirty="0" smtClean="0">
                          <a:latin typeface="Calibri" panose="020F0502020204030204" pitchFamily="34" charset="0"/>
                        </a:rPr>
                        <a:t>0</a:t>
                      </a:r>
                      <a:endParaRPr lang="en-US" sz="1700" dirty="0">
                        <a:latin typeface="Calibri" panose="020F0502020204030204" pitchFamily="34" charset="0"/>
                      </a:endParaRPr>
                    </a:p>
                  </a:txBody>
                  <a:tcPr/>
                </a:tc>
                <a:tc>
                  <a:txBody>
                    <a:bodyPr/>
                    <a:lstStyle/>
                    <a:p>
                      <a:r>
                        <a:rPr lang="en-US" sz="1700" dirty="0" smtClean="0">
                          <a:latin typeface="Calibri" panose="020F0502020204030204" pitchFamily="34" charset="0"/>
                        </a:rPr>
                        <a:t>A</a:t>
                      </a:r>
                      <a:endParaRPr lang="en-US" sz="1700" dirty="0">
                        <a:latin typeface="Calibri" panose="020F0502020204030204" pitchFamily="34" charset="0"/>
                      </a:endParaRPr>
                    </a:p>
                  </a:txBody>
                  <a:tcPr/>
                </a:tc>
              </a:tr>
              <a:tr h="203989">
                <a:tc>
                  <a:txBody>
                    <a:bodyPr/>
                    <a:lstStyle/>
                    <a:p>
                      <a:r>
                        <a:rPr lang="en-US" sz="1700" b="1" dirty="0" smtClean="0">
                          <a:latin typeface="Calibri" panose="020F0502020204030204" pitchFamily="34" charset="0"/>
                        </a:rPr>
                        <a:t>Total Costs</a:t>
                      </a:r>
                      <a:endParaRPr lang="en-US" sz="1700" b="1" dirty="0">
                        <a:latin typeface="Calibri" panose="020F0502020204030204" pitchFamily="34" charset="0"/>
                      </a:endParaRPr>
                    </a:p>
                  </a:txBody>
                  <a:tcPr/>
                </a:tc>
                <a:tc>
                  <a:txBody>
                    <a:bodyPr/>
                    <a:lstStyle/>
                    <a:p>
                      <a:r>
                        <a:rPr lang="en-US" sz="1700" dirty="0" smtClean="0">
                          <a:latin typeface="Calibri" panose="020F0502020204030204" pitchFamily="34" charset="0"/>
                        </a:rPr>
                        <a:t>Y</a:t>
                      </a:r>
                      <a:endParaRPr lang="en-US" sz="1700" dirty="0">
                        <a:latin typeface="Calibri" panose="020F0502020204030204" pitchFamily="34" charset="0"/>
                      </a:endParaRPr>
                    </a:p>
                  </a:txBody>
                  <a:tcPr/>
                </a:tc>
                <a:tc>
                  <a:txBody>
                    <a:bodyPr/>
                    <a:lstStyle/>
                    <a:p>
                      <a:r>
                        <a:rPr lang="en-US" sz="1700" dirty="0" smtClean="0">
                          <a:latin typeface="Calibri" panose="020F0502020204030204" pitchFamily="34" charset="0"/>
                        </a:rPr>
                        <a:t>B</a:t>
                      </a:r>
                      <a:endParaRPr lang="en-US" sz="1700" dirty="0">
                        <a:latin typeface="Calibri" panose="020F0502020204030204" pitchFamily="34" charset="0"/>
                      </a:endParaRPr>
                    </a:p>
                  </a:txBody>
                  <a:tcPr/>
                </a:tc>
              </a:tr>
              <a:tr h="203989">
                <a:tc>
                  <a:txBody>
                    <a:bodyPr/>
                    <a:lstStyle/>
                    <a:p>
                      <a:r>
                        <a:rPr lang="en-US" sz="1700" b="1" dirty="0" smtClean="0">
                          <a:latin typeface="Calibri" panose="020F0502020204030204" pitchFamily="34" charset="0"/>
                        </a:rPr>
                        <a:t>Revenue</a:t>
                      </a:r>
                      <a:endParaRPr lang="en-US" sz="1700" b="1" dirty="0">
                        <a:latin typeface="Calibri" panose="020F0502020204030204" pitchFamily="34" charset="0"/>
                      </a:endParaRPr>
                    </a:p>
                  </a:txBody>
                  <a:tcPr/>
                </a:tc>
                <a:tc>
                  <a:txBody>
                    <a:bodyPr/>
                    <a:lstStyle/>
                    <a:p>
                      <a:r>
                        <a:rPr lang="en-US" sz="1700" dirty="0" smtClean="0">
                          <a:latin typeface="Calibri" panose="020F0502020204030204" pitchFamily="34" charset="0"/>
                        </a:rPr>
                        <a:t>Z</a:t>
                      </a:r>
                      <a:endParaRPr lang="en-US" sz="1700" dirty="0">
                        <a:latin typeface="Calibri" panose="020F0502020204030204" pitchFamily="34" charset="0"/>
                      </a:endParaRPr>
                    </a:p>
                  </a:txBody>
                  <a:tcPr/>
                </a:tc>
                <a:tc>
                  <a:txBody>
                    <a:bodyPr/>
                    <a:lstStyle/>
                    <a:p>
                      <a:r>
                        <a:rPr lang="en-US" sz="1700" dirty="0" smtClean="0">
                          <a:latin typeface="Calibri" panose="020F0502020204030204" pitchFamily="34" charset="0"/>
                        </a:rPr>
                        <a:t>$100,000</a:t>
                      </a:r>
                      <a:endParaRPr lang="en-US" sz="1700" dirty="0">
                        <a:latin typeface="Calibri" panose="020F0502020204030204" pitchFamily="34" charset="0"/>
                      </a:endParaRPr>
                    </a:p>
                  </a:txBody>
                  <a:tcPr/>
                </a:tc>
              </a:tr>
            </a:tbl>
          </a:graphicData>
        </a:graphic>
      </p:graphicFrame>
      <p:graphicFrame>
        <p:nvGraphicFramePr>
          <p:cNvPr id="11" name="Table 10"/>
          <p:cNvGraphicFramePr>
            <a:graphicFrameLocks noGrp="1"/>
          </p:cNvGraphicFramePr>
          <p:nvPr>
            <p:extLst/>
          </p:nvPr>
        </p:nvGraphicFramePr>
        <p:xfrm>
          <a:off x="6912570" y="1124744"/>
          <a:ext cx="1907902" cy="5479181"/>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907902"/>
              </a:tblGrid>
              <a:tr h="443885">
                <a:tc>
                  <a:txBody>
                    <a:bodyPr/>
                    <a:lstStyle/>
                    <a:p>
                      <a:pPr>
                        <a:spcAft>
                          <a:spcPts val="0"/>
                        </a:spcAft>
                      </a:pPr>
                      <a:endParaRPr lang="en-GB" sz="166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956715">
                <a:tc>
                  <a:txBody>
                    <a:bodyPr/>
                    <a:lstStyle/>
                    <a:p>
                      <a:pPr marL="177800" indent="-177800" algn="l">
                        <a:spcAft>
                          <a:spcPts val="600"/>
                        </a:spcAft>
                        <a:buFontTx/>
                        <a:buBlip>
                          <a:blip r:embed="rId3"/>
                        </a:buBlip>
                      </a:pPr>
                      <a:r>
                        <a:rPr lang="en-GB" sz="1660" baseline="0" dirty="0" smtClean="0">
                          <a:solidFill>
                            <a:srgbClr val="FF0000"/>
                          </a:solidFill>
                          <a:effectLst/>
                          <a:latin typeface="Arial" pitchFamily="34" charset="0"/>
                          <a:ea typeface="Times New Roman"/>
                          <a:cs typeface="Arial" pitchFamily="34" charset="0"/>
                        </a:rPr>
                        <a:t>When Microsoft or Sony started to lower the price of their Machines</a:t>
                      </a:r>
                    </a:p>
                    <a:p>
                      <a:pPr marL="177800" indent="-177800" algn="l">
                        <a:spcAft>
                          <a:spcPts val="600"/>
                        </a:spcAft>
                        <a:buFontTx/>
                        <a:buBlip>
                          <a:blip r:embed="rId3"/>
                        </a:buBlip>
                      </a:pPr>
                      <a:r>
                        <a:rPr lang="en-GB" sz="1660" baseline="0" dirty="0" smtClean="0">
                          <a:solidFill>
                            <a:schemeClr val="tx1"/>
                          </a:solidFill>
                          <a:effectLst/>
                          <a:latin typeface="Arial" pitchFamily="34" charset="0"/>
                          <a:ea typeface="Times New Roman"/>
                          <a:cs typeface="Arial" pitchFamily="34" charset="0"/>
                        </a:rPr>
                        <a:t>What is a Loss Leader and how does it affect the break-even point</a:t>
                      </a:r>
                    </a:p>
                    <a:p>
                      <a:pPr marL="177800" indent="-177800" algn="l">
                        <a:spcAft>
                          <a:spcPts val="600"/>
                        </a:spcAft>
                        <a:buFontTx/>
                        <a:buBlip>
                          <a:blip r:embed="rId3"/>
                        </a:buBlip>
                      </a:pPr>
                      <a:r>
                        <a:rPr lang="en-GB" sz="1660" baseline="0" dirty="0" smtClean="0">
                          <a:solidFill>
                            <a:srgbClr val="FF0000"/>
                          </a:solidFill>
                          <a:effectLst/>
                          <a:latin typeface="Arial" pitchFamily="34" charset="0"/>
                          <a:ea typeface="Times New Roman"/>
                          <a:cs typeface="Arial" pitchFamily="34" charset="0"/>
                        </a:rPr>
                        <a:t>Why would a company not met a break-even point.</a:t>
                      </a:r>
                    </a:p>
                    <a:p>
                      <a:pPr marL="177800" indent="-177800" algn="l">
                        <a:spcAft>
                          <a:spcPts val="600"/>
                        </a:spcAft>
                        <a:buFontTx/>
                        <a:buBlip>
                          <a:blip r:embed="rId3"/>
                        </a:buBlip>
                      </a:pPr>
                      <a:r>
                        <a:rPr lang="en-GB" sz="1660" baseline="0" dirty="0" smtClean="0">
                          <a:solidFill>
                            <a:schemeClr val="tx1"/>
                          </a:solidFill>
                          <a:effectLst/>
                          <a:latin typeface="Arial" pitchFamily="34" charset="0"/>
                          <a:ea typeface="Times New Roman"/>
                          <a:cs typeface="Arial" pitchFamily="34" charset="0"/>
                        </a:rPr>
                        <a:t>What happens when a profitable company drops below their break-even point</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91376" y="1196752"/>
            <a:ext cx="1750290" cy="351083"/>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16152189"/>
      </p:ext>
    </p:extLst>
  </p:cSld>
  <p:clrMapOvr>
    <a:masterClrMapping/>
  </p:clrMapOvr>
  <p:transition advClick="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1" name="Freeform 3080"/>
          <p:cNvSpPr/>
          <p:nvPr/>
        </p:nvSpPr>
        <p:spPr>
          <a:xfrm>
            <a:off x="3004457" y="3657600"/>
            <a:ext cx="2431701" cy="1356527"/>
          </a:xfrm>
          <a:custGeom>
            <a:avLst/>
            <a:gdLst>
              <a:gd name="connsiteX0" fmla="*/ 0 w 2431701"/>
              <a:gd name="connsiteY0" fmla="*/ 1356527 h 1356527"/>
              <a:gd name="connsiteX1" fmla="*/ 2431701 w 2431701"/>
              <a:gd name="connsiteY1" fmla="*/ 0 h 1356527"/>
              <a:gd name="connsiteX2" fmla="*/ 2431701 w 2431701"/>
              <a:gd name="connsiteY2" fmla="*/ 1034980 h 1356527"/>
              <a:gd name="connsiteX3" fmla="*/ 0 w 2431701"/>
              <a:gd name="connsiteY3" fmla="*/ 1356527 h 1356527"/>
            </a:gdLst>
            <a:ahLst/>
            <a:cxnLst>
              <a:cxn ang="0">
                <a:pos x="connsiteX0" y="connsiteY0"/>
              </a:cxn>
              <a:cxn ang="0">
                <a:pos x="connsiteX1" y="connsiteY1"/>
              </a:cxn>
              <a:cxn ang="0">
                <a:pos x="connsiteX2" y="connsiteY2"/>
              </a:cxn>
              <a:cxn ang="0">
                <a:pos x="connsiteX3" y="connsiteY3"/>
              </a:cxn>
            </a:cxnLst>
            <a:rect l="l" t="t" r="r" b="b"/>
            <a:pathLst>
              <a:path w="2431701" h="1356527">
                <a:moveTo>
                  <a:pt x="0" y="1356527"/>
                </a:moveTo>
                <a:lnTo>
                  <a:pt x="2431701" y="0"/>
                </a:lnTo>
                <a:lnTo>
                  <a:pt x="2431701" y="1034980"/>
                </a:lnTo>
                <a:lnTo>
                  <a:pt x="0" y="1356527"/>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80" name="Freeform 3079"/>
          <p:cNvSpPr/>
          <p:nvPr/>
        </p:nvSpPr>
        <p:spPr>
          <a:xfrm>
            <a:off x="1403648" y="5090192"/>
            <a:ext cx="1411793" cy="211016"/>
          </a:xfrm>
          <a:custGeom>
            <a:avLst/>
            <a:gdLst>
              <a:gd name="connsiteX0" fmla="*/ 1411793 w 1411793"/>
              <a:gd name="connsiteY0" fmla="*/ 0 h 211016"/>
              <a:gd name="connsiteX1" fmla="*/ 0 w 1411793"/>
              <a:gd name="connsiteY1" fmla="*/ 185895 h 211016"/>
              <a:gd name="connsiteX2" fmla="*/ 1045028 w 1411793"/>
              <a:gd name="connsiteY2" fmla="*/ 211016 h 211016"/>
              <a:gd name="connsiteX3" fmla="*/ 1411793 w 1411793"/>
              <a:gd name="connsiteY3" fmla="*/ 0 h 211016"/>
            </a:gdLst>
            <a:ahLst/>
            <a:cxnLst>
              <a:cxn ang="0">
                <a:pos x="connsiteX0" y="connsiteY0"/>
              </a:cxn>
              <a:cxn ang="0">
                <a:pos x="connsiteX1" y="connsiteY1"/>
              </a:cxn>
              <a:cxn ang="0">
                <a:pos x="connsiteX2" y="connsiteY2"/>
              </a:cxn>
              <a:cxn ang="0">
                <a:pos x="connsiteX3" y="connsiteY3"/>
              </a:cxn>
            </a:cxnLst>
            <a:rect l="l" t="t" r="r" b="b"/>
            <a:pathLst>
              <a:path w="1411793" h="211016">
                <a:moveTo>
                  <a:pt x="1411793" y="0"/>
                </a:moveTo>
                <a:lnTo>
                  <a:pt x="0" y="185895"/>
                </a:lnTo>
                <a:lnTo>
                  <a:pt x="1045028" y="211016"/>
                </a:lnTo>
                <a:lnTo>
                  <a:pt x="1411793"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74" name="Title 1"/>
          <p:cNvSpPr>
            <a:spLocks noGrp="1"/>
          </p:cNvSpPr>
          <p:nvPr>
            <p:ph type="title"/>
          </p:nvPr>
        </p:nvSpPr>
        <p:spPr>
          <a:xfrm>
            <a:off x="107504" y="44624"/>
            <a:ext cx="7704856" cy="625434"/>
          </a:xfrm>
        </p:spPr>
        <p:txBody>
          <a:bodyPr>
            <a:noAutofit/>
          </a:bodyPr>
          <a:lstStyle/>
          <a:p>
            <a:pPr>
              <a:buClr>
                <a:srgbClr val="00B050"/>
              </a:buClr>
            </a:pPr>
            <a:r>
              <a:rPr lang="en-GB" sz="3600" dirty="0" smtClean="0"/>
              <a:t>4.2 </a:t>
            </a:r>
            <a:r>
              <a:rPr lang="en-GB" sz="3600" dirty="0"/>
              <a:t>– Break-even Chart - Advantages</a:t>
            </a:r>
          </a:p>
        </p:txBody>
      </p:sp>
      <p:sp>
        <p:nvSpPr>
          <p:cNvPr id="8" name="Rectangle 7"/>
          <p:cNvSpPr/>
          <p:nvPr/>
        </p:nvSpPr>
        <p:spPr>
          <a:xfrm>
            <a:off x="323850" y="1124744"/>
            <a:ext cx="6509914" cy="2385268"/>
          </a:xfrm>
          <a:prstGeom prst="rect">
            <a:avLst/>
          </a:prstGeom>
        </p:spPr>
        <p:txBody>
          <a:bodyPr wrap="square">
            <a:spAutoFit/>
          </a:bodyPr>
          <a:lstStyle/>
          <a:p>
            <a:pPr marL="285750" indent="-285750">
              <a:spcAft>
                <a:spcPts val="600"/>
              </a:spcAft>
              <a:buClr>
                <a:srgbClr val="00B050"/>
              </a:buClr>
              <a:buFont typeface="Wingdings 3" panose="05040102010807070707" pitchFamily="18" charset="2"/>
              <a:buChar char=""/>
            </a:pPr>
            <a:r>
              <a:rPr lang="en-US" dirty="0" smtClean="0"/>
              <a:t>Managers are able to read off the graph the </a:t>
            </a:r>
            <a:r>
              <a:rPr lang="en-US" b="1" dirty="0" smtClean="0"/>
              <a:t>expected profit </a:t>
            </a:r>
            <a:r>
              <a:rPr lang="en-US" b="1" dirty="0"/>
              <a:t>o</a:t>
            </a:r>
            <a:r>
              <a:rPr lang="en-US" b="1" dirty="0" smtClean="0"/>
              <a:t>r loss</a:t>
            </a:r>
            <a:r>
              <a:rPr lang="en-US" dirty="0" smtClean="0"/>
              <a:t> to be made at any level of output.</a:t>
            </a:r>
          </a:p>
          <a:p>
            <a:pPr marL="285750" indent="-285750">
              <a:spcAft>
                <a:spcPts val="600"/>
              </a:spcAft>
              <a:buClr>
                <a:srgbClr val="00B050"/>
              </a:buClr>
              <a:buFont typeface="Wingdings 3" panose="05040102010807070707" pitchFamily="18" charset="2"/>
              <a:buChar char=""/>
            </a:pPr>
            <a:r>
              <a:rPr lang="en-US" dirty="0" smtClean="0"/>
              <a:t>The impact on profit and loss on certain business decisions can also be shown by </a:t>
            </a:r>
            <a:r>
              <a:rPr lang="en-US" b="1" dirty="0" smtClean="0"/>
              <a:t>redrawing the graph</a:t>
            </a:r>
            <a:r>
              <a:rPr lang="en-US" dirty="0" smtClean="0"/>
              <a:t>. For our business, what would happen the break-even point and the maximum output level if it was decided to increase the price to $9 per pair? The change can be shown on another chart and easily compared.</a:t>
            </a:r>
          </a:p>
        </p:txBody>
      </p:sp>
      <p:grpSp>
        <p:nvGrpSpPr>
          <p:cNvPr id="35" name="Group 34"/>
          <p:cNvGrpSpPr/>
          <p:nvPr/>
        </p:nvGrpSpPr>
        <p:grpSpPr>
          <a:xfrm>
            <a:off x="447799" y="3573016"/>
            <a:ext cx="6212434" cy="2970840"/>
            <a:chOff x="440747" y="3048055"/>
            <a:chExt cx="8431160" cy="3520004"/>
          </a:xfrm>
        </p:grpSpPr>
        <p:sp>
          <p:nvSpPr>
            <p:cNvPr id="36" name="Rectangle 35"/>
            <p:cNvSpPr/>
            <p:nvPr/>
          </p:nvSpPr>
          <p:spPr>
            <a:xfrm>
              <a:off x="467544" y="3048055"/>
              <a:ext cx="8404363" cy="347728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7" name="Straight Connector 36"/>
            <p:cNvCxnSpPr/>
            <p:nvPr/>
          </p:nvCxnSpPr>
          <p:spPr>
            <a:xfrm>
              <a:off x="1403648" y="3212976"/>
              <a:ext cx="0" cy="2736304"/>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flipH="1">
              <a:off x="1403648" y="5949280"/>
              <a:ext cx="5824264" cy="8384"/>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a:off x="1403648" y="5076800"/>
              <a:ext cx="5824264" cy="8384"/>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554070" y="3212976"/>
              <a:ext cx="849578" cy="2880889"/>
            </a:xfrm>
            <a:prstGeom prst="rect">
              <a:avLst/>
            </a:prstGeom>
            <a:noFill/>
          </p:spPr>
          <p:txBody>
            <a:bodyPr wrap="square" rtlCol="0">
              <a:spAutoFit/>
            </a:bodyPr>
            <a:lstStyle/>
            <a:p>
              <a:pPr algn="r"/>
              <a:r>
                <a:rPr lang="en-US" sz="1000" dirty="0" smtClean="0"/>
                <a:t>18000</a:t>
              </a:r>
            </a:p>
            <a:p>
              <a:pPr algn="r"/>
              <a:endParaRPr lang="en-US" sz="1000" dirty="0"/>
            </a:p>
            <a:p>
              <a:pPr algn="r"/>
              <a:endParaRPr lang="en-US" sz="300" dirty="0" smtClean="0"/>
            </a:p>
            <a:p>
              <a:pPr algn="r"/>
              <a:endParaRPr lang="en-US" sz="1000" dirty="0"/>
            </a:p>
            <a:p>
              <a:pPr algn="r"/>
              <a:r>
                <a:rPr lang="en-US" sz="1000" dirty="0" smtClean="0"/>
                <a:t>15000</a:t>
              </a:r>
              <a:endParaRPr lang="en-US" sz="1200" dirty="0" smtClean="0"/>
            </a:p>
            <a:p>
              <a:pPr algn="r"/>
              <a:endParaRPr lang="en-US" sz="3600" dirty="0" smtClean="0"/>
            </a:p>
            <a:p>
              <a:pPr algn="r"/>
              <a:endParaRPr lang="en-US" sz="200" dirty="0" smtClean="0"/>
            </a:p>
            <a:p>
              <a:pPr algn="r"/>
              <a:endParaRPr lang="en-US" sz="2000" dirty="0"/>
            </a:p>
            <a:p>
              <a:pPr algn="r"/>
              <a:r>
                <a:rPr lang="en-US" sz="1000" dirty="0" smtClean="0"/>
                <a:t>5000</a:t>
              </a:r>
            </a:p>
            <a:p>
              <a:pPr algn="r"/>
              <a:endParaRPr lang="en-US" sz="1000" dirty="0"/>
            </a:p>
            <a:p>
              <a:pPr algn="r"/>
              <a:endParaRPr lang="en-US" sz="700" dirty="0" smtClean="0"/>
            </a:p>
            <a:p>
              <a:pPr algn="r"/>
              <a:endParaRPr lang="en-US" sz="1000" dirty="0"/>
            </a:p>
            <a:p>
              <a:pPr algn="r"/>
              <a:r>
                <a:rPr lang="en-US" sz="1000" dirty="0" smtClean="0"/>
                <a:t>0</a:t>
              </a:r>
              <a:endParaRPr lang="en-US" sz="900" dirty="0"/>
            </a:p>
          </p:txBody>
        </p:sp>
        <p:sp>
          <p:nvSpPr>
            <p:cNvPr id="42" name="TextBox 41"/>
            <p:cNvSpPr txBox="1"/>
            <p:nvPr/>
          </p:nvSpPr>
          <p:spPr>
            <a:xfrm rot="16200000">
              <a:off x="-601296" y="4603330"/>
              <a:ext cx="2501784" cy="417697"/>
            </a:xfrm>
            <a:prstGeom prst="rect">
              <a:avLst/>
            </a:prstGeom>
            <a:noFill/>
          </p:spPr>
          <p:txBody>
            <a:bodyPr wrap="none" rtlCol="0">
              <a:spAutoFit/>
            </a:bodyPr>
            <a:lstStyle/>
            <a:p>
              <a:r>
                <a:rPr lang="en-US" sz="1400" b="1" dirty="0" smtClean="0"/>
                <a:t>Costs and Revenue ($)</a:t>
              </a:r>
              <a:endParaRPr lang="en-US" sz="1400" b="1" dirty="0"/>
            </a:p>
          </p:txBody>
        </p:sp>
        <p:cxnSp>
          <p:nvCxnSpPr>
            <p:cNvPr id="43" name="Straight Connector 42"/>
            <p:cNvCxnSpPr/>
            <p:nvPr/>
          </p:nvCxnSpPr>
          <p:spPr>
            <a:xfrm flipH="1">
              <a:off x="1403648" y="3128447"/>
              <a:ext cx="5824263" cy="2820833"/>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flipH="1">
              <a:off x="1420911" y="4388725"/>
              <a:ext cx="5832712" cy="696459"/>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flipH="1">
              <a:off x="1430445" y="4756882"/>
              <a:ext cx="5797467" cy="1192398"/>
            </a:xfrm>
            <a:prstGeom prst="line">
              <a:avLst/>
            </a:prstGeom>
            <a:ln w="3810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3414729" y="5995676"/>
              <a:ext cx="1059546" cy="364670"/>
            </a:xfrm>
            <a:prstGeom prst="rect">
              <a:avLst/>
            </a:prstGeom>
            <a:noFill/>
          </p:spPr>
          <p:txBody>
            <a:bodyPr wrap="square" rtlCol="0">
              <a:spAutoFit/>
            </a:bodyPr>
            <a:lstStyle/>
            <a:p>
              <a:pPr algn="r"/>
              <a:r>
                <a:rPr lang="en-US" sz="1400" dirty="0" smtClean="0"/>
                <a:t>1000</a:t>
              </a:r>
            </a:p>
          </p:txBody>
        </p:sp>
        <p:sp>
          <p:nvSpPr>
            <p:cNvPr id="47" name="TextBox 46"/>
            <p:cNvSpPr txBox="1"/>
            <p:nvPr/>
          </p:nvSpPr>
          <p:spPr>
            <a:xfrm>
              <a:off x="6428779" y="6016532"/>
              <a:ext cx="879526" cy="364670"/>
            </a:xfrm>
            <a:prstGeom prst="rect">
              <a:avLst/>
            </a:prstGeom>
            <a:noFill/>
          </p:spPr>
          <p:txBody>
            <a:bodyPr wrap="square" rtlCol="0">
              <a:spAutoFit/>
            </a:bodyPr>
            <a:lstStyle/>
            <a:p>
              <a:pPr algn="r"/>
              <a:r>
                <a:rPr lang="en-US" sz="1400" dirty="0" smtClean="0"/>
                <a:t>2000</a:t>
              </a:r>
            </a:p>
          </p:txBody>
        </p:sp>
        <p:sp>
          <p:nvSpPr>
            <p:cNvPr id="48" name="TextBox 47"/>
            <p:cNvSpPr txBox="1"/>
            <p:nvPr/>
          </p:nvSpPr>
          <p:spPr>
            <a:xfrm>
              <a:off x="7334020" y="3048055"/>
              <a:ext cx="1440161" cy="2270068"/>
            </a:xfrm>
            <a:prstGeom prst="rect">
              <a:avLst/>
            </a:prstGeom>
            <a:noFill/>
          </p:spPr>
          <p:txBody>
            <a:bodyPr wrap="square" rtlCol="0">
              <a:spAutoFit/>
            </a:bodyPr>
            <a:lstStyle/>
            <a:p>
              <a:pPr algn="r"/>
              <a:r>
                <a:rPr lang="en-US" sz="1050" dirty="0" smtClean="0"/>
                <a:t>Sales revenue</a:t>
              </a:r>
              <a:br>
                <a:rPr lang="en-US" sz="1050" dirty="0" smtClean="0"/>
              </a:br>
              <a:r>
                <a:rPr lang="en-US" sz="1050" dirty="0" smtClean="0"/>
                <a:t>($ 18,000)</a:t>
              </a:r>
            </a:p>
            <a:p>
              <a:pPr algn="r"/>
              <a:endParaRPr lang="en-US" sz="1050" dirty="0"/>
            </a:p>
            <a:p>
              <a:pPr algn="r"/>
              <a:r>
                <a:rPr lang="en-US" sz="1050" dirty="0" smtClean="0"/>
                <a:t>Profit $7000</a:t>
              </a:r>
            </a:p>
            <a:p>
              <a:pPr algn="r"/>
              <a:endParaRPr lang="en-US" sz="1050" dirty="0" smtClean="0"/>
            </a:p>
            <a:p>
              <a:pPr algn="r"/>
              <a:r>
                <a:rPr lang="en-US" sz="1050" dirty="0" smtClean="0"/>
                <a:t>Total Costs</a:t>
              </a:r>
              <a:br>
                <a:rPr lang="en-US" sz="1050" dirty="0" smtClean="0"/>
              </a:br>
              <a:r>
                <a:rPr lang="en-US" sz="1050" dirty="0" smtClean="0"/>
                <a:t>($ 11,000)</a:t>
              </a:r>
            </a:p>
            <a:p>
              <a:pPr algn="r"/>
              <a:endParaRPr lang="en-US" sz="1400" dirty="0"/>
            </a:p>
            <a:p>
              <a:r>
                <a:rPr lang="en-US" sz="1050" dirty="0" smtClean="0"/>
                <a:t>Variable Cost</a:t>
              </a:r>
            </a:p>
            <a:p>
              <a:pPr algn="r"/>
              <a:endParaRPr lang="en-US" sz="1000" dirty="0"/>
            </a:p>
            <a:p>
              <a:r>
                <a:rPr lang="en-US" sz="1050" dirty="0" smtClean="0"/>
                <a:t>Fixed Cost</a:t>
              </a:r>
              <a:endParaRPr lang="en-US" sz="1050" dirty="0"/>
            </a:p>
          </p:txBody>
        </p:sp>
        <p:cxnSp>
          <p:nvCxnSpPr>
            <p:cNvPr id="49" name="Straight Connector 48"/>
            <p:cNvCxnSpPr/>
            <p:nvPr/>
          </p:nvCxnSpPr>
          <p:spPr>
            <a:xfrm>
              <a:off x="7468577" y="3815924"/>
              <a:ext cx="230627"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flipV="1">
              <a:off x="3692473" y="4839749"/>
              <a:ext cx="0" cy="1155928"/>
            </a:xfrm>
            <a:prstGeom prst="line">
              <a:avLst/>
            </a:prstGeom>
            <a:ln w="3810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a:off x="1509756" y="4443035"/>
              <a:ext cx="1354625" cy="300853"/>
            </a:xfrm>
            <a:prstGeom prst="rect">
              <a:avLst/>
            </a:prstGeom>
            <a:noFill/>
          </p:spPr>
          <p:txBody>
            <a:bodyPr wrap="square" rtlCol="0">
              <a:spAutoFit/>
            </a:bodyPr>
            <a:lstStyle/>
            <a:p>
              <a:pPr algn="r"/>
              <a:r>
                <a:rPr lang="en-US" sz="1050" b="1" dirty="0" smtClean="0"/>
                <a:t>Area of Loss</a:t>
              </a:r>
            </a:p>
          </p:txBody>
        </p:sp>
        <p:sp>
          <p:nvSpPr>
            <p:cNvPr id="54" name="TextBox 53"/>
            <p:cNvSpPr txBox="1"/>
            <p:nvPr/>
          </p:nvSpPr>
          <p:spPr>
            <a:xfrm>
              <a:off x="2339752" y="3948643"/>
              <a:ext cx="1908718" cy="300853"/>
            </a:xfrm>
            <a:prstGeom prst="rect">
              <a:avLst/>
            </a:prstGeom>
            <a:noFill/>
          </p:spPr>
          <p:txBody>
            <a:bodyPr wrap="square" rtlCol="0">
              <a:spAutoFit/>
            </a:bodyPr>
            <a:lstStyle/>
            <a:p>
              <a:pPr algn="r"/>
              <a:r>
                <a:rPr lang="en-US" sz="1050" b="1" dirty="0" smtClean="0"/>
                <a:t>Break-Even Point</a:t>
              </a:r>
            </a:p>
          </p:txBody>
        </p:sp>
        <p:cxnSp>
          <p:nvCxnSpPr>
            <p:cNvPr id="55" name="Straight Arrow Connector 54"/>
            <p:cNvCxnSpPr>
              <a:stCxn id="54" idx="2"/>
            </p:cNvCxnSpPr>
            <p:nvPr/>
          </p:nvCxnSpPr>
          <p:spPr>
            <a:xfrm>
              <a:off x="3294111" y="4249496"/>
              <a:ext cx="419848" cy="530992"/>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a:off x="4211960" y="3356992"/>
              <a:ext cx="1656184" cy="307777"/>
            </a:xfrm>
            <a:prstGeom prst="rect">
              <a:avLst/>
            </a:prstGeom>
            <a:noFill/>
          </p:spPr>
          <p:txBody>
            <a:bodyPr wrap="square" rtlCol="0">
              <a:spAutoFit/>
            </a:bodyPr>
            <a:lstStyle/>
            <a:p>
              <a:pPr algn="r"/>
              <a:r>
                <a:rPr lang="en-US" sz="1400" dirty="0" smtClean="0"/>
                <a:t>Area </a:t>
              </a:r>
              <a:r>
                <a:rPr lang="en-US" sz="1400" dirty="0"/>
                <a:t>o</a:t>
              </a:r>
              <a:r>
                <a:rPr lang="en-US" sz="1400" dirty="0" smtClean="0"/>
                <a:t>f Profit</a:t>
              </a:r>
            </a:p>
          </p:txBody>
        </p:sp>
        <p:sp>
          <p:nvSpPr>
            <p:cNvPr id="59" name="TextBox 58"/>
            <p:cNvSpPr txBox="1"/>
            <p:nvPr/>
          </p:nvSpPr>
          <p:spPr>
            <a:xfrm>
              <a:off x="2595913" y="6203389"/>
              <a:ext cx="2864568" cy="364670"/>
            </a:xfrm>
            <a:prstGeom prst="rect">
              <a:avLst/>
            </a:prstGeom>
            <a:noFill/>
          </p:spPr>
          <p:txBody>
            <a:bodyPr wrap="square" rtlCol="0">
              <a:spAutoFit/>
            </a:bodyPr>
            <a:lstStyle/>
            <a:p>
              <a:pPr algn="r"/>
              <a:r>
                <a:rPr lang="en-US" sz="1400" b="1" dirty="0" smtClean="0"/>
                <a:t>Units of production</a:t>
              </a:r>
            </a:p>
          </p:txBody>
        </p:sp>
        <p:cxnSp>
          <p:nvCxnSpPr>
            <p:cNvPr id="53" name="Straight Arrow Connector 52"/>
            <p:cNvCxnSpPr>
              <a:stCxn id="52" idx="2"/>
            </p:cNvCxnSpPr>
            <p:nvPr/>
          </p:nvCxnSpPr>
          <p:spPr>
            <a:xfrm>
              <a:off x="2187069" y="4743888"/>
              <a:ext cx="590786" cy="274044"/>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p:nvPr/>
          </p:nvCxnSpPr>
          <p:spPr>
            <a:xfrm>
              <a:off x="5040052" y="3645024"/>
              <a:ext cx="810831" cy="3469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cxnSp>
        <p:nvCxnSpPr>
          <p:cNvPr id="60" name="Straight Connector 59"/>
          <p:cNvCxnSpPr/>
          <p:nvPr/>
        </p:nvCxnSpPr>
        <p:spPr>
          <a:xfrm>
            <a:off x="5436096" y="4725144"/>
            <a:ext cx="16993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5436096" y="3645024"/>
            <a:ext cx="16993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flipV="1">
            <a:off x="5606032" y="3645025"/>
            <a:ext cx="0" cy="1080119"/>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56" name="Table 55"/>
          <p:cNvGraphicFramePr>
            <a:graphicFrameLocks noGrp="1"/>
          </p:cNvGraphicFramePr>
          <p:nvPr>
            <p:extLst/>
          </p:nvPr>
        </p:nvGraphicFramePr>
        <p:xfrm>
          <a:off x="6912570" y="1124744"/>
          <a:ext cx="1907902" cy="5479181"/>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907902"/>
              </a:tblGrid>
              <a:tr h="443885">
                <a:tc>
                  <a:txBody>
                    <a:bodyPr/>
                    <a:lstStyle/>
                    <a:p>
                      <a:pPr>
                        <a:spcAft>
                          <a:spcPts val="0"/>
                        </a:spcAft>
                      </a:pPr>
                      <a:endParaRPr lang="en-GB" sz="166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956715">
                <a:tc>
                  <a:txBody>
                    <a:bodyPr/>
                    <a:lstStyle/>
                    <a:p>
                      <a:pPr marL="177800" indent="-177800" algn="l">
                        <a:spcAft>
                          <a:spcPts val="600"/>
                        </a:spcAft>
                        <a:buFontTx/>
                        <a:buBlip>
                          <a:blip r:embed="rId3"/>
                        </a:buBlip>
                      </a:pPr>
                      <a:r>
                        <a:rPr lang="en-GB" sz="1660" baseline="0" dirty="0" smtClean="0">
                          <a:solidFill>
                            <a:srgbClr val="FF0000"/>
                          </a:solidFill>
                          <a:effectLst/>
                          <a:latin typeface="Arial" pitchFamily="34" charset="0"/>
                          <a:ea typeface="Times New Roman"/>
                          <a:cs typeface="Arial" pitchFamily="34" charset="0"/>
                        </a:rPr>
                        <a:t>When Microsoft or Sony started to lower the price of their Machines</a:t>
                      </a:r>
                    </a:p>
                    <a:p>
                      <a:pPr marL="177800" indent="-177800" algn="l">
                        <a:spcAft>
                          <a:spcPts val="600"/>
                        </a:spcAft>
                        <a:buFontTx/>
                        <a:buBlip>
                          <a:blip r:embed="rId3"/>
                        </a:buBlip>
                      </a:pPr>
                      <a:r>
                        <a:rPr lang="en-GB" sz="1660" baseline="0" dirty="0" smtClean="0">
                          <a:solidFill>
                            <a:schemeClr val="tx1"/>
                          </a:solidFill>
                          <a:effectLst/>
                          <a:latin typeface="Arial" pitchFamily="34" charset="0"/>
                          <a:ea typeface="Times New Roman"/>
                          <a:cs typeface="Arial" pitchFamily="34" charset="0"/>
                        </a:rPr>
                        <a:t>What is a Loss Leader and how does it affect the break-even point</a:t>
                      </a:r>
                    </a:p>
                    <a:p>
                      <a:pPr marL="177800" indent="-177800" algn="l">
                        <a:spcAft>
                          <a:spcPts val="600"/>
                        </a:spcAft>
                        <a:buFontTx/>
                        <a:buBlip>
                          <a:blip r:embed="rId3"/>
                        </a:buBlip>
                      </a:pPr>
                      <a:r>
                        <a:rPr lang="en-GB" sz="1660" baseline="0" dirty="0" smtClean="0">
                          <a:solidFill>
                            <a:srgbClr val="FF0000"/>
                          </a:solidFill>
                          <a:effectLst/>
                          <a:latin typeface="Arial" pitchFamily="34" charset="0"/>
                          <a:ea typeface="Times New Roman"/>
                          <a:cs typeface="Arial" pitchFamily="34" charset="0"/>
                        </a:rPr>
                        <a:t>Why would a company not met a break-even point.</a:t>
                      </a:r>
                    </a:p>
                    <a:p>
                      <a:pPr marL="177800" indent="-177800" algn="l">
                        <a:spcAft>
                          <a:spcPts val="600"/>
                        </a:spcAft>
                        <a:buFontTx/>
                        <a:buBlip>
                          <a:blip r:embed="rId3"/>
                        </a:buBlip>
                      </a:pPr>
                      <a:r>
                        <a:rPr lang="en-GB" sz="1660" baseline="0" dirty="0" smtClean="0">
                          <a:solidFill>
                            <a:schemeClr val="tx1"/>
                          </a:solidFill>
                          <a:effectLst/>
                          <a:latin typeface="Arial" pitchFamily="34" charset="0"/>
                          <a:ea typeface="Times New Roman"/>
                          <a:cs typeface="Arial" pitchFamily="34" charset="0"/>
                        </a:rPr>
                        <a:t>What happens when a profitable company drops below their break-even point</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63"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91376" y="1196752"/>
            <a:ext cx="1750290" cy="351083"/>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6392387"/>
      </p:ext>
    </p:extLst>
  </p:cSld>
  <p:clrMapOvr>
    <a:masterClrMapping/>
  </p:clrMapOvr>
  <p:transition advClick="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pPr>
              <a:buClr>
                <a:srgbClr val="00B050"/>
              </a:buClr>
            </a:pPr>
            <a:r>
              <a:rPr lang="en-GB" sz="3600" dirty="0" smtClean="0"/>
              <a:t>4.2 </a:t>
            </a:r>
            <a:r>
              <a:rPr lang="en-GB" sz="3600" dirty="0"/>
              <a:t>– Break-even Chart - Advantages</a:t>
            </a:r>
          </a:p>
        </p:txBody>
      </p:sp>
      <p:sp>
        <p:nvSpPr>
          <p:cNvPr id="8" name="Rectangle 7"/>
          <p:cNvSpPr/>
          <p:nvPr/>
        </p:nvSpPr>
        <p:spPr>
          <a:xfrm>
            <a:off x="323850" y="1124744"/>
            <a:ext cx="6509914" cy="5170646"/>
          </a:xfrm>
          <a:prstGeom prst="rect">
            <a:avLst/>
          </a:prstGeom>
        </p:spPr>
        <p:txBody>
          <a:bodyPr wrap="square">
            <a:spAutoFit/>
          </a:bodyPr>
          <a:lstStyle/>
          <a:p>
            <a:pPr marL="285750" indent="-285750">
              <a:spcAft>
                <a:spcPts val="600"/>
              </a:spcAft>
              <a:buClr>
                <a:srgbClr val="00B050"/>
              </a:buClr>
              <a:buFont typeface="Wingdings 3" panose="05040102010807070707" pitchFamily="18" charset="2"/>
              <a:buChar char=""/>
            </a:pPr>
            <a:r>
              <a:rPr lang="en-US" sz="2500" dirty="0" smtClean="0"/>
              <a:t>Maximum revenue now rises to $18,000. the break-even point of the production falls to 833 units and maximum profit rises to $7000. But is it a wise decision, the manager needs to consider the competitor’s pricing, as they may not be able to sell 2000 pairs at $9 .</a:t>
            </a:r>
          </a:p>
          <a:p>
            <a:pPr marL="285750" indent="-285750">
              <a:spcAft>
                <a:spcPts val="600"/>
              </a:spcAft>
              <a:buClr>
                <a:srgbClr val="00B050"/>
              </a:buClr>
              <a:buFont typeface="Wingdings 3" panose="05040102010807070707" pitchFamily="18" charset="2"/>
              <a:buChar char=""/>
            </a:pPr>
            <a:r>
              <a:rPr lang="en-US" sz="2500" dirty="0" smtClean="0"/>
              <a:t>The break-even chart can also be used to </a:t>
            </a:r>
            <a:r>
              <a:rPr lang="en-US" sz="2500" b="1" dirty="0" smtClean="0"/>
              <a:t>show the safety margin</a:t>
            </a:r>
            <a:r>
              <a:rPr lang="en-US" sz="2500" dirty="0" smtClean="0"/>
              <a:t> -  the amount by which the sales exceed the break-even point. In the graph on the previous slide, if the business is producing 1000 units, the safety margin is 167 units (1000-833)</a:t>
            </a:r>
          </a:p>
        </p:txBody>
      </p:sp>
      <p:graphicFrame>
        <p:nvGraphicFramePr>
          <p:cNvPr id="10" name="Table 9"/>
          <p:cNvGraphicFramePr>
            <a:graphicFrameLocks noGrp="1"/>
          </p:cNvGraphicFramePr>
          <p:nvPr>
            <p:extLst/>
          </p:nvPr>
        </p:nvGraphicFramePr>
        <p:xfrm>
          <a:off x="6912570" y="1124744"/>
          <a:ext cx="1907902" cy="5479181"/>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907902"/>
              </a:tblGrid>
              <a:tr h="443885">
                <a:tc>
                  <a:txBody>
                    <a:bodyPr/>
                    <a:lstStyle/>
                    <a:p>
                      <a:pPr>
                        <a:spcAft>
                          <a:spcPts val="0"/>
                        </a:spcAft>
                      </a:pPr>
                      <a:endParaRPr lang="en-GB" sz="166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956715">
                <a:tc>
                  <a:txBody>
                    <a:bodyPr/>
                    <a:lstStyle/>
                    <a:p>
                      <a:pPr marL="177800" indent="-177800" algn="l">
                        <a:spcAft>
                          <a:spcPts val="600"/>
                        </a:spcAft>
                        <a:buFontTx/>
                        <a:buBlip>
                          <a:blip r:embed="rId3"/>
                        </a:buBlip>
                      </a:pPr>
                      <a:r>
                        <a:rPr lang="en-GB" sz="1660" baseline="0" dirty="0" smtClean="0">
                          <a:solidFill>
                            <a:srgbClr val="FF0000"/>
                          </a:solidFill>
                          <a:effectLst/>
                          <a:latin typeface="Arial" pitchFamily="34" charset="0"/>
                          <a:ea typeface="Times New Roman"/>
                          <a:cs typeface="Arial" pitchFamily="34" charset="0"/>
                        </a:rPr>
                        <a:t>When Microsoft or Sony started to lower the price of their Machines</a:t>
                      </a:r>
                    </a:p>
                    <a:p>
                      <a:pPr marL="177800" indent="-177800" algn="l">
                        <a:spcAft>
                          <a:spcPts val="600"/>
                        </a:spcAft>
                        <a:buFontTx/>
                        <a:buBlip>
                          <a:blip r:embed="rId3"/>
                        </a:buBlip>
                      </a:pPr>
                      <a:r>
                        <a:rPr lang="en-GB" sz="1660" baseline="0" dirty="0" smtClean="0">
                          <a:solidFill>
                            <a:schemeClr val="tx1"/>
                          </a:solidFill>
                          <a:effectLst/>
                          <a:latin typeface="Arial" pitchFamily="34" charset="0"/>
                          <a:ea typeface="Times New Roman"/>
                          <a:cs typeface="Arial" pitchFamily="34" charset="0"/>
                        </a:rPr>
                        <a:t>What is a Loss Leader and how does it affect the break-even point</a:t>
                      </a:r>
                    </a:p>
                    <a:p>
                      <a:pPr marL="177800" indent="-177800" algn="l">
                        <a:spcAft>
                          <a:spcPts val="600"/>
                        </a:spcAft>
                        <a:buFontTx/>
                        <a:buBlip>
                          <a:blip r:embed="rId3"/>
                        </a:buBlip>
                      </a:pPr>
                      <a:r>
                        <a:rPr lang="en-GB" sz="1660" baseline="0" dirty="0" smtClean="0">
                          <a:solidFill>
                            <a:srgbClr val="FF0000"/>
                          </a:solidFill>
                          <a:effectLst/>
                          <a:latin typeface="Arial" pitchFamily="34" charset="0"/>
                          <a:ea typeface="Times New Roman"/>
                          <a:cs typeface="Arial" pitchFamily="34" charset="0"/>
                        </a:rPr>
                        <a:t>Why would a company not met a break-even point.</a:t>
                      </a:r>
                    </a:p>
                    <a:p>
                      <a:pPr marL="177800" indent="-177800" algn="l">
                        <a:spcAft>
                          <a:spcPts val="600"/>
                        </a:spcAft>
                        <a:buFontTx/>
                        <a:buBlip>
                          <a:blip r:embed="rId3"/>
                        </a:buBlip>
                      </a:pPr>
                      <a:r>
                        <a:rPr lang="en-GB" sz="1660" baseline="0" dirty="0" smtClean="0">
                          <a:solidFill>
                            <a:schemeClr val="tx1"/>
                          </a:solidFill>
                          <a:effectLst/>
                          <a:latin typeface="Arial" pitchFamily="34" charset="0"/>
                          <a:ea typeface="Times New Roman"/>
                          <a:cs typeface="Arial" pitchFamily="34" charset="0"/>
                        </a:rPr>
                        <a:t>What happens when a profitable company drops below their break-even point</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1"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91376" y="1196752"/>
            <a:ext cx="1750290" cy="351083"/>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2318128"/>
      </p:ext>
    </p:extLst>
  </p:cSld>
  <p:clrMapOvr>
    <a:masterClrMapping/>
  </p:clrMapOvr>
  <p:transition advClick="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pPr>
              <a:buClr>
                <a:srgbClr val="00B050"/>
              </a:buClr>
            </a:pPr>
            <a:r>
              <a:rPr lang="en-GB" sz="3200" dirty="0" smtClean="0"/>
              <a:t>4.2 </a:t>
            </a:r>
            <a:r>
              <a:rPr lang="en-GB" sz="3200" dirty="0"/>
              <a:t>– Break-even Chart - Disadvantages</a:t>
            </a:r>
          </a:p>
        </p:txBody>
      </p:sp>
      <p:sp>
        <p:nvSpPr>
          <p:cNvPr id="8" name="Rectangle 7"/>
          <p:cNvSpPr/>
          <p:nvPr/>
        </p:nvSpPr>
        <p:spPr>
          <a:xfrm>
            <a:off x="323850" y="1124744"/>
            <a:ext cx="6509914" cy="5570756"/>
          </a:xfrm>
          <a:prstGeom prst="rect">
            <a:avLst/>
          </a:prstGeom>
        </p:spPr>
        <p:txBody>
          <a:bodyPr wrap="square">
            <a:spAutoFit/>
          </a:bodyPr>
          <a:lstStyle/>
          <a:p>
            <a:pPr marL="285750" indent="-285750">
              <a:spcAft>
                <a:spcPts val="600"/>
              </a:spcAft>
              <a:buClr>
                <a:srgbClr val="00B050"/>
              </a:buClr>
              <a:buFont typeface="Wingdings 3" panose="05040102010807070707" pitchFamily="18" charset="2"/>
              <a:buChar char=""/>
            </a:pPr>
            <a:r>
              <a:rPr lang="en-US" sz="1600" dirty="0" smtClean="0"/>
              <a:t>Managers use break-even charts but the limitations must be remembered to help make decisions:</a:t>
            </a:r>
          </a:p>
          <a:p>
            <a:pPr marL="285750" indent="-285750">
              <a:spcAft>
                <a:spcPts val="600"/>
              </a:spcAft>
              <a:buClr>
                <a:srgbClr val="00B050"/>
              </a:buClr>
              <a:buFont typeface="Wingdings 3" panose="05040102010807070707" pitchFamily="18" charset="2"/>
              <a:buChar char=""/>
            </a:pPr>
            <a:r>
              <a:rPr lang="en-US" sz="1600" dirty="0" smtClean="0"/>
              <a:t>Break-even charts are made assuming all goods produced by the company </a:t>
            </a:r>
            <a:r>
              <a:rPr lang="en-US" sz="1600" b="1" dirty="0" smtClean="0"/>
              <a:t>are actually sold</a:t>
            </a:r>
            <a:r>
              <a:rPr lang="en-US" sz="1600" dirty="0" smtClean="0"/>
              <a:t> – the graph does not show the possibility that inventories may build up if not sold.</a:t>
            </a:r>
          </a:p>
          <a:p>
            <a:pPr marL="285750" indent="-285750">
              <a:spcAft>
                <a:spcPts val="600"/>
              </a:spcAft>
              <a:buClr>
                <a:srgbClr val="00B050"/>
              </a:buClr>
              <a:buFont typeface="Wingdings 3" panose="05040102010807070707" pitchFamily="18" charset="2"/>
              <a:buChar char=""/>
            </a:pPr>
            <a:r>
              <a:rPr lang="en-US" sz="1600" dirty="0" smtClean="0"/>
              <a:t>Fixed costs only stay constant if the </a:t>
            </a:r>
            <a:r>
              <a:rPr lang="en-US" sz="1600" b="1" dirty="0" smtClean="0"/>
              <a:t>scale of production does not change, </a:t>
            </a:r>
            <a:r>
              <a:rPr lang="en-US" sz="1600" dirty="0" smtClean="0"/>
              <a:t>e.g. a decision to double output is almost certainly going to increase fixed costs. In the case of Trainers, an increase in output above 2000 will need a larger factory and more machinery.</a:t>
            </a:r>
          </a:p>
          <a:p>
            <a:pPr marL="285750" indent="-285750">
              <a:spcAft>
                <a:spcPts val="600"/>
              </a:spcAft>
              <a:buClr>
                <a:srgbClr val="00B050"/>
              </a:buClr>
              <a:buFont typeface="Wingdings 3" panose="05040102010807070707" pitchFamily="18" charset="2"/>
              <a:buChar char=""/>
            </a:pPr>
            <a:r>
              <a:rPr lang="en-US" sz="1600" dirty="0" smtClean="0"/>
              <a:t>Break-even charts concentrate on the Break-even point of production, but there </a:t>
            </a:r>
            <a:r>
              <a:rPr lang="en-US" sz="1600" b="1" dirty="0" smtClean="0"/>
              <a:t>many other aspects of the operation of the business</a:t>
            </a:r>
            <a:r>
              <a:rPr lang="en-US" sz="1600" dirty="0" smtClean="0"/>
              <a:t> which need to be analysed by managers like how to reduce wastage or increase sales.</a:t>
            </a:r>
          </a:p>
          <a:p>
            <a:pPr marL="285750" indent="-285750">
              <a:spcAft>
                <a:spcPts val="600"/>
              </a:spcAft>
              <a:buClr>
                <a:srgbClr val="00B050"/>
              </a:buClr>
              <a:buFont typeface="Wingdings 3" panose="05040102010807070707" pitchFamily="18" charset="2"/>
              <a:buChar char=""/>
            </a:pPr>
            <a:r>
              <a:rPr lang="en-US" sz="1600" dirty="0" smtClean="0"/>
              <a:t>The charts here used have </a:t>
            </a:r>
            <a:r>
              <a:rPr lang="en-US" sz="1600" b="1" dirty="0" smtClean="0"/>
              <a:t>assumed that costs and revenues can be drawn on straight lines</a:t>
            </a:r>
            <a:r>
              <a:rPr lang="en-US" sz="1600" dirty="0" smtClean="0"/>
              <a:t>. This is not always the case, increasing output to the capacity of a factory may involve paying overtime to workers. This will make the variable cost line slope upwards as output expands. The company may have to offer discounts to increase sales for large orders which will cause the revenue line to slope less.</a:t>
            </a:r>
          </a:p>
        </p:txBody>
      </p:sp>
      <p:graphicFrame>
        <p:nvGraphicFramePr>
          <p:cNvPr id="10" name="Table 9"/>
          <p:cNvGraphicFramePr>
            <a:graphicFrameLocks noGrp="1"/>
          </p:cNvGraphicFramePr>
          <p:nvPr>
            <p:extLst/>
          </p:nvPr>
        </p:nvGraphicFramePr>
        <p:xfrm>
          <a:off x="6912570" y="1124744"/>
          <a:ext cx="1907902" cy="5479181"/>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907902"/>
              </a:tblGrid>
              <a:tr h="443885">
                <a:tc>
                  <a:txBody>
                    <a:bodyPr/>
                    <a:lstStyle/>
                    <a:p>
                      <a:pPr>
                        <a:spcAft>
                          <a:spcPts val="0"/>
                        </a:spcAft>
                      </a:pPr>
                      <a:endParaRPr lang="en-GB" sz="166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956715">
                <a:tc>
                  <a:txBody>
                    <a:bodyPr/>
                    <a:lstStyle/>
                    <a:p>
                      <a:pPr marL="177800" indent="-177800" algn="l">
                        <a:spcAft>
                          <a:spcPts val="600"/>
                        </a:spcAft>
                        <a:buFontTx/>
                        <a:buBlip>
                          <a:blip r:embed="rId3"/>
                        </a:buBlip>
                      </a:pPr>
                      <a:r>
                        <a:rPr lang="en-GB" sz="1660" baseline="0" dirty="0" smtClean="0">
                          <a:solidFill>
                            <a:srgbClr val="FF0000"/>
                          </a:solidFill>
                          <a:effectLst/>
                          <a:latin typeface="Arial" pitchFamily="34" charset="0"/>
                          <a:ea typeface="Times New Roman"/>
                          <a:cs typeface="Arial" pitchFamily="34" charset="0"/>
                        </a:rPr>
                        <a:t>When Microsoft or Sony started to lower the price of their Machines</a:t>
                      </a:r>
                    </a:p>
                    <a:p>
                      <a:pPr marL="177800" indent="-177800" algn="l">
                        <a:spcAft>
                          <a:spcPts val="600"/>
                        </a:spcAft>
                        <a:buFontTx/>
                        <a:buBlip>
                          <a:blip r:embed="rId3"/>
                        </a:buBlip>
                      </a:pPr>
                      <a:r>
                        <a:rPr lang="en-GB" sz="1660" baseline="0" dirty="0" smtClean="0">
                          <a:solidFill>
                            <a:schemeClr val="tx1"/>
                          </a:solidFill>
                          <a:effectLst/>
                          <a:latin typeface="Arial" pitchFamily="34" charset="0"/>
                          <a:ea typeface="Times New Roman"/>
                          <a:cs typeface="Arial" pitchFamily="34" charset="0"/>
                        </a:rPr>
                        <a:t>What is a Loss Leader and how does it affect the break-even point</a:t>
                      </a:r>
                    </a:p>
                    <a:p>
                      <a:pPr marL="177800" indent="-177800" algn="l">
                        <a:spcAft>
                          <a:spcPts val="600"/>
                        </a:spcAft>
                        <a:buFontTx/>
                        <a:buBlip>
                          <a:blip r:embed="rId3"/>
                        </a:buBlip>
                      </a:pPr>
                      <a:r>
                        <a:rPr lang="en-GB" sz="1660" baseline="0" dirty="0" smtClean="0">
                          <a:solidFill>
                            <a:srgbClr val="FF0000"/>
                          </a:solidFill>
                          <a:effectLst/>
                          <a:latin typeface="Arial" pitchFamily="34" charset="0"/>
                          <a:ea typeface="Times New Roman"/>
                          <a:cs typeface="Arial" pitchFamily="34" charset="0"/>
                        </a:rPr>
                        <a:t>Why would a company not met a break-even point.</a:t>
                      </a:r>
                    </a:p>
                    <a:p>
                      <a:pPr marL="177800" indent="-177800" algn="l">
                        <a:spcAft>
                          <a:spcPts val="600"/>
                        </a:spcAft>
                        <a:buFontTx/>
                        <a:buBlip>
                          <a:blip r:embed="rId3"/>
                        </a:buBlip>
                      </a:pPr>
                      <a:r>
                        <a:rPr lang="en-GB" sz="1660" baseline="0" dirty="0" smtClean="0">
                          <a:solidFill>
                            <a:schemeClr val="tx1"/>
                          </a:solidFill>
                          <a:effectLst/>
                          <a:latin typeface="Arial" pitchFamily="34" charset="0"/>
                          <a:ea typeface="Times New Roman"/>
                          <a:cs typeface="Arial" pitchFamily="34" charset="0"/>
                        </a:rPr>
                        <a:t>What happens when a profitable company drops below their break-even point</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1"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91376" y="1196752"/>
            <a:ext cx="1750290" cy="351083"/>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19075330"/>
      </p:ext>
    </p:extLst>
  </p:cSld>
  <p:clrMapOvr>
    <a:masterClrMapping/>
  </p:clrMapOvr>
  <p:transition advClick="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pPr>
              <a:buClr>
                <a:srgbClr val="00B050"/>
              </a:buClr>
            </a:pPr>
            <a:r>
              <a:rPr lang="en-GB" sz="3600" dirty="0" smtClean="0"/>
              <a:t>4.2 </a:t>
            </a:r>
            <a:r>
              <a:rPr lang="en-GB" sz="3600" dirty="0"/>
              <a:t>– Break-even Chart - Activity</a:t>
            </a:r>
          </a:p>
        </p:txBody>
      </p:sp>
      <p:sp>
        <p:nvSpPr>
          <p:cNvPr id="8" name="Rectangle 7"/>
          <p:cNvSpPr/>
          <p:nvPr/>
        </p:nvSpPr>
        <p:spPr>
          <a:xfrm>
            <a:off x="323850" y="3861048"/>
            <a:ext cx="6480398" cy="2400657"/>
          </a:xfrm>
          <a:prstGeom prst="rect">
            <a:avLst/>
          </a:prstGeom>
        </p:spPr>
        <p:txBody>
          <a:bodyPr wrap="square">
            <a:spAutoFit/>
          </a:bodyPr>
          <a:lstStyle/>
          <a:p>
            <a:pPr marL="284163" indent="-284163">
              <a:spcAft>
                <a:spcPts val="0"/>
              </a:spcAft>
              <a:buClr>
                <a:srgbClr val="00B050"/>
              </a:buClr>
              <a:buFont typeface="+mj-lt"/>
              <a:buAutoNum type="alphaLcParenR"/>
            </a:pPr>
            <a:r>
              <a:rPr lang="en-US" sz="1500" dirty="0" smtClean="0">
                <a:solidFill>
                  <a:srgbClr val="FF0000"/>
                </a:solidFill>
              </a:rPr>
              <a:t>Draw out this break-even graph and complete it using</a:t>
            </a:r>
          </a:p>
          <a:p>
            <a:pPr marL="630238" lvl="1" indent="-223838">
              <a:spcAft>
                <a:spcPts val="0"/>
              </a:spcAft>
              <a:buClr>
                <a:srgbClr val="00B050"/>
              </a:buClr>
              <a:buFont typeface="Arial" panose="020B0604020202020204" pitchFamily="34" charset="0"/>
              <a:buChar char="•"/>
            </a:pPr>
            <a:r>
              <a:rPr lang="en-US" sz="1500" dirty="0">
                <a:solidFill>
                  <a:srgbClr val="FF0000"/>
                </a:solidFill>
              </a:rPr>
              <a:t>Fixed Costs = $</a:t>
            </a:r>
            <a:r>
              <a:rPr lang="en-US" sz="1500" dirty="0" smtClean="0">
                <a:solidFill>
                  <a:srgbClr val="FF0000"/>
                </a:solidFill>
              </a:rPr>
              <a:t>6000</a:t>
            </a:r>
          </a:p>
          <a:p>
            <a:pPr marL="630238" lvl="1" indent="-223838">
              <a:spcAft>
                <a:spcPts val="0"/>
              </a:spcAft>
              <a:buClr>
                <a:srgbClr val="00B050"/>
              </a:buClr>
              <a:buFont typeface="Arial" panose="020B0604020202020204" pitchFamily="34" charset="0"/>
              <a:buChar char="•"/>
            </a:pPr>
            <a:r>
              <a:rPr lang="en-US" sz="1500" dirty="0" smtClean="0">
                <a:solidFill>
                  <a:srgbClr val="FF0000"/>
                </a:solidFill>
              </a:rPr>
              <a:t>Variable costs per unit = $1</a:t>
            </a:r>
          </a:p>
          <a:p>
            <a:pPr marL="630238" lvl="1" indent="-223838">
              <a:spcAft>
                <a:spcPts val="0"/>
              </a:spcAft>
              <a:buClr>
                <a:srgbClr val="00B050"/>
              </a:buClr>
              <a:buFont typeface="Arial" panose="020B0604020202020204" pitchFamily="34" charset="0"/>
              <a:buChar char="•"/>
            </a:pPr>
            <a:r>
              <a:rPr lang="en-US" sz="1500" dirty="0" smtClean="0">
                <a:solidFill>
                  <a:srgbClr val="FF0000"/>
                </a:solidFill>
              </a:rPr>
              <a:t>Selling price = $2</a:t>
            </a:r>
          </a:p>
          <a:p>
            <a:pPr marL="630238" lvl="1" indent="-223838">
              <a:spcAft>
                <a:spcPts val="0"/>
              </a:spcAft>
              <a:buClr>
                <a:srgbClr val="00B050"/>
              </a:buClr>
              <a:buFont typeface="Arial" panose="020B0604020202020204" pitchFamily="34" charset="0"/>
              <a:buChar char="•"/>
            </a:pPr>
            <a:r>
              <a:rPr lang="en-US" sz="1500" dirty="0" smtClean="0">
                <a:solidFill>
                  <a:srgbClr val="FF0000"/>
                </a:solidFill>
              </a:rPr>
              <a:t>Label all the lines and </a:t>
            </a:r>
            <a:r>
              <a:rPr lang="en-US" sz="1500" dirty="0">
                <a:solidFill>
                  <a:srgbClr val="FF0000"/>
                </a:solidFill>
              </a:rPr>
              <a:t>axis. the following information</a:t>
            </a:r>
            <a:r>
              <a:rPr lang="en-US" sz="1500" dirty="0" smtClean="0">
                <a:solidFill>
                  <a:srgbClr val="FF0000"/>
                </a:solidFill>
              </a:rPr>
              <a:t>.</a:t>
            </a:r>
          </a:p>
          <a:p>
            <a:pPr marL="284163" indent="-284163">
              <a:spcAft>
                <a:spcPts val="0"/>
              </a:spcAft>
              <a:buClr>
                <a:srgbClr val="00B050"/>
              </a:buClr>
              <a:buFont typeface="+mj-lt"/>
              <a:buAutoNum type="alphaLcParenR"/>
            </a:pPr>
            <a:r>
              <a:rPr lang="en-US" sz="1500" dirty="0" smtClean="0">
                <a:solidFill>
                  <a:srgbClr val="FF0000"/>
                </a:solidFill>
              </a:rPr>
              <a:t>Identify from the chart: the break-even level of output; the current safety margin; the level of profit at an output of 9000.</a:t>
            </a:r>
          </a:p>
          <a:p>
            <a:pPr marL="284163" indent="-284163">
              <a:spcAft>
                <a:spcPts val="0"/>
              </a:spcAft>
              <a:buClr>
                <a:srgbClr val="00B050"/>
              </a:buClr>
              <a:buFont typeface="+mj-lt"/>
              <a:buAutoNum type="alphaLcParenR"/>
            </a:pPr>
            <a:r>
              <a:rPr lang="en-US" sz="1500" dirty="0" smtClean="0">
                <a:solidFill>
                  <a:srgbClr val="FF0000"/>
                </a:solidFill>
              </a:rPr>
              <a:t>Explain what would happen to the profit at output of 9000 units and the break-even point of production if the selling price was increased to $3</a:t>
            </a:r>
          </a:p>
          <a:p>
            <a:pPr marL="284163" indent="-284163">
              <a:spcAft>
                <a:spcPts val="0"/>
              </a:spcAft>
              <a:buClr>
                <a:srgbClr val="00B050"/>
              </a:buClr>
              <a:buFont typeface="+mj-lt"/>
              <a:buAutoNum type="alphaLcParenR"/>
            </a:pPr>
            <a:r>
              <a:rPr lang="en-US" sz="1500" dirty="0" smtClean="0">
                <a:solidFill>
                  <a:srgbClr val="FF0000"/>
                </a:solidFill>
              </a:rPr>
              <a:t>Explain why the business might decide </a:t>
            </a:r>
            <a:r>
              <a:rPr lang="en-US" sz="1500" b="1" dirty="0" smtClean="0">
                <a:solidFill>
                  <a:srgbClr val="FF0000"/>
                </a:solidFill>
              </a:rPr>
              <a:t>not</a:t>
            </a:r>
            <a:r>
              <a:rPr lang="en-US" sz="1500" dirty="0" smtClean="0">
                <a:solidFill>
                  <a:srgbClr val="FF0000"/>
                </a:solidFill>
              </a:rPr>
              <a:t> to increase the price to $3.</a:t>
            </a:r>
          </a:p>
        </p:txBody>
      </p:sp>
      <p:sp>
        <p:nvSpPr>
          <p:cNvPr id="56" name="Rectangle 55"/>
          <p:cNvSpPr/>
          <p:nvPr/>
        </p:nvSpPr>
        <p:spPr>
          <a:xfrm>
            <a:off x="323850" y="1146230"/>
            <a:ext cx="6408390" cy="338554"/>
          </a:xfrm>
          <a:prstGeom prst="rect">
            <a:avLst/>
          </a:prstGeom>
        </p:spPr>
        <p:txBody>
          <a:bodyPr wrap="square">
            <a:spAutoFit/>
          </a:bodyPr>
          <a:lstStyle/>
          <a:p>
            <a:pPr>
              <a:spcAft>
                <a:spcPts val="600"/>
              </a:spcAft>
              <a:buClr>
                <a:srgbClr val="00B050"/>
              </a:buClr>
            </a:pPr>
            <a:r>
              <a:rPr lang="en-US" sz="1600" b="1" dirty="0" smtClean="0">
                <a:solidFill>
                  <a:srgbClr val="FF0000"/>
                </a:solidFill>
              </a:rPr>
              <a:t>Activity</a:t>
            </a:r>
            <a:r>
              <a:rPr lang="en-US" sz="1600" dirty="0" smtClean="0">
                <a:solidFill>
                  <a:srgbClr val="FF0000"/>
                </a:solidFill>
              </a:rPr>
              <a:t> – Using a break-even analysis</a:t>
            </a:r>
          </a:p>
        </p:txBody>
      </p:sp>
      <p:grpSp>
        <p:nvGrpSpPr>
          <p:cNvPr id="12" name="Group 11"/>
          <p:cNvGrpSpPr/>
          <p:nvPr/>
        </p:nvGrpSpPr>
        <p:grpSpPr>
          <a:xfrm>
            <a:off x="395536" y="1484784"/>
            <a:ext cx="6415510" cy="2288950"/>
            <a:chOff x="467544" y="2004146"/>
            <a:chExt cx="6192688" cy="2288950"/>
          </a:xfrm>
        </p:grpSpPr>
        <p:grpSp>
          <p:nvGrpSpPr>
            <p:cNvPr id="11" name="Group 10"/>
            <p:cNvGrpSpPr/>
            <p:nvPr/>
          </p:nvGrpSpPr>
          <p:grpSpPr>
            <a:xfrm>
              <a:off x="467544" y="2004146"/>
              <a:ext cx="6192688" cy="2288950"/>
              <a:chOff x="395536" y="2136556"/>
              <a:chExt cx="6192689" cy="2984585"/>
            </a:xfrm>
          </p:grpSpPr>
          <p:grpSp>
            <p:nvGrpSpPr>
              <p:cNvPr id="35" name="Group 34"/>
              <p:cNvGrpSpPr/>
              <p:nvPr/>
            </p:nvGrpSpPr>
            <p:grpSpPr>
              <a:xfrm>
                <a:off x="395536" y="2186352"/>
                <a:ext cx="6192689" cy="2934789"/>
                <a:chOff x="369820" y="3048055"/>
                <a:chExt cx="8404363" cy="3477289"/>
              </a:xfrm>
            </p:grpSpPr>
            <p:sp>
              <p:nvSpPr>
                <p:cNvPr id="36" name="Rectangle 35"/>
                <p:cNvSpPr/>
                <p:nvPr/>
              </p:nvSpPr>
              <p:spPr>
                <a:xfrm>
                  <a:off x="369820" y="3048055"/>
                  <a:ext cx="8404363" cy="347728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7" name="Straight Connector 36"/>
                <p:cNvCxnSpPr/>
                <p:nvPr/>
              </p:nvCxnSpPr>
              <p:spPr>
                <a:xfrm>
                  <a:off x="1403648" y="3212976"/>
                  <a:ext cx="0" cy="2736304"/>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flipH="1">
                  <a:off x="1403648" y="5949280"/>
                  <a:ext cx="5824264" cy="8384"/>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a:off x="1403648" y="5076800"/>
                  <a:ext cx="5824264" cy="8384"/>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1047341" y="4745375"/>
                  <a:ext cx="356306" cy="1276343"/>
                </a:xfrm>
                <a:prstGeom prst="rect">
                  <a:avLst/>
                </a:prstGeom>
                <a:noFill/>
              </p:spPr>
              <p:txBody>
                <a:bodyPr wrap="square" rtlCol="0">
                  <a:spAutoFit/>
                </a:bodyPr>
                <a:lstStyle/>
                <a:p>
                  <a:pPr algn="r"/>
                  <a:r>
                    <a:rPr lang="en-US" sz="1100" b="1" dirty="0" smtClean="0"/>
                    <a:t>F</a:t>
                  </a:r>
                </a:p>
                <a:p>
                  <a:pPr algn="r"/>
                  <a:endParaRPr lang="en-US" sz="1100" b="1" dirty="0" smtClean="0"/>
                </a:p>
                <a:p>
                  <a:pPr algn="r"/>
                  <a:endParaRPr lang="en-US" sz="1100" b="1" dirty="0"/>
                </a:p>
                <a:p>
                  <a:pPr algn="r"/>
                  <a:endParaRPr lang="en-US" sz="900" b="1" dirty="0" smtClean="0"/>
                </a:p>
                <a:p>
                  <a:pPr algn="r"/>
                  <a:endParaRPr lang="en-US" sz="1100" b="1" dirty="0"/>
                </a:p>
                <a:p>
                  <a:pPr algn="r"/>
                  <a:r>
                    <a:rPr lang="en-US" sz="1100" b="1" dirty="0" smtClean="0"/>
                    <a:t>0</a:t>
                  </a:r>
                  <a:endParaRPr lang="en-US" sz="1050" b="1" dirty="0"/>
                </a:p>
              </p:txBody>
            </p:sp>
            <p:cxnSp>
              <p:nvCxnSpPr>
                <p:cNvPr id="43" name="Straight Connector 42"/>
                <p:cNvCxnSpPr/>
                <p:nvPr/>
              </p:nvCxnSpPr>
              <p:spPr>
                <a:xfrm flipH="1">
                  <a:off x="1403651" y="3240627"/>
                  <a:ext cx="6002379" cy="2708653"/>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flipH="1">
                  <a:off x="1420912" y="3752539"/>
                  <a:ext cx="5913110" cy="1332645"/>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1403648" y="5947433"/>
                  <a:ext cx="6197832" cy="328203"/>
                </a:xfrm>
                <a:prstGeom prst="rect">
                  <a:avLst/>
                </a:prstGeom>
                <a:noFill/>
              </p:spPr>
              <p:txBody>
                <a:bodyPr wrap="square" rtlCol="0">
                  <a:spAutoFit/>
                </a:bodyPr>
                <a:lstStyle/>
                <a:p>
                  <a:pPr algn="r"/>
                  <a:r>
                    <a:rPr lang="en-US" sz="1200" dirty="0" smtClean="0"/>
                    <a:t>1500           3000         4500         6000         7500         9000</a:t>
                  </a:r>
                </a:p>
              </p:txBody>
            </p:sp>
            <p:sp>
              <p:nvSpPr>
                <p:cNvPr id="48" name="TextBox 47"/>
                <p:cNvSpPr txBox="1"/>
                <p:nvPr/>
              </p:nvSpPr>
              <p:spPr>
                <a:xfrm>
                  <a:off x="7210581" y="4856623"/>
                  <a:ext cx="1244709" cy="309969"/>
                </a:xfrm>
                <a:prstGeom prst="rect">
                  <a:avLst/>
                </a:prstGeom>
                <a:noFill/>
              </p:spPr>
              <p:txBody>
                <a:bodyPr wrap="square" rtlCol="0">
                  <a:spAutoFit/>
                </a:bodyPr>
                <a:lstStyle/>
                <a:p>
                  <a:r>
                    <a:rPr lang="en-US" sz="1100" b="1" dirty="0" smtClean="0"/>
                    <a:t>Fixed Cost</a:t>
                  </a:r>
                  <a:endParaRPr lang="en-US" sz="1100" b="1" dirty="0"/>
                </a:p>
              </p:txBody>
            </p:sp>
            <p:cxnSp>
              <p:nvCxnSpPr>
                <p:cNvPr id="50" name="Straight Connector 49"/>
                <p:cNvCxnSpPr/>
                <p:nvPr/>
              </p:nvCxnSpPr>
              <p:spPr>
                <a:xfrm flipV="1">
                  <a:off x="5256077" y="4183088"/>
                  <a:ext cx="0" cy="1774577"/>
                </a:xfrm>
                <a:prstGeom prst="line">
                  <a:avLst/>
                </a:prstGeom>
                <a:ln w="3810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a:off x="3080407" y="3240627"/>
                  <a:ext cx="2859745" cy="328203"/>
                </a:xfrm>
                <a:prstGeom prst="rect">
                  <a:avLst/>
                </a:prstGeom>
                <a:noFill/>
              </p:spPr>
              <p:txBody>
                <a:bodyPr wrap="square" rtlCol="0">
                  <a:spAutoFit/>
                </a:bodyPr>
                <a:lstStyle/>
                <a:p>
                  <a:pPr algn="r"/>
                  <a:r>
                    <a:rPr lang="en-US" sz="1200" dirty="0" smtClean="0"/>
                    <a:t>Current Production Level</a:t>
                  </a:r>
                </a:p>
              </p:txBody>
            </p:sp>
            <p:sp>
              <p:nvSpPr>
                <p:cNvPr id="59" name="TextBox 58"/>
                <p:cNvSpPr txBox="1"/>
                <p:nvPr/>
              </p:nvSpPr>
              <p:spPr>
                <a:xfrm>
                  <a:off x="4269872" y="6141465"/>
                  <a:ext cx="302128" cy="364670"/>
                </a:xfrm>
                <a:prstGeom prst="rect">
                  <a:avLst/>
                </a:prstGeom>
                <a:noFill/>
              </p:spPr>
              <p:txBody>
                <a:bodyPr wrap="square" rtlCol="0">
                  <a:spAutoFit/>
                </a:bodyPr>
                <a:lstStyle/>
                <a:p>
                  <a:pPr algn="r"/>
                  <a:r>
                    <a:rPr lang="en-US" sz="1400" b="1" dirty="0" smtClean="0"/>
                    <a:t>?</a:t>
                  </a:r>
                </a:p>
              </p:txBody>
            </p:sp>
          </p:grpSp>
          <p:sp>
            <p:nvSpPr>
              <p:cNvPr id="34" name="TextBox 33"/>
              <p:cNvSpPr txBox="1"/>
              <p:nvPr/>
            </p:nvSpPr>
            <p:spPr>
              <a:xfrm>
                <a:off x="5552482" y="2136556"/>
                <a:ext cx="201349" cy="401314"/>
              </a:xfrm>
              <a:prstGeom prst="rect">
                <a:avLst/>
              </a:prstGeom>
              <a:noFill/>
            </p:spPr>
            <p:txBody>
              <a:bodyPr wrap="square" rtlCol="0">
                <a:spAutoFit/>
              </a:bodyPr>
              <a:lstStyle/>
              <a:p>
                <a:pPr algn="r"/>
                <a:r>
                  <a:rPr lang="en-US" sz="1400" b="1" dirty="0" smtClean="0"/>
                  <a:t>?</a:t>
                </a:r>
                <a:endParaRPr lang="en-US" sz="1050" b="1" dirty="0"/>
              </a:p>
            </p:txBody>
          </p:sp>
          <p:cxnSp>
            <p:nvCxnSpPr>
              <p:cNvPr id="51" name="Straight Connector 50"/>
              <p:cNvCxnSpPr/>
              <p:nvPr/>
            </p:nvCxnSpPr>
            <p:spPr>
              <a:xfrm flipV="1">
                <a:off x="4716016" y="2780928"/>
                <a:ext cx="0" cy="1852464"/>
              </a:xfrm>
              <a:prstGeom prst="line">
                <a:avLst/>
              </a:prstGeom>
              <a:ln w="381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3779912" y="2619513"/>
                <a:ext cx="864096" cy="16141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grpSp>
        <p:sp>
          <p:nvSpPr>
            <p:cNvPr id="63" name="TextBox 62"/>
            <p:cNvSpPr txBox="1"/>
            <p:nvPr/>
          </p:nvSpPr>
          <p:spPr>
            <a:xfrm rot="16200000">
              <a:off x="952806" y="2655706"/>
              <a:ext cx="201349" cy="307777"/>
            </a:xfrm>
            <a:prstGeom prst="rect">
              <a:avLst/>
            </a:prstGeom>
            <a:noFill/>
          </p:spPr>
          <p:txBody>
            <a:bodyPr wrap="square" rtlCol="0">
              <a:spAutoFit/>
            </a:bodyPr>
            <a:lstStyle/>
            <a:p>
              <a:pPr algn="r"/>
              <a:r>
                <a:rPr lang="en-US" sz="1400" b="1" dirty="0" smtClean="0"/>
                <a:t>?</a:t>
              </a:r>
              <a:endParaRPr lang="en-US" sz="1050" b="1" dirty="0"/>
            </a:p>
          </p:txBody>
        </p:sp>
        <p:sp>
          <p:nvSpPr>
            <p:cNvPr id="64" name="TextBox 63"/>
            <p:cNvSpPr txBox="1"/>
            <p:nvPr/>
          </p:nvSpPr>
          <p:spPr>
            <a:xfrm>
              <a:off x="5620771" y="2363692"/>
              <a:ext cx="201349" cy="307777"/>
            </a:xfrm>
            <a:prstGeom prst="rect">
              <a:avLst/>
            </a:prstGeom>
            <a:noFill/>
          </p:spPr>
          <p:txBody>
            <a:bodyPr wrap="square" rtlCol="0">
              <a:spAutoFit/>
            </a:bodyPr>
            <a:lstStyle/>
            <a:p>
              <a:pPr algn="r"/>
              <a:r>
                <a:rPr lang="en-US" sz="1400" b="1" dirty="0" smtClean="0"/>
                <a:t>?</a:t>
              </a:r>
              <a:endParaRPr lang="en-US" sz="1050" b="1" dirty="0"/>
            </a:p>
          </p:txBody>
        </p:sp>
      </p:grpSp>
      <p:graphicFrame>
        <p:nvGraphicFramePr>
          <p:cNvPr id="30" name="Table 29"/>
          <p:cNvGraphicFramePr>
            <a:graphicFrameLocks noGrp="1"/>
          </p:cNvGraphicFramePr>
          <p:nvPr>
            <p:extLst/>
          </p:nvPr>
        </p:nvGraphicFramePr>
        <p:xfrm>
          <a:off x="6912570" y="1124744"/>
          <a:ext cx="1907902" cy="5479181"/>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907902"/>
              </a:tblGrid>
              <a:tr h="443885">
                <a:tc>
                  <a:txBody>
                    <a:bodyPr/>
                    <a:lstStyle/>
                    <a:p>
                      <a:pPr>
                        <a:spcAft>
                          <a:spcPts val="0"/>
                        </a:spcAft>
                      </a:pPr>
                      <a:endParaRPr lang="en-GB" sz="166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956715">
                <a:tc>
                  <a:txBody>
                    <a:bodyPr/>
                    <a:lstStyle/>
                    <a:p>
                      <a:pPr marL="177800" indent="-177800" algn="l">
                        <a:spcAft>
                          <a:spcPts val="600"/>
                        </a:spcAft>
                        <a:buFontTx/>
                        <a:buBlip>
                          <a:blip r:embed="rId3"/>
                        </a:buBlip>
                      </a:pPr>
                      <a:r>
                        <a:rPr lang="en-GB" sz="1660" baseline="0" dirty="0" smtClean="0">
                          <a:solidFill>
                            <a:srgbClr val="FF0000"/>
                          </a:solidFill>
                          <a:effectLst/>
                          <a:latin typeface="Arial" pitchFamily="34" charset="0"/>
                          <a:ea typeface="Times New Roman"/>
                          <a:cs typeface="Arial" pitchFamily="34" charset="0"/>
                        </a:rPr>
                        <a:t>When Microsoft or Sony started to lower the price of their Machines</a:t>
                      </a:r>
                    </a:p>
                    <a:p>
                      <a:pPr marL="177800" indent="-177800" algn="l">
                        <a:spcAft>
                          <a:spcPts val="600"/>
                        </a:spcAft>
                        <a:buFontTx/>
                        <a:buBlip>
                          <a:blip r:embed="rId3"/>
                        </a:buBlip>
                      </a:pPr>
                      <a:r>
                        <a:rPr lang="en-GB" sz="1660" baseline="0" dirty="0" smtClean="0">
                          <a:solidFill>
                            <a:schemeClr val="tx1"/>
                          </a:solidFill>
                          <a:effectLst/>
                          <a:latin typeface="Arial" pitchFamily="34" charset="0"/>
                          <a:ea typeface="Times New Roman"/>
                          <a:cs typeface="Arial" pitchFamily="34" charset="0"/>
                        </a:rPr>
                        <a:t>What is a Loss Leader and how does it affect the break-even point</a:t>
                      </a:r>
                    </a:p>
                    <a:p>
                      <a:pPr marL="177800" indent="-177800" algn="l">
                        <a:spcAft>
                          <a:spcPts val="600"/>
                        </a:spcAft>
                        <a:buFontTx/>
                        <a:buBlip>
                          <a:blip r:embed="rId3"/>
                        </a:buBlip>
                      </a:pPr>
                      <a:r>
                        <a:rPr lang="en-GB" sz="1660" baseline="0" dirty="0" smtClean="0">
                          <a:solidFill>
                            <a:srgbClr val="FF0000"/>
                          </a:solidFill>
                          <a:effectLst/>
                          <a:latin typeface="Arial" pitchFamily="34" charset="0"/>
                          <a:ea typeface="Times New Roman"/>
                          <a:cs typeface="Arial" pitchFamily="34" charset="0"/>
                        </a:rPr>
                        <a:t>Why would a company not met a break-even point.</a:t>
                      </a:r>
                    </a:p>
                    <a:p>
                      <a:pPr marL="177800" indent="-177800" algn="l">
                        <a:spcAft>
                          <a:spcPts val="600"/>
                        </a:spcAft>
                        <a:buFontTx/>
                        <a:buBlip>
                          <a:blip r:embed="rId3"/>
                        </a:buBlip>
                      </a:pPr>
                      <a:r>
                        <a:rPr lang="en-GB" sz="1660" baseline="0" dirty="0" smtClean="0">
                          <a:solidFill>
                            <a:schemeClr val="tx1"/>
                          </a:solidFill>
                          <a:effectLst/>
                          <a:latin typeface="Arial" pitchFamily="34" charset="0"/>
                          <a:ea typeface="Times New Roman"/>
                          <a:cs typeface="Arial" pitchFamily="34" charset="0"/>
                        </a:rPr>
                        <a:t>What happens when a profitable company drops below their break-even point</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1"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91376" y="1196752"/>
            <a:ext cx="1750290" cy="351083"/>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76422572"/>
      </p:ext>
    </p:extLst>
  </p:cSld>
  <p:clrMapOvr>
    <a:masterClrMapping/>
  </p:clrMapOvr>
  <p:transition advClick="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pPr>
              <a:buClr>
                <a:srgbClr val="00B050"/>
              </a:buClr>
            </a:pPr>
            <a:r>
              <a:rPr lang="en-GB" sz="3000" dirty="0" smtClean="0"/>
              <a:t>4.2 </a:t>
            </a:r>
            <a:r>
              <a:rPr lang="en-GB" sz="3000" dirty="0"/>
              <a:t>– Break-even Chart – Revision Summary</a:t>
            </a:r>
          </a:p>
        </p:txBody>
      </p:sp>
      <p:sp>
        <p:nvSpPr>
          <p:cNvPr id="56" name="Rectangle 55"/>
          <p:cNvSpPr/>
          <p:nvPr/>
        </p:nvSpPr>
        <p:spPr>
          <a:xfrm>
            <a:off x="323850" y="1146230"/>
            <a:ext cx="8496300" cy="400110"/>
          </a:xfrm>
          <a:prstGeom prst="rect">
            <a:avLst/>
          </a:prstGeom>
        </p:spPr>
        <p:txBody>
          <a:bodyPr wrap="square">
            <a:spAutoFit/>
          </a:bodyPr>
          <a:lstStyle/>
          <a:p>
            <a:pPr>
              <a:spcAft>
                <a:spcPts val="600"/>
              </a:spcAft>
              <a:buClr>
                <a:srgbClr val="00B050"/>
              </a:buClr>
            </a:pPr>
            <a:r>
              <a:rPr lang="en-US" sz="2000" b="1" dirty="0" smtClean="0"/>
              <a:t>Revision Summary </a:t>
            </a:r>
            <a:r>
              <a:rPr lang="en-US" sz="2000" dirty="0" smtClean="0"/>
              <a:t>– Uses and limitations of a break-even chart</a:t>
            </a:r>
          </a:p>
        </p:txBody>
      </p:sp>
      <p:grpSp>
        <p:nvGrpSpPr>
          <p:cNvPr id="100" name="Group 99"/>
          <p:cNvGrpSpPr/>
          <p:nvPr/>
        </p:nvGrpSpPr>
        <p:grpSpPr>
          <a:xfrm>
            <a:off x="423821" y="4964726"/>
            <a:ext cx="3486348" cy="1531733"/>
            <a:chOff x="423821" y="4992525"/>
            <a:chExt cx="3486348" cy="1531733"/>
          </a:xfrm>
        </p:grpSpPr>
        <p:sp>
          <p:nvSpPr>
            <p:cNvPr id="28" name="Rounded Rectangle 27"/>
            <p:cNvSpPr/>
            <p:nvPr/>
          </p:nvSpPr>
          <p:spPr>
            <a:xfrm>
              <a:off x="423821" y="5809169"/>
              <a:ext cx="1771915" cy="715089"/>
            </a:xfrm>
            <a:prstGeom prst="roundRect">
              <a:avLst/>
            </a:prstGeom>
            <a:solidFill>
              <a:srgbClr val="FF0000"/>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r>
                <a:rPr lang="en-US" dirty="0" smtClean="0"/>
                <a:t>Assume no inventories</a:t>
              </a:r>
              <a:endParaRPr lang="en-US" dirty="0"/>
            </a:p>
          </p:txBody>
        </p:sp>
        <p:cxnSp>
          <p:nvCxnSpPr>
            <p:cNvPr id="29" name="Straight Arrow Connector 28"/>
            <p:cNvCxnSpPr>
              <a:stCxn id="60" idx="1"/>
              <a:endCxn id="28" idx="0"/>
            </p:cNvCxnSpPr>
            <p:nvPr/>
          </p:nvCxnSpPr>
          <p:spPr>
            <a:xfrm flipH="1">
              <a:off x="1309779" y="4992525"/>
              <a:ext cx="2600390" cy="816644"/>
            </a:xfrm>
            <a:prstGeom prst="straightConnector1">
              <a:avLst/>
            </a:prstGeom>
            <a:ln w="57150">
              <a:solidFill>
                <a:schemeClr val="tx2">
                  <a:lumMod val="75000"/>
                </a:schemeClr>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nvGrpSpPr>
          <p:cNvPr id="102" name="Group 101"/>
          <p:cNvGrpSpPr/>
          <p:nvPr/>
        </p:nvGrpSpPr>
        <p:grpSpPr>
          <a:xfrm>
            <a:off x="4336161" y="5157192"/>
            <a:ext cx="2131345" cy="1368152"/>
            <a:chOff x="4336161" y="5184991"/>
            <a:chExt cx="2131345" cy="1368152"/>
          </a:xfrm>
        </p:grpSpPr>
        <p:sp>
          <p:nvSpPr>
            <p:cNvPr id="31" name="Rounded Rectangle 30"/>
            <p:cNvSpPr/>
            <p:nvPr/>
          </p:nvSpPr>
          <p:spPr>
            <a:xfrm>
              <a:off x="4336161" y="5838054"/>
              <a:ext cx="2131345" cy="715089"/>
            </a:xfrm>
            <a:prstGeom prst="roundRect">
              <a:avLst/>
            </a:prstGeom>
            <a:solidFill>
              <a:srgbClr val="FF0000"/>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r>
                <a:rPr lang="en-US" dirty="0" smtClean="0"/>
                <a:t>Fixed costs not always constant</a:t>
              </a:r>
              <a:endParaRPr lang="en-US" dirty="0"/>
            </a:p>
          </p:txBody>
        </p:sp>
        <p:cxnSp>
          <p:nvCxnSpPr>
            <p:cNvPr id="33" name="Straight Arrow Connector 32"/>
            <p:cNvCxnSpPr>
              <a:stCxn id="60" idx="2"/>
              <a:endCxn id="31" idx="0"/>
            </p:cNvCxnSpPr>
            <p:nvPr/>
          </p:nvCxnSpPr>
          <p:spPr>
            <a:xfrm>
              <a:off x="4691134" y="5184991"/>
              <a:ext cx="710700" cy="653063"/>
            </a:xfrm>
            <a:prstGeom prst="straightConnector1">
              <a:avLst/>
            </a:prstGeom>
            <a:ln w="57150">
              <a:solidFill>
                <a:schemeClr val="tx2">
                  <a:lumMod val="75000"/>
                </a:schemeClr>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nvGrpSpPr>
          <p:cNvPr id="103" name="Group 102"/>
          <p:cNvGrpSpPr/>
          <p:nvPr/>
        </p:nvGrpSpPr>
        <p:grpSpPr>
          <a:xfrm>
            <a:off x="5472098" y="4964726"/>
            <a:ext cx="3348051" cy="1545903"/>
            <a:chOff x="5472098" y="4992525"/>
            <a:chExt cx="3348051" cy="1545903"/>
          </a:xfrm>
        </p:grpSpPr>
        <p:sp>
          <p:nvSpPr>
            <p:cNvPr id="45" name="Rounded Rectangle 44"/>
            <p:cNvSpPr/>
            <p:nvPr/>
          </p:nvSpPr>
          <p:spPr>
            <a:xfrm>
              <a:off x="6776714" y="5823339"/>
              <a:ext cx="2043435" cy="715089"/>
            </a:xfrm>
            <a:prstGeom prst="roundRect">
              <a:avLst/>
            </a:prstGeom>
            <a:solidFill>
              <a:srgbClr val="FF0000"/>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r>
                <a:rPr lang="en-US" dirty="0" smtClean="0"/>
                <a:t>Concentrate on break-even</a:t>
              </a:r>
              <a:endParaRPr lang="en-US" dirty="0"/>
            </a:p>
          </p:txBody>
        </p:sp>
        <p:cxnSp>
          <p:nvCxnSpPr>
            <p:cNvPr id="47" name="Straight Arrow Connector 46"/>
            <p:cNvCxnSpPr>
              <a:stCxn id="60" idx="3"/>
              <a:endCxn id="45" idx="0"/>
            </p:cNvCxnSpPr>
            <p:nvPr/>
          </p:nvCxnSpPr>
          <p:spPr>
            <a:xfrm>
              <a:off x="5472098" y="4992525"/>
              <a:ext cx="2326334" cy="830814"/>
            </a:xfrm>
            <a:prstGeom prst="straightConnector1">
              <a:avLst/>
            </a:prstGeom>
            <a:ln w="57150">
              <a:solidFill>
                <a:schemeClr val="tx2">
                  <a:lumMod val="75000"/>
                </a:schemeClr>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nvGrpSpPr>
          <p:cNvPr id="97" name="Group 96"/>
          <p:cNvGrpSpPr/>
          <p:nvPr/>
        </p:nvGrpSpPr>
        <p:grpSpPr>
          <a:xfrm>
            <a:off x="5485857" y="1911755"/>
            <a:ext cx="3334293" cy="1421679"/>
            <a:chOff x="5485857" y="1939554"/>
            <a:chExt cx="3334293" cy="1421679"/>
          </a:xfrm>
        </p:grpSpPr>
        <p:cxnSp>
          <p:nvCxnSpPr>
            <p:cNvPr id="66" name="Straight Arrow Connector 65"/>
            <p:cNvCxnSpPr>
              <a:stCxn id="52" idx="3"/>
              <a:endCxn id="67" idx="2"/>
            </p:cNvCxnSpPr>
            <p:nvPr/>
          </p:nvCxnSpPr>
          <p:spPr>
            <a:xfrm flipV="1">
              <a:off x="5485857" y="2722747"/>
              <a:ext cx="2290338" cy="638486"/>
            </a:xfrm>
            <a:prstGeom prst="straightConnector1">
              <a:avLst/>
            </a:prstGeom>
            <a:ln w="57150">
              <a:solidFill>
                <a:schemeClr val="tx2">
                  <a:lumMod val="75000"/>
                </a:schemeClr>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67" name="Rounded Rectangle 66"/>
            <p:cNvSpPr/>
            <p:nvPr/>
          </p:nvSpPr>
          <p:spPr>
            <a:xfrm>
              <a:off x="6732240" y="1939554"/>
              <a:ext cx="2087910" cy="783193"/>
            </a:xfrm>
            <a:prstGeom prst="roundRect">
              <a:avLst/>
            </a:prstGeom>
            <a:solidFill>
              <a:srgbClr val="FFC000"/>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45720" tIns="45720" rIns="45720" bIns="45720" rtlCol="0" anchor="ctr">
              <a:spAutoFit/>
            </a:bodyPr>
            <a:lstStyle/>
            <a:p>
              <a:pPr algn="ctr"/>
              <a:r>
                <a:rPr lang="en-US" sz="2000" dirty="0" smtClean="0">
                  <a:solidFill>
                    <a:schemeClr val="tx1"/>
                  </a:solidFill>
                  <a:latin typeface="Calibri" panose="020F0502020204030204" pitchFamily="34" charset="0"/>
                </a:rPr>
                <a:t>Show area of profit and loss</a:t>
              </a:r>
              <a:endParaRPr lang="en-US" sz="2000" dirty="0">
                <a:solidFill>
                  <a:schemeClr val="tx1"/>
                </a:solidFill>
                <a:latin typeface="Calibri" panose="020F0502020204030204" pitchFamily="34" charset="0"/>
              </a:endParaRPr>
            </a:p>
          </p:txBody>
        </p:sp>
      </p:grpSp>
      <p:grpSp>
        <p:nvGrpSpPr>
          <p:cNvPr id="94" name="Group 93"/>
          <p:cNvGrpSpPr/>
          <p:nvPr/>
        </p:nvGrpSpPr>
        <p:grpSpPr>
          <a:xfrm>
            <a:off x="395536" y="1911755"/>
            <a:ext cx="3528392" cy="1421679"/>
            <a:chOff x="395536" y="1939554"/>
            <a:chExt cx="3528392" cy="1421679"/>
          </a:xfrm>
        </p:grpSpPr>
        <p:cxnSp>
          <p:nvCxnSpPr>
            <p:cNvPr id="70" name="Straight Arrow Connector 69"/>
            <p:cNvCxnSpPr>
              <a:stCxn id="52" idx="1"/>
              <a:endCxn id="71" idx="2"/>
            </p:cNvCxnSpPr>
            <p:nvPr/>
          </p:nvCxnSpPr>
          <p:spPr>
            <a:xfrm flipH="1" flipV="1">
              <a:off x="1475656" y="2722747"/>
              <a:ext cx="2448272" cy="638486"/>
            </a:xfrm>
            <a:prstGeom prst="straightConnector1">
              <a:avLst/>
            </a:prstGeom>
            <a:ln w="57150">
              <a:solidFill>
                <a:schemeClr val="tx2">
                  <a:lumMod val="75000"/>
                </a:schemeClr>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71" name="Rounded Rectangle 70"/>
            <p:cNvSpPr/>
            <p:nvPr/>
          </p:nvSpPr>
          <p:spPr>
            <a:xfrm>
              <a:off x="395536" y="1939554"/>
              <a:ext cx="2160240" cy="783193"/>
            </a:xfrm>
            <a:prstGeom prst="roundRect">
              <a:avLst/>
            </a:prstGeom>
            <a:solidFill>
              <a:srgbClr val="FFC000"/>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r>
                <a:rPr lang="en-US" sz="2000" dirty="0" smtClean="0">
                  <a:solidFill>
                    <a:schemeClr val="tx1"/>
                  </a:solidFill>
                  <a:latin typeface="Calibri" panose="020F0502020204030204" pitchFamily="34" charset="0"/>
                </a:rPr>
                <a:t>Show break-even output</a:t>
              </a:r>
              <a:endParaRPr lang="en-US" sz="2000" dirty="0">
                <a:solidFill>
                  <a:schemeClr val="tx1"/>
                </a:solidFill>
                <a:latin typeface="Calibri" panose="020F0502020204030204" pitchFamily="34" charset="0"/>
              </a:endParaRPr>
            </a:p>
          </p:txBody>
        </p:sp>
      </p:grpSp>
      <p:grpSp>
        <p:nvGrpSpPr>
          <p:cNvPr id="95" name="Group 94"/>
          <p:cNvGrpSpPr/>
          <p:nvPr/>
        </p:nvGrpSpPr>
        <p:grpSpPr>
          <a:xfrm>
            <a:off x="2803531" y="1911755"/>
            <a:ext cx="1901362" cy="1229213"/>
            <a:chOff x="2803531" y="1939554"/>
            <a:chExt cx="1901362" cy="1229213"/>
          </a:xfrm>
        </p:grpSpPr>
        <p:cxnSp>
          <p:nvCxnSpPr>
            <p:cNvPr id="74" name="Straight Arrow Connector 73"/>
            <p:cNvCxnSpPr>
              <a:stCxn id="52" idx="0"/>
              <a:endCxn id="75" idx="2"/>
            </p:cNvCxnSpPr>
            <p:nvPr/>
          </p:nvCxnSpPr>
          <p:spPr>
            <a:xfrm flipH="1" flipV="1">
              <a:off x="3559615" y="2722747"/>
              <a:ext cx="1145278" cy="446020"/>
            </a:xfrm>
            <a:prstGeom prst="straightConnector1">
              <a:avLst/>
            </a:prstGeom>
            <a:ln w="57150">
              <a:solidFill>
                <a:schemeClr val="tx2">
                  <a:lumMod val="75000"/>
                </a:schemeClr>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75" name="Rounded Rectangle 74"/>
            <p:cNvSpPr/>
            <p:nvPr/>
          </p:nvSpPr>
          <p:spPr>
            <a:xfrm>
              <a:off x="2803531" y="1939554"/>
              <a:ext cx="1512168" cy="783193"/>
            </a:xfrm>
            <a:prstGeom prst="roundRect">
              <a:avLst/>
            </a:prstGeom>
            <a:solidFill>
              <a:srgbClr val="FFC000"/>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45720" tIns="45720" rIns="45720" bIns="45720" rtlCol="0" anchor="ctr">
              <a:spAutoFit/>
            </a:bodyPr>
            <a:lstStyle/>
            <a:p>
              <a:pPr algn="ctr"/>
              <a:r>
                <a:rPr lang="en-US" sz="2000" dirty="0" smtClean="0">
                  <a:solidFill>
                    <a:schemeClr val="tx1"/>
                  </a:solidFill>
                  <a:latin typeface="Calibri" panose="020F0502020204030204" pitchFamily="34" charset="0"/>
                </a:rPr>
                <a:t>Show safety margin</a:t>
              </a:r>
              <a:endParaRPr lang="en-US" sz="2000" dirty="0">
                <a:solidFill>
                  <a:schemeClr val="tx1"/>
                </a:solidFill>
                <a:latin typeface="Calibri" panose="020F0502020204030204" pitchFamily="34" charset="0"/>
              </a:endParaRPr>
            </a:p>
          </p:txBody>
        </p:sp>
      </p:grpSp>
      <p:grpSp>
        <p:nvGrpSpPr>
          <p:cNvPr id="96" name="Group 95"/>
          <p:cNvGrpSpPr/>
          <p:nvPr/>
        </p:nvGrpSpPr>
        <p:grpSpPr>
          <a:xfrm>
            <a:off x="4563454" y="1911755"/>
            <a:ext cx="1921032" cy="1229213"/>
            <a:chOff x="4563454" y="1939554"/>
            <a:chExt cx="1921032" cy="1229213"/>
          </a:xfrm>
        </p:grpSpPr>
        <p:cxnSp>
          <p:nvCxnSpPr>
            <p:cNvPr id="78" name="Straight Arrow Connector 77"/>
            <p:cNvCxnSpPr>
              <a:stCxn id="52" idx="0"/>
              <a:endCxn id="79" idx="2"/>
            </p:cNvCxnSpPr>
            <p:nvPr/>
          </p:nvCxnSpPr>
          <p:spPr>
            <a:xfrm flipV="1">
              <a:off x="4704893" y="2722747"/>
              <a:ext cx="819077" cy="446020"/>
            </a:xfrm>
            <a:prstGeom prst="straightConnector1">
              <a:avLst/>
            </a:prstGeom>
            <a:ln w="57150">
              <a:solidFill>
                <a:schemeClr val="tx2">
                  <a:lumMod val="75000"/>
                </a:schemeClr>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79" name="Rounded Rectangle 78"/>
            <p:cNvSpPr/>
            <p:nvPr/>
          </p:nvSpPr>
          <p:spPr>
            <a:xfrm>
              <a:off x="4563454" y="1939554"/>
              <a:ext cx="1921032" cy="783193"/>
            </a:xfrm>
            <a:prstGeom prst="roundRect">
              <a:avLst/>
            </a:prstGeom>
            <a:solidFill>
              <a:srgbClr val="FFC000"/>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45720" tIns="45720" rIns="45720" bIns="45720" rtlCol="0" anchor="ctr">
              <a:spAutoFit/>
            </a:bodyPr>
            <a:lstStyle/>
            <a:p>
              <a:pPr algn="ctr"/>
              <a:r>
                <a:rPr lang="en-US" sz="2000" dirty="0" smtClean="0">
                  <a:solidFill>
                    <a:schemeClr val="tx1"/>
                  </a:solidFill>
                  <a:latin typeface="Calibri" panose="020F0502020204030204" pitchFamily="34" charset="0"/>
                </a:rPr>
                <a:t>Help in decision making</a:t>
              </a:r>
              <a:endParaRPr lang="en-US" sz="2000" dirty="0">
                <a:solidFill>
                  <a:schemeClr val="tx1"/>
                </a:solidFill>
                <a:latin typeface="Calibri" panose="020F0502020204030204" pitchFamily="34" charset="0"/>
              </a:endParaRPr>
            </a:p>
          </p:txBody>
        </p:sp>
      </p:grpSp>
      <p:sp>
        <p:nvSpPr>
          <p:cNvPr id="80" name="TextBox 79"/>
          <p:cNvSpPr txBox="1"/>
          <p:nvPr/>
        </p:nvSpPr>
        <p:spPr>
          <a:xfrm>
            <a:off x="7626960" y="4352581"/>
            <a:ext cx="952436" cy="461665"/>
          </a:xfrm>
          <a:prstGeom prst="rect">
            <a:avLst/>
          </a:prstGeom>
          <a:solidFill>
            <a:srgbClr val="FFC000"/>
          </a:solidFill>
          <a:ln w="38100">
            <a:solidFill>
              <a:srgbClr val="FF0000"/>
            </a:solidFill>
          </a:ln>
          <a:effectLst>
            <a:outerShdw blurRad="50800" dist="38100" dir="2700000" algn="tl" rotWithShape="0">
              <a:prstClr val="black">
                <a:alpha val="40000"/>
              </a:prstClr>
            </a:outerShdw>
          </a:effectLst>
        </p:spPr>
        <p:txBody>
          <a:bodyPr wrap="square" rtlCol="0">
            <a:spAutoFit/>
          </a:bodyPr>
          <a:lstStyle/>
          <a:p>
            <a:pPr algn="ctr"/>
            <a:r>
              <a:rPr lang="en-US" sz="2400" dirty="0" smtClean="0"/>
              <a:t>Start</a:t>
            </a:r>
            <a:endParaRPr lang="en-US" sz="2400" dirty="0"/>
          </a:p>
        </p:txBody>
      </p:sp>
      <p:grpSp>
        <p:nvGrpSpPr>
          <p:cNvPr id="101" name="Group 100"/>
          <p:cNvGrpSpPr/>
          <p:nvPr/>
        </p:nvGrpSpPr>
        <p:grpSpPr>
          <a:xfrm>
            <a:off x="2391945" y="5157192"/>
            <a:ext cx="2299189" cy="1339267"/>
            <a:chOff x="2391945" y="5184991"/>
            <a:chExt cx="2299189" cy="1339267"/>
          </a:xfrm>
        </p:grpSpPr>
        <p:sp>
          <p:nvSpPr>
            <p:cNvPr id="81" name="Rounded Rectangle 80"/>
            <p:cNvSpPr/>
            <p:nvPr/>
          </p:nvSpPr>
          <p:spPr>
            <a:xfrm>
              <a:off x="2391945" y="5809169"/>
              <a:ext cx="1748007" cy="715089"/>
            </a:xfrm>
            <a:prstGeom prst="roundRect">
              <a:avLst/>
            </a:prstGeom>
            <a:solidFill>
              <a:srgbClr val="FF0000"/>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a:r>
                <a:rPr lang="en-US" dirty="0" smtClean="0"/>
                <a:t>‘Straight line’ assumption</a:t>
              </a:r>
              <a:endParaRPr lang="en-US" dirty="0"/>
            </a:p>
          </p:txBody>
        </p:sp>
        <p:cxnSp>
          <p:nvCxnSpPr>
            <p:cNvPr id="82" name="Straight Arrow Connector 81"/>
            <p:cNvCxnSpPr>
              <a:stCxn id="60" idx="2"/>
              <a:endCxn id="81" idx="0"/>
            </p:cNvCxnSpPr>
            <p:nvPr/>
          </p:nvCxnSpPr>
          <p:spPr>
            <a:xfrm flipH="1">
              <a:off x="3265949" y="5184991"/>
              <a:ext cx="1425185" cy="624178"/>
            </a:xfrm>
            <a:prstGeom prst="straightConnector1">
              <a:avLst/>
            </a:prstGeom>
            <a:ln w="57150">
              <a:solidFill>
                <a:schemeClr val="tx2">
                  <a:lumMod val="75000"/>
                </a:schemeClr>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nvGrpSpPr>
          <p:cNvPr id="99" name="Group 98"/>
          <p:cNvGrpSpPr/>
          <p:nvPr/>
        </p:nvGrpSpPr>
        <p:grpSpPr>
          <a:xfrm>
            <a:off x="3226092" y="3140968"/>
            <a:ext cx="2930084" cy="2016224"/>
            <a:chOff x="3226092" y="3168767"/>
            <a:chExt cx="2930084" cy="2016224"/>
          </a:xfrm>
        </p:grpSpPr>
        <p:grpSp>
          <p:nvGrpSpPr>
            <p:cNvPr id="55" name="Group 54"/>
            <p:cNvGrpSpPr/>
            <p:nvPr/>
          </p:nvGrpSpPr>
          <p:grpSpPr>
            <a:xfrm>
              <a:off x="3226092" y="3980173"/>
              <a:ext cx="2930084" cy="1204818"/>
              <a:chOff x="2602001" y="4382231"/>
              <a:chExt cx="4120020" cy="1577669"/>
            </a:xfrm>
            <a:effectLst>
              <a:outerShdw blurRad="50800" dist="38100" dir="2700000" algn="tl" rotWithShape="0">
                <a:prstClr val="black">
                  <a:alpha val="40000"/>
                </a:prstClr>
              </a:outerShdw>
            </a:effectLst>
          </p:grpSpPr>
          <p:sp>
            <p:nvSpPr>
              <p:cNvPr id="58" name="Rounded Rectangle 57"/>
              <p:cNvSpPr/>
              <p:nvPr/>
            </p:nvSpPr>
            <p:spPr>
              <a:xfrm>
                <a:off x="2602001" y="4382231"/>
                <a:ext cx="4120020" cy="504056"/>
              </a:xfrm>
              <a:prstGeom prst="roundRect">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BREAK-EVEN CHARTS</a:t>
                </a:r>
                <a:endParaRPr lang="en-US" dirty="0"/>
              </a:p>
            </p:txBody>
          </p:sp>
          <p:sp>
            <p:nvSpPr>
              <p:cNvPr id="60" name="Rounded Rectangle 59"/>
              <p:cNvSpPr/>
              <p:nvPr/>
            </p:nvSpPr>
            <p:spPr>
              <a:xfrm>
                <a:off x="3563888" y="5455844"/>
                <a:ext cx="2196244" cy="504056"/>
              </a:xfrm>
              <a:prstGeom prst="roundRect">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Limitations</a:t>
                </a:r>
                <a:endParaRPr lang="en-US" dirty="0"/>
              </a:p>
            </p:txBody>
          </p:sp>
          <p:cxnSp>
            <p:nvCxnSpPr>
              <p:cNvPr id="61" name="Straight Arrow Connector 60"/>
              <p:cNvCxnSpPr>
                <a:stCxn id="58" idx="2"/>
                <a:endCxn id="60" idx="0"/>
              </p:cNvCxnSpPr>
              <p:nvPr/>
            </p:nvCxnSpPr>
            <p:spPr>
              <a:xfrm>
                <a:off x="4662011" y="4886287"/>
                <a:ext cx="0" cy="569558"/>
              </a:xfrm>
              <a:prstGeom prst="straightConnector1">
                <a:avLst/>
              </a:prstGeom>
              <a:ln w="57150">
                <a:solidFill>
                  <a:schemeClr val="tx2">
                    <a:lumMod val="75000"/>
                  </a:schemeClr>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nvGrpSpPr>
            <p:cNvPr id="98" name="Group 97"/>
            <p:cNvGrpSpPr/>
            <p:nvPr/>
          </p:nvGrpSpPr>
          <p:grpSpPr>
            <a:xfrm>
              <a:off x="3923928" y="3168767"/>
              <a:ext cx="1561929" cy="811406"/>
              <a:chOff x="3923928" y="3168767"/>
              <a:chExt cx="1561929" cy="811406"/>
            </a:xfrm>
          </p:grpSpPr>
          <p:sp>
            <p:nvSpPr>
              <p:cNvPr id="52" name="Rounded Rectangle 51"/>
              <p:cNvSpPr/>
              <p:nvPr/>
            </p:nvSpPr>
            <p:spPr>
              <a:xfrm>
                <a:off x="3923928" y="3168767"/>
                <a:ext cx="1561929" cy="384932"/>
              </a:xfrm>
              <a:prstGeom prst="roundRect">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Uses</a:t>
                </a:r>
                <a:endParaRPr lang="en-US" dirty="0"/>
              </a:p>
            </p:txBody>
          </p:sp>
          <p:cxnSp>
            <p:nvCxnSpPr>
              <p:cNvPr id="91" name="Straight Arrow Connector 90"/>
              <p:cNvCxnSpPr>
                <a:stCxn id="58" idx="0"/>
                <a:endCxn id="52" idx="2"/>
              </p:cNvCxnSpPr>
              <p:nvPr/>
            </p:nvCxnSpPr>
            <p:spPr>
              <a:xfrm flipV="1">
                <a:off x="4691134" y="3553699"/>
                <a:ext cx="13759" cy="426474"/>
              </a:xfrm>
              <a:prstGeom prst="straightConnector1">
                <a:avLst/>
              </a:prstGeom>
              <a:ln w="57150">
                <a:solidFill>
                  <a:schemeClr val="tx2">
                    <a:lumMod val="75000"/>
                  </a:schemeClr>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4265456052"/>
      </p:ext>
    </p:extLst>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80"/>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9"/>
                                        </p:tgtEl>
                                        <p:attrNameLst>
                                          <p:attrName>style.visibility</p:attrName>
                                        </p:attrNameLst>
                                      </p:cBhvr>
                                      <p:to>
                                        <p:strVal val="visible"/>
                                      </p:to>
                                    </p:set>
                                    <p:animEffect transition="in" filter="fade">
                                      <p:cBhvr>
                                        <p:cTn id="7" dur="500"/>
                                        <p:tgtEl>
                                          <p:spTgt spid="9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4"/>
                                        </p:tgtEl>
                                        <p:attrNameLst>
                                          <p:attrName>style.visibility</p:attrName>
                                        </p:attrNameLst>
                                      </p:cBhvr>
                                      <p:to>
                                        <p:strVal val="visible"/>
                                      </p:to>
                                    </p:set>
                                    <p:animEffect transition="in" filter="fade">
                                      <p:cBhvr>
                                        <p:cTn id="12" dur="500"/>
                                        <p:tgtEl>
                                          <p:spTgt spid="9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95"/>
                                        </p:tgtEl>
                                        <p:attrNameLst>
                                          <p:attrName>style.visibility</p:attrName>
                                        </p:attrNameLst>
                                      </p:cBhvr>
                                      <p:to>
                                        <p:strVal val="visible"/>
                                      </p:to>
                                    </p:set>
                                    <p:animEffect transition="in" filter="fade">
                                      <p:cBhvr>
                                        <p:cTn id="17" dur="500"/>
                                        <p:tgtEl>
                                          <p:spTgt spid="9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96"/>
                                        </p:tgtEl>
                                        <p:attrNameLst>
                                          <p:attrName>style.visibility</p:attrName>
                                        </p:attrNameLst>
                                      </p:cBhvr>
                                      <p:to>
                                        <p:strVal val="visible"/>
                                      </p:to>
                                    </p:set>
                                    <p:animEffect transition="in" filter="fade">
                                      <p:cBhvr>
                                        <p:cTn id="22" dur="500"/>
                                        <p:tgtEl>
                                          <p:spTgt spid="9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97"/>
                                        </p:tgtEl>
                                        <p:attrNameLst>
                                          <p:attrName>style.visibility</p:attrName>
                                        </p:attrNameLst>
                                      </p:cBhvr>
                                      <p:to>
                                        <p:strVal val="visible"/>
                                      </p:to>
                                    </p:set>
                                    <p:animEffect transition="in" filter="fade">
                                      <p:cBhvr>
                                        <p:cTn id="27" dur="500"/>
                                        <p:tgtEl>
                                          <p:spTgt spid="97"/>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00"/>
                                        </p:tgtEl>
                                        <p:attrNameLst>
                                          <p:attrName>style.visibility</p:attrName>
                                        </p:attrNameLst>
                                      </p:cBhvr>
                                      <p:to>
                                        <p:strVal val="visible"/>
                                      </p:to>
                                    </p:set>
                                    <p:animEffect transition="in" filter="fade">
                                      <p:cBhvr>
                                        <p:cTn id="32" dur="500"/>
                                        <p:tgtEl>
                                          <p:spTgt spid="100"/>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01"/>
                                        </p:tgtEl>
                                        <p:attrNameLst>
                                          <p:attrName>style.visibility</p:attrName>
                                        </p:attrNameLst>
                                      </p:cBhvr>
                                      <p:to>
                                        <p:strVal val="visible"/>
                                      </p:to>
                                    </p:set>
                                    <p:animEffect transition="in" filter="fade">
                                      <p:cBhvr>
                                        <p:cTn id="37" dur="500"/>
                                        <p:tgtEl>
                                          <p:spTgt spid="101"/>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102"/>
                                        </p:tgtEl>
                                        <p:attrNameLst>
                                          <p:attrName>style.visibility</p:attrName>
                                        </p:attrNameLst>
                                      </p:cBhvr>
                                      <p:to>
                                        <p:strVal val="visible"/>
                                      </p:to>
                                    </p:set>
                                    <p:animEffect transition="in" filter="fade">
                                      <p:cBhvr>
                                        <p:cTn id="42" dur="500"/>
                                        <p:tgtEl>
                                          <p:spTgt spid="102"/>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103"/>
                                        </p:tgtEl>
                                        <p:attrNameLst>
                                          <p:attrName>style.visibility</p:attrName>
                                        </p:attrNameLst>
                                      </p:cBhvr>
                                      <p:to>
                                        <p:strVal val="visible"/>
                                      </p:to>
                                    </p:set>
                                    <p:animEffect transition="in" filter="fade">
                                      <p:cBhvr>
                                        <p:cTn id="47" dur="500"/>
                                        <p:tgtEl>
                                          <p:spTgt spid="103"/>
                                        </p:tgtEl>
                                      </p:cBhvr>
                                    </p:animEffect>
                                  </p:childTnLst>
                                </p:cTn>
                              </p:par>
                            </p:childTnLst>
                          </p:cTn>
                        </p:par>
                      </p:childTnLst>
                    </p:cTn>
                  </p:par>
                </p:childTnLst>
              </p:cTn>
              <p:nextCondLst>
                <p:cond evt="onClick" delay="0">
                  <p:tgtEl>
                    <p:spTgt spid="80"/>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pPr>
              <a:buClr>
                <a:srgbClr val="00B050"/>
              </a:buClr>
            </a:pPr>
            <a:r>
              <a:rPr lang="en-GB" sz="2600" dirty="0" smtClean="0"/>
              <a:t>4.2 </a:t>
            </a:r>
            <a:r>
              <a:rPr lang="en-GB" sz="2600" dirty="0"/>
              <a:t>– Break-even - Calculation Method – Case Study</a:t>
            </a:r>
          </a:p>
        </p:txBody>
      </p:sp>
      <p:sp>
        <p:nvSpPr>
          <p:cNvPr id="8" name="Rectangle 7"/>
          <p:cNvSpPr/>
          <p:nvPr/>
        </p:nvSpPr>
        <p:spPr>
          <a:xfrm>
            <a:off x="323850" y="1124744"/>
            <a:ext cx="6509914" cy="5295809"/>
          </a:xfrm>
          <a:prstGeom prst="rect">
            <a:avLst/>
          </a:prstGeom>
        </p:spPr>
        <p:txBody>
          <a:bodyPr wrap="square">
            <a:spAutoFit/>
          </a:bodyPr>
          <a:lstStyle/>
          <a:p>
            <a:pPr marL="285750" indent="-285750">
              <a:spcAft>
                <a:spcPts val="300"/>
              </a:spcAft>
              <a:buClr>
                <a:srgbClr val="00B050"/>
              </a:buClr>
              <a:buFont typeface="Wingdings 3" panose="05040102010807070707" pitchFamily="18" charset="2"/>
              <a:buChar char=""/>
            </a:pPr>
            <a:r>
              <a:rPr lang="en-US" sz="1530" dirty="0" smtClean="0"/>
              <a:t>It is not always necessary to draw a Break-even chart in order to show the break-even point of production. We can use a calculation. Study the following example:</a:t>
            </a:r>
          </a:p>
          <a:p>
            <a:pPr marL="285750" indent="-285750">
              <a:spcAft>
                <a:spcPts val="300"/>
              </a:spcAft>
              <a:buClr>
                <a:srgbClr val="00B050"/>
              </a:buClr>
              <a:buFont typeface="Wingdings 3" panose="05040102010807070707" pitchFamily="18" charset="2"/>
              <a:buChar char=""/>
            </a:pPr>
            <a:r>
              <a:rPr lang="en-US" sz="1530" b="1" dirty="0" smtClean="0"/>
              <a:t>Case Study Example</a:t>
            </a:r>
            <a:r>
              <a:rPr lang="en-US" sz="1530" dirty="0" smtClean="0"/>
              <a:t> – Haifa Supplies Ltd make wooden desks. The selling price for each desk is $50. the variable costs of materials and production labour are $20. The weekly fixed costs are $6000.</a:t>
            </a:r>
          </a:p>
          <a:p>
            <a:pPr marL="285750" indent="-285750">
              <a:spcAft>
                <a:spcPts val="300"/>
              </a:spcAft>
              <a:buClr>
                <a:srgbClr val="00B050"/>
              </a:buClr>
              <a:buFont typeface="Wingdings 3" panose="05040102010807070707" pitchFamily="18" charset="2"/>
              <a:buChar char=""/>
            </a:pPr>
            <a:r>
              <a:rPr lang="en-US" sz="1530" dirty="0" smtClean="0"/>
              <a:t>What is the break-even level of production? It is necessary to calculate the </a:t>
            </a:r>
            <a:r>
              <a:rPr lang="en-US" sz="1530" b="1" dirty="0" smtClean="0"/>
              <a:t>Contribution</a:t>
            </a:r>
            <a:r>
              <a:rPr lang="en-US" sz="1530" dirty="0" smtClean="0"/>
              <a:t> (selling price minus the variable cost) of each desk.</a:t>
            </a:r>
          </a:p>
          <a:p>
            <a:pPr marL="285750" indent="-285750">
              <a:spcAft>
                <a:spcPts val="300"/>
              </a:spcAft>
              <a:buClr>
                <a:srgbClr val="00B050"/>
              </a:buClr>
              <a:buFont typeface="Wingdings 3" panose="05040102010807070707" pitchFamily="18" charset="2"/>
              <a:buChar char=""/>
            </a:pPr>
            <a:r>
              <a:rPr lang="en-US" sz="1530" dirty="0" smtClean="0"/>
              <a:t>The calculation for the </a:t>
            </a:r>
            <a:r>
              <a:rPr lang="en-US" sz="1530" b="1" dirty="0" smtClean="0"/>
              <a:t>contribution </a:t>
            </a:r>
            <a:r>
              <a:rPr lang="en-US" sz="1530" dirty="0" smtClean="0"/>
              <a:t>is:</a:t>
            </a:r>
          </a:p>
          <a:p>
            <a:pPr algn="ctr">
              <a:spcAft>
                <a:spcPts val="300"/>
              </a:spcAft>
              <a:buClr>
                <a:srgbClr val="00B050"/>
              </a:buClr>
            </a:pPr>
            <a:r>
              <a:rPr lang="en-US" sz="1530" dirty="0" smtClean="0">
                <a:solidFill>
                  <a:srgbClr val="FF0000"/>
                </a:solidFill>
              </a:rPr>
              <a:t>Selling Price – Variable Cost = </a:t>
            </a:r>
            <a:r>
              <a:rPr lang="en-US" sz="1530" b="1" dirty="0" smtClean="0">
                <a:solidFill>
                  <a:srgbClr val="FF0000"/>
                </a:solidFill>
              </a:rPr>
              <a:t>Contribution</a:t>
            </a:r>
          </a:p>
          <a:p>
            <a:pPr algn="ctr">
              <a:spcAft>
                <a:spcPts val="300"/>
              </a:spcAft>
              <a:buClr>
                <a:srgbClr val="00B050"/>
              </a:buClr>
            </a:pPr>
            <a:r>
              <a:rPr lang="en-US" sz="1530" b="1" dirty="0" smtClean="0">
                <a:solidFill>
                  <a:srgbClr val="FF0000"/>
                </a:solidFill>
              </a:rPr>
              <a:t>$50       -        $20       =       $30</a:t>
            </a:r>
            <a:endParaRPr lang="en-US" sz="1530" dirty="0" smtClean="0">
              <a:solidFill>
                <a:srgbClr val="FF0000"/>
              </a:solidFill>
            </a:endParaRPr>
          </a:p>
          <a:p>
            <a:pPr marL="285750" indent="-285750">
              <a:spcAft>
                <a:spcPts val="300"/>
              </a:spcAft>
              <a:buClr>
                <a:srgbClr val="00B050"/>
              </a:buClr>
              <a:buFont typeface="Wingdings 3" panose="05040102010807070707" pitchFamily="18" charset="2"/>
              <a:buChar char=""/>
            </a:pPr>
            <a:r>
              <a:rPr lang="en-US" sz="1530" dirty="0" smtClean="0"/>
              <a:t>Each desk gives a Contribution to fixed costs and profit of $30. In order to break-even each week, the business must make sufficient desks, contributing $30 each, to cover the fixed costs of $6000.</a:t>
            </a:r>
          </a:p>
          <a:p>
            <a:pPr marL="285750" indent="-285750">
              <a:spcAft>
                <a:spcPts val="300"/>
              </a:spcAft>
              <a:buClr>
                <a:srgbClr val="00B050"/>
              </a:buClr>
              <a:buFont typeface="Wingdings 3" panose="05040102010807070707" pitchFamily="18" charset="2"/>
              <a:buChar char=""/>
            </a:pPr>
            <a:r>
              <a:rPr lang="en-US" sz="1530" dirty="0" smtClean="0"/>
              <a:t>The following formula should be used:</a:t>
            </a:r>
          </a:p>
          <a:p>
            <a:pPr lvl="6">
              <a:lnSpc>
                <a:spcPts val="1600"/>
              </a:lnSpc>
              <a:buClr>
                <a:srgbClr val="00B050"/>
              </a:buClr>
            </a:pPr>
            <a:r>
              <a:rPr lang="en-US" sz="1530" b="1" dirty="0" smtClean="0">
                <a:solidFill>
                  <a:srgbClr val="FF0000"/>
                </a:solidFill>
              </a:rPr>
              <a:t>      Total Fixed Costs</a:t>
            </a:r>
          </a:p>
          <a:p>
            <a:pPr>
              <a:lnSpc>
                <a:spcPts val="600"/>
              </a:lnSpc>
              <a:spcAft>
                <a:spcPts val="0"/>
              </a:spcAft>
              <a:buClr>
                <a:srgbClr val="00B050"/>
              </a:buClr>
            </a:pPr>
            <a:r>
              <a:rPr lang="en-US" sz="1530" b="1" dirty="0" smtClean="0">
                <a:solidFill>
                  <a:srgbClr val="FF0000"/>
                </a:solidFill>
              </a:rPr>
              <a:t>Break-even level of production = _________________</a:t>
            </a:r>
          </a:p>
          <a:p>
            <a:pPr lvl="6">
              <a:lnSpc>
                <a:spcPts val="1600"/>
              </a:lnSpc>
              <a:buClr>
                <a:srgbClr val="00B050"/>
              </a:buClr>
            </a:pPr>
            <a:r>
              <a:rPr lang="en-US" sz="1530" b="1" dirty="0" smtClean="0">
                <a:solidFill>
                  <a:srgbClr val="FF0000"/>
                </a:solidFill>
              </a:rPr>
              <a:t>     Contribution per unit</a:t>
            </a:r>
            <a:br>
              <a:rPr lang="en-US" sz="1530" b="1" dirty="0" smtClean="0">
                <a:solidFill>
                  <a:srgbClr val="FF0000"/>
                </a:solidFill>
              </a:rPr>
            </a:br>
            <a:endParaRPr lang="en-US" sz="1530" b="1" dirty="0" smtClean="0">
              <a:solidFill>
                <a:schemeClr val="tx2">
                  <a:lumMod val="60000"/>
                  <a:lumOff val="40000"/>
                </a:schemeClr>
              </a:solidFill>
            </a:endParaRPr>
          </a:p>
          <a:p>
            <a:pPr lvl="6">
              <a:lnSpc>
                <a:spcPts val="600"/>
              </a:lnSpc>
              <a:spcAft>
                <a:spcPts val="300"/>
              </a:spcAft>
              <a:buClr>
                <a:srgbClr val="00B050"/>
              </a:buClr>
            </a:pPr>
            <a:r>
              <a:rPr lang="en-US" sz="1530" b="1" dirty="0" smtClean="0">
                <a:solidFill>
                  <a:schemeClr val="tx2">
                    <a:lumMod val="60000"/>
                    <a:lumOff val="40000"/>
                  </a:schemeClr>
                </a:solidFill>
              </a:rPr>
              <a:t>      = $6000</a:t>
            </a:r>
          </a:p>
          <a:p>
            <a:pPr lvl="6">
              <a:lnSpc>
                <a:spcPts val="600"/>
              </a:lnSpc>
              <a:spcAft>
                <a:spcPts val="300"/>
              </a:spcAft>
              <a:buClr>
                <a:srgbClr val="00B050"/>
              </a:buClr>
            </a:pPr>
            <a:r>
              <a:rPr lang="en-US" sz="1530" b="1" dirty="0" smtClean="0">
                <a:solidFill>
                  <a:schemeClr val="tx2">
                    <a:lumMod val="60000"/>
                    <a:lumOff val="40000"/>
                  </a:schemeClr>
                </a:solidFill>
              </a:rPr>
              <a:t>      _______ = 200 units per week</a:t>
            </a:r>
          </a:p>
          <a:p>
            <a:pPr lvl="6">
              <a:lnSpc>
                <a:spcPts val="1600"/>
              </a:lnSpc>
              <a:spcAft>
                <a:spcPts val="300"/>
              </a:spcAft>
              <a:buClr>
                <a:srgbClr val="00B050"/>
              </a:buClr>
            </a:pPr>
            <a:r>
              <a:rPr lang="en-US" sz="1530" b="1" dirty="0" smtClean="0">
                <a:solidFill>
                  <a:schemeClr val="tx2">
                    <a:lumMod val="60000"/>
                    <a:lumOff val="40000"/>
                  </a:schemeClr>
                </a:solidFill>
              </a:rPr>
              <a:t>           $30</a:t>
            </a:r>
            <a:endParaRPr lang="en-US" sz="1530" b="1" dirty="0">
              <a:solidFill>
                <a:schemeClr val="tx2">
                  <a:lumMod val="60000"/>
                  <a:lumOff val="40000"/>
                </a:schemeClr>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3948420803"/>
              </p:ext>
            </p:extLst>
          </p:nvPr>
        </p:nvGraphicFramePr>
        <p:xfrm>
          <a:off x="7344308" y="1052736"/>
          <a:ext cx="1476164" cy="5627899"/>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476164"/>
              </a:tblGrid>
              <a:tr h="370099">
                <a:tc>
                  <a:txBody>
                    <a:bodyPr/>
                    <a:lstStyle/>
                    <a:p>
                      <a:pPr>
                        <a:spcAft>
                          <a:spcPts val="0"/>
                        </a:spcAft>
                      </a:pPr>
                      <a:endParaRPr lang="en-GB" sz="128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46525">
                <a:tc>
                  <a:txBody>
                    <a:bodyPr/>
                    <a:lstStyle/>
                    <a:p>
                      <a:pPr marL="177800" indent="-177800" algn="l">
                        <a:spcAft>
                          <a:spcPts val="600"/>
                        </a:spcAft>
                        <a:buFontTx/>
                        <a:buBlip>
                          <a:blip r:embed="rId3"/>
                        </a:buBlip>
                      </a:pPr>
                      <a:r>
                        <a:rPr lang="en-GB" sz="1280" baseline="0" dirty="0" smtClean="0">
                          <a:solidFill>
                            <a:srgbClr val="FF0000"/>
                          </a:solidFill>
                          <a:effectLst/>
                          <a:latin typeface="Arial" pitchFamily="34" charset="0"/>
                          <a:ea typeface="Times New Roman"/>
                          <a:cs typeface="Arial" pitchFamily="34" charset="0"/>
                        </a:rPr>
                        <a:t>How much profit do you have to make to want to stop.</a:t>
                      </a:r>
                    </a:p>
                    <a:p>
                      <a:pPr marL="177800" indent="-177800" algn="l">
                        <a:spcAft>
                          <a:spcPts val="600"/>
                        </a:spcAft>
                        <a:buFontTx/>
                        <a:buBlip>
                          <a:blip r:embed="rId3"/>
                        </a:buBlip>
                      </a:pPr>
                      <a:r>
                        <a:rPr lang="en-GB" sz="1280" baseline="0" dirty="0" smtClean="0">
                          <a:solidFill>
                            <a:schemeClr val="tx1"/>
                          </a:solidFill>
                          <a:effectLst/>
                          <a:latin typeface="Arial" pitchFamily="34" charset="0"/>
                          <a:ea typeface="Times New Roman"/>
                          <a:cs typeface="Arial" pitchFamily="34" charset="0"/>
                        </a:rPr>
                        <a:t>How Tesco’s thought they had £270M when they really had £5m</a:t>
                      </a:r>
                    </a:p>
                    <a:p>
                      <a:pPr marL="177800" indent="-177800" algn="l">
                        <a:spcAft>
                          <a:spcPts val="600"/>
                        </a:spcAft>
                        <a:buFontTx/>
                        <a:buBlip>
                          <a:blip r:embed="rId3"/>
                        </a:buBlip>
                      </a:pPr>
                      <a:r>
                        <a:rPr lang="en-GB" sz="1280" baseline="0" dirty="0" smtClean="0">
                          <a:solidFill>
                            <a:srgbClr val="FF0000"/>
                          </a:solidFill>
                          <a:effectLst/>
                          <a:latin typeface="Arial" pitchFamily="34" charset="0"/>
                          <a:ea typeface="Times New Roman"/>
                          <a:cs typeface="Arial" pitchFamily="34" charset="0"/>
                        </a:rPr>
                        <a:t>What profit means to share value</a:t>
                      </a:r>
                    </a:p>
                    <a:p>
                      <a:pPr marL="177800" indent="-177800" algn="l">
                        <a:spcAft>
                          <a:spcPts val="600"/>
                        </a:spcAft>
                        <a:buFontTx/>
                        <a:buBlip>
                          <a:blip r:embed="rId3"/>
                        </a:buBlip>
                      </a:pPr>
                      <a:r>
                        <a:rPr lang="en-GB" sz="1280" baseline="0" dirty="0" smtClean="0">
                          <a:solidFill>
                            <a:schemeClr val="tx1"/>
                          </a:solidFill>
                          <a:effectLst/>
                          <a:latin typeface="Arial" pitchFamily="34" charset="0"/>
                          <a:ea typeface="Times New Roman"/>
                          <a:cs typeface="Arial" pitchFamily="34" charset="0"/>
                        </a:rPr>
                        <a:t>How you can be profitable but still go into liquidation</a:t>
                      </a:r>
                    </a:p>
                    <a:p>
                      <a:pPr marL="177800" indent="-177800" algn="l">
                        <a:spcAft>
                          <a:spcPts val="600"/>
                        </a:spcAft>
                        <a:buFontTx/>
                        <a:buBlip>
                          <a:blip r:embed="rId3"/>
                        </a:buBlip>
                      </a:pPr>
                      <a:r>
                        <a:rPr lang="en-GB" sz="1280" baseline="0" dirty="0" smtClean="0">
                          <a:solidFill>
                            <a:srgbClr val="FF0000"/>
                          </a:solidFill>
                          <a:effectLst/>
                          <a:latin typeface="Arial" pitchFamily="34" charset="0"/>
                          <a:ea typeface="Times New Roman"/>
                          <a:cs typeface="Arial" pitchFamily="34" charset="0"/>
                        </a:rPr>
                        <a:t>Tax rates based on profit and how to work around them.</a:t>
                      </a:r>
                    </a:p>
                    <a:p>
                      <a:pPr marL="177800" indent="-177800" algn="l">
                        <a:spcAft>
                          <a:spcPts val="600"/>
                        </a:spcAft>
                        <a:buFontTx/>
                        <a:buBlip>
                          <a:blip r:embed="rId3"/>
                        </a:buBlip>
                      </a:pPr>
                      <a:r>
                        <a:rPr lang="en-US" sz="1280" baseline="0" dirty="0" smtClean="0">
                          <a:solidFill>
                            <a:schemeClr val="tx1"/>
                          </a:solidFill>
                          <a:effectLst/>
                          <a:latin typeface="Arial" pitchFamily="34" charset="0"/>
                          <a:ea typeface="Times New Roman"/>
                          <a:cs typeface="Arial" pitchFamily="34" charset="0"/>
                          <a:hlinkClick r:id="rId4"/>
                        </a:rPr>
                        <a:t>How Google, Starbucks and claim to make no profit, so they pay no tax.</a:t>
                      </a:r>
                      <a:endParaRPr lang="en-GB" sz="128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7" name="Picture 4" descr="Think About"/>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7380312" y="1082133"/>
            <a:ext cx="1368152" cy="330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595131"/>
      </p:ext>
    </p:extLst>
  </p:cSld>
  <p:clrMapOvr>
    <a:masterClrMapping/>
  </p:clrMapOvr>
  <p:transition advClick="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pPr>
              <a:buClr>
                <a:srgbClr val="00B050"/>
              </a:buClr>
            </a:pPr>
            <a:r>
              <a:rPr lang="en-GB" sz="2800" dirty="0" smtClean="0"/>
              <a:t>4.2 </a:t>
            </a:r>
            <a:r>
              <a:rPr lang="en-GB" sz="2800" dirty="0"/>
              <a:t>– Break-even - Calculation Method – Activity</a:t>
            </a:r>
          </a:p>
        </p:txBody>
      </p:sp>
      <p:sp>
        <p:nvSpPr>
          <p:cNvPr id="8" name="Rectangle 7"/>
          <p:cNvSpPr/>
          <p:nvPr/>
        </p:nvSpPr>
        <p:spPr>
          <a:xfrm>
            <a:off x="323850" y="1139691"/>
            <a:ext cx="6509914" cy="5593839"/>
          </a:xfrm>
          <a:prstGeom prst="rect">
            <a:avLst/>
          </a:prstGeom>
        </p:spPr>
        <p:txBody>
          <a:bodyPr wrap="square">
            <a:spAutoFit/>
          </a:bodyPr>
          <a:lstStyle/>
          <a:p>
            <a:pPr>
              <a:spcAft>
                <a:spcPts val="300"/>
              </a:spcAft>
              <a:buClr>
                <a:srgbClr val="00B050"/>
              </a:buClr>
            </a:pPr>
            <a:r>
              <a:rPr lang="en-US" sz="2300" b="1" dirty="0" smtClean="0">
                <a:solidFill>
                  <a:srgbClr val="FF0000"/>
                </a:solidFill>
              </a:rPr>
              <a:t>Is the Restaurant Breaking Even.</a:t>
            </a:r>
          </a:p>
          <a:p>
            <a:pPr marL="285750" indent="-285750">
              <a:spcAft>
                <a:spcPts val="300"/>
              </a:spcAft>
              <a:buClr>
                <a:srgbClr val="00B050"/>
              </a:buClr>
              <a:buFont typeface="Wingdings 3" panose="05040102010807070707" pitchFamily="18" charset="2"/>
              <a:buChar char=""/>
            </a:pPr>
            <a:r>
              <a:rPr lang="en-US" sz="2300" dirty="0" smtClean="0">
                <a:solidFill>
                  <a:srgbClr val="FF0000"/>
                </a:solidFill>
              </a:rPr>
              <a:t>A fast food restaurant sells meals for $6 each. The variable costs of preparing and serving  each meal are $2. The monthly fixed costs are of the restaurant amount to $3600.</a:t>
            </a:r>
          </a:p>
          <a:p>
            <a:pPr marL="628650" indent="-342900">
              <a:spcAft>
                <a:spcPts val="300"/>
              </a:spcAft>
              <a:buClr>
                <a:srgbClr val="00B050"/>
              </a:buClr>
              <a:buFont typeface="+mj-lt"/>
              <a:buAutoNum type="alphaLcParenR"/>
            </a:pPr>
            <a:r>
              <a:rPr lang="en-US" sz="2300" dirty="0" smtClean="0">
                <a:solidFill>
                  <a:srgbClr val="FF0000"/>
                </a:solidFill>
              </a:rPr>
              <a:t>How many meals must be sold each month for the restaurant to break even?</a:t>
            </a:r>
          </a:p>
          <a:p>
            <a:pPr marL="628650" indent="-342900">
              <a:spcAft>
                <a:spcPts val="300"/>
              </a:spcAft>
              <a:buClr>
                <a:srgbClr val="00B050"/>
              </a:buClr>
              <a:buFont typeface="+mj-lt"/>
              <a:buAutoNum type="alphaLcParenR"/>
            </a:pPr>
            <a:r>
              <a:rPr lang="en-US" sz="2300" dirty="0" smtClean="0">
                <a:solidFill>
                  <a:srgbClr val="FF0000"/>
                </a:solidFill>
              </a:rPr>
              <a:t>If the </a:t>
            </a:r>
            <a:r>
              <a:rPr lang="en-US" sz="2300" dirty="0">
                <a:solidFill>
                  <a:srgbClr val="FF0000"/>
                </a:solidFill>
              </a:rPr>
              <a:t>restaurant </a:t>
            </a:r>
            <a:r>
              <a:rPr lang="en-US" sz="2300" dirty="0" smtClean="0">
                <a:solidFill>
                  <a:srgbClr val="FF0000"/>
                </a:solidFill>
              </a:rPr>
              <a:t>sold 1500 meals in one moth, what was the profit made in that month?</a:t>
            </a:r>
          </a:p>
          <a:p>
            <a:pPr marL="628650" indent="-342900">
              <a:spcAft>
                <a:spcPts val="300"/>
              </a:spcAft>
              <a:buClr>
                <a:srgbClr val="00B050"/>
              </a:buClr>
              <a:buFont typeface="+mj-lt"/>
              <a:buAutoNum type="alphaLcParenR"/>
            </a:pPr>
            <a:r>
              <a:rPr lang="en-US" sz="2300" dirty="0" smtClean="0">
                <a:solidFill>
                  <a:srgbClr val="FF0000"/>
                </a:solidFill>
              </a:rPr>
              <a:t>If the cost of the food ingredients rose by $1 per meal, what would be the new break-even level of production?</a:t>
            </a:r>
          </a:p>
          <a:p>
            <a:pPr marL="285750" indent="-285750">
              <a:spcAft>
                <a:spcPts val="300"/>
              </a:spcAft>
              <a:buClr>
                <a:srgbClr val="00B050"/>
              </a:buClr>
              <a:buFont typeface="Wingdings 3" panose="05040102010807070707" pitchFamily="18" charset="2"/>
              <a:buChar char=""/>
            </a:pPr>
            <a:r>
              <a:rPr lang="en-US" sz="2300" dirty="0" smtClean="0">
                <a:solidFill>
                  <a:srgbClr val="FF0000"/>
                </a:solidFill>
              </a:rPr>
              <a:t>This question could be answered with a break-even chart.</a:t>
            </a:r>
          </a:p>
        </p:txBody>
      </p:sp>
      <p:graphicFrame>
        <p:nvGraphicFramePr>
          <p:cNvPr id="6" name="Table 5"/>
          <p:cNvGraphicFramePr>
            <a:graphicFrameLocks noGrp="1"/>
          </p:cNvGraphicFramePr>
          <p:nvPr>
            <p:extLst>
              <p:ext uri="{D42A27DB-BD31-4B8C-83A1-F6EECF244321}">
                <p14:modId xmlns:p14="http://schemas.microsoft.com/office/powerpoint/2010/main" val="3948420803"/>
              </p:ext>
            </p:extLst>
          </p:nvPr>
        </p:nvGraphicFramePr>
        <p:xfrm>
          <a:off x="7344308" y="1052736"/>
          <a:ext cx="1476164" cy="5627899"/>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476164"/>
              </a:tblGrid>
              <a:tr h="370099">
                <a:tc>
                  <a:txBody>
                    <a:bodyPr/>
                    <a:lstStyle/>
                    <a:p>
                      <a:pPr>
                        <a:spcAft>
                          <a:spcPts val="0"/>
                        </a:spcAft>
                      </a:pPr>
                      <a:endParaRPr lang="en-GB" sz="128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46525">
                <a:tc>
                  <a:txBody>
                    <a:bodyPr/>
                    <a:lstStyle/>
                    <a:p>
                      <a:pPr marL="177800" indent="-177800" algn="l">
                        <a:spcAft>
                          <a:spcPts val="600"/>
                        </a:spcAft>
                        <a:buFontTx/>
                        <a:buBlip>
                          <a:blip r:embed="rId3"/>
                        </a:buBlip>
                      </a:pPr>
                      <a:r>
                        <a:rPr lang="en-GB" sz="1280" baseline="0" dirty="0" smtClean="0">
                          <a:solidFill>
                            <a:srgbClr val="FF0000"/>
                          </a:solidFill>
                          <a:effectLst/>
                          <a:latin typeface="Arial" pitchFamily="34" charset="0"/>
                          <a:ea typeface="Times New Roman"/>
                          <a:cs typeface="Arial" pitchFamily="34" charset="0"/>
                        </a:rPr>
                        <a:t>How much profit do you have to make to want to stop.</a:t>
                      </a:r>
                    </a:p>
                    <a:p>
                      <a:pPr marL="177800" indent="-177800" algn="l">
                        <a:spcAft>
                          <a:spcPts val="600"/>
                        </a:spcAft>
                        <a:buFontTx/>
                        <a:buBlip>
                          <a:blip r:embed="rId3"/>
                        </a:buBlip>
                      </a:pPr>
                      <a:r>
                        <a:rPr lang="en-GB" sz="1280" baseline="0" dirty="0" smtClean="0">
                          <a:solidFill>
                            <a:schemeClr val="tx1"/>
                          </a:solidFill>
                          <a:effectLst/>
                          <a:latin typeface="Arial" pitchFamily="34" charset="0"/>
                          <a:ea typeface="Times New Roman"/>
                          <a:cs typeface="Arial" pitchFamily="34" charset="0"/>
                        </a:rPr>
                        <a:t>How Tesco’s thought they had £270M when they really had £5m</a:t>
                      </a:r>
                    </a:p>
                    <a:p>
                      <a:pPr marL="177800" indent="-177800" algn="l">
                        <a:spcAft>
                          <a:spcPts val="600"/>
                        </a:spcAft>
                        <a:buFontTx/>
                        <a:buBlip>
                          <a:blip r:embed="rId3"/>
                        </a:buBlip>
                      </a:pPr>
                      <a:r>
                        <a:rPr lang="en-GB" sz="1280" baseline="0" dirty="0" smtClean="0">
                          <a:solidFill>
                            <a:srgbClr val="FF0000"/>
                          </a:solidFill>
                          <a:effectLst/>
                          <a:latin typeface="Arial" pitchFamily="34" charset="0"/>
                          <a:ea typeface="Times New Roman"/>
                          <a:cs typeface="Arial" pitchFamily="34" charset="0"/>
                        </a:rPr>
                        <a:t>What profit means to share value</a:t>
                      </a:r>
                    </a:p>
                    <a:p>
                      <a:pPr marL="177800" indent="-177800" algn="l">
                        <a:spcAft>
                          <a:spcPts val="600"/>
                        </a:spcAft>
                        <a:buFontTx/>
                        <a:buBlip>
                          <a:blip r:embed="rId3"/>
                        </a:buBlip>
                      </a:pPr>
                      <a:r>
                        <a:rPr lang="en-GB" sz="1280" baseline="0" dirty="0" smtClean="0">
                          <a:solidFill>
                            <a:schemeClr val="tx1"/>
                          </a:solidFill>
                          <a:effectLst/>
                          <a:latin typeface="Arial" pitchFamily="34" charset="0"/>
                          <a:ea typeface="Times New Roman"/>
                          <a:cs typeface="Arial" pitchFamily="34" charset="0"/>
                        </a:rPr>
                        <a:t>How you can be profitable but still go into liquidation</a:t>
                      </a:r>
                    </a:p>
                    <a:p>
                      <a:pPr marL="177800" indent="-177800" algn="l">
                        <a:spcAft>
                          <a:spcPts val="600"/>
                        </a:spcAft>
                        <a:buFontTx/>
                        <a:buBlip>
                          <a:blip r:embed="rId3"/>
                        </a:buBlip>
                      </a:pPr>
                      <a:r>
                        <a:rPr lang="en-GB" sz="1280" baseline="0" dirty="0" smtClean="0">
                          <a:solidFill>
                            <a:srgbClr val="FF0000"/>
                          </a:solidFill>
                          <a:effectLst/>
                          <a:latin typeface="Arial" pitchFamily="34" charset="0"/>
                          <a:ea typeface="Times New Roman"/>
                          <a:cs typeface="Arial" pitchFamily="34" charset="0"/>
                        </a:rPr>
                        <a:t>Tax rates based on profit and how to work around them.</a:t>
                      </a:r>
                    </a:p>
                    <a:p>
                      <a:pPr marL="177800" indent="-177800" algn="l">
                        <a:spcAft>
                          <a:spcPts val="600"/>
                        </a:spcAft>
                        <a:buFontTx/>
                        <a:buBlip>
                          <a:blip r:embed="rId3"/>
                        </a:buBlip>
                      </a:pPr>
                      <a:r>
                        <a:rPr lang="en-US" sz="1280" baseline="0" dirty="0" smtClean="0">
                          <a:solidFill>
                            <a:schemeClr val="tx1"/>
                          </a:solidFill>
                          <a:effectLst/>
                          <a:latin typeface="Arial" pitchFamily="34" charset="0"/>
                          <a:ea typeface="Times New Roman"/>
                          <a:cs typeface="Arial" pitchFamily="34" charset="0"/>
                          <a:hlinkClick r:id="rId4"/>
                        </a:rPr>
                        <a:t>How Google, Starbucks and claim to make no profit, so they pay no tax.</a:t>
                      </a:r>
                      <a:endParaRPr lang="en-GB" sz="128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7" name="Picture 4" descr="Think About"/>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7380312" y="1082133"/>
            <a:ext cx="1368152" cy="330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10274083"/>
      </p:ext>
    </p:extLst>
  </p:cSld>
  <p:clrMapOvr>
    <a:masterClrMapping/>
  </p:clrMapOvr>
  <p:transition advClick="0"/>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pPr>
              <a:buClr>
                <a:srgbClr val="00B050"/>
              </a:buClr>
            </a:pPr>
            <a:r>
              <a:rPr lang="en-GB" sz="2000" dirty="0" smtClean="0"/>
              <a:t>4.2 </a:t>
            </a:r>
            <a:r>
              <a:rPr lang="en-GB" sz="2000" dirty="0"/>
              <a:t>– Break-even - Calculation Method – International Business Focus</a:t>
            </a:r>
          </a:p>
        </p:txBody>
      </p:sp>
      <p:sp>
        <p:nvSpPr>
          <p:cNvPr id="8" name="Rectangle 7"/>
          <p:cNvSpPr/>
          <p:nvPr/>
        </p:nvSpPr>
        <p:spPr>
          <a:xfrm>
            <a:off x="323850" y="1124744"/>
            <a:ext cx="6509914" cy="5401479"/>
          </a:xfrm>
          <a:prstGeom prst="rect">
            <a:avLst/>
          </a:prstGeom>
        </p:spPr>
        <p:txBody>
          <a:bodyPr wrap="square">
            <a:spAutoFit/>
          </a:bodyPr>
          <a:lstStyle/>
          <a:p>
            <a:pPr>
              <a:spcAft>
                <a:spcPts val="300"/>
              </a:spcAft>
              <a:buClr>
                <a:srgbClr val="00B050"/>
              </a:buClr>
            </a:pPr>
            <a:r>
              <a:rPr lang="en-US" sz="1650" b="1" dirty="0" smtClean="0">
                <a:solidFill>
                  <a:srgbClr val="0070C0"/>
                </a:solidFill>
              </a:rPr>
              <a:t>Break-even points of Car producers</a:t>
            </a:r>
          </a:p>
          <a:p>
            <a:pPr marL="285750" indent="-285750">
              <a:spcAft>
                <a:spcPts val="300"/>
              </a:spcAft>
              <a:buClr>
                <a:srgbClr val="00B050"/>
              </a:buClr>
              <a:buFont typeface="Wingdings 3" panose="05040102010807070707" pitchFamily="18" charset="2"/>
              <a:buChar char=""/>
            </a:pPr>
            <a:r>
              <a:rPr lang="en-US" sz="1650" dirty="0" smtClean="0">
                <a:solidFill>
                  <a:srgbClr val="0070C0"/>
                </a:solidFill>
              </a:rPr>
              <a:t>The French car maker Peugeot and the American Car maker General Motors (GM) are planning to form an alliance to build cars and components in Europe. The venture would be on such a large scale that average costs are likely to be lower than in factories separately operated by the two companies.</a:t>
            </a:r>
          </a:p>
          <a:p>
            <a:pPr marL="285750" indent="-285750">
              <a:spcAft>
                <a:spcPts val="300"/>
              </a:spcAft>
              <a:buClr>
                <a:srgbClr val="00B050"/>
              </a:buClr>
              <a:buFont typeface="Wingdings 3" panose="05040102010807070707" pitchFamily="18" charset="2"/>
              <a:buChar char=""/>
            </a:pPr>
            <a:r>
              <a:rPr lang="en-US" sz="1650" dirty="0" smtClean="0">
                <a:solidFill>
                  <a:srgbClr val="0070C0"/>
                </a:solidFill>
              </a:rPr>
              <a:t>Over-capacity in the global car industry has led to price wars which have raised the break-even point of production for both of these companies. Both businesses reported a large loss in 2012.</a:t>
            </a:r>
          </a:p>
          <a:p>
            <a:pPr marL="285750" indent="-285750">
              <a:spcAft>
                <a:spcPts val="300"/>
              </a:spcAft>
              <a:buClr>
                <a:srgbClr val="00B050"/>
              </a:buClr>
              <a:buFont typeface="Wingdings 3" panose="05040102010807070707" pitchFamily="18" charset="2"/>
              <a:buChar char=""/>
            </a:pPr>
            <a:r>
              <a:rPr lang="en-US" sz="1650" dirty="0" smtClean="0">
                <a:solidFill>
                  <a:srgbClr val="0070C0"/>
                </a:solidFill>
              </a:rPr>
              <a:t>Another car maker, VW, is expanding its operation in Mexico. Lower labour  and land costs, compared to Europe, help VW’s factories in Mexico operate a lower break-even point of production.</a:t>
            </a:r>
          </a:p>
          <a:p>
            <a:pPr>
              <a:spcAft>
                <a:spcPts val="300"/>
              </a:spcAft>
              <a:buClr>
                <a:srgbClr val="00B050"/>
              </a:buClr>
            </a:pPr>
            <a:r>
              <a:rPr lang="en-US" sz="1650" b="1" dirty="0" smtClean="0">
                <a:solidFill>
                  <a:srgbClr val="0070C0"/>
                </a:solidFill>
              </a:rPr>
              <a:t>Discussion points – </a:t>
            </a:r>
          </a:p>
          <a:p>
            <a:pPr marL="519113" indent="-293688">
              <a:spcAft>
                <a:spcPts val="300"/>
              </a:spcAft>
              <a:buClr>
                <a:srgbClr val="00B050"/>
              </a:buClr>
              <a:buFont typeface="+mj-lt"/>
              <a:buAutoNum type="alphaLcParenR"/>
            </a:pPr>
            <a:r>
              <a:rPr lang="en-US" sz="1650" dirty="0" smtClean="0">
                <a:solidFill>
                  <a:srgbClr val="0070C0"/>
                </a:solidFill>
              </a:rPr>
              <a:t>Discuss why it is expected that the new Peugeot-GM combined factory will have lower average costs than existing factories.</a:t>
            </a:r>
          </a:p>
          <a:p>
            <a:pPr marL="519113" indent="-293688">
              <a:spcAft>
                <a:spcPts val="300"/>
              </a:spcAft>
              <a:buClr>
                <a:srgbClr val="00B050"/>
              </a:buClr>
              <a:buFont typeface="+mj-lt"/>
              <a:buAutoNum type="alphaLcParenR"/>
            </a:pPr>
            <a:r>
              <a:rPr lang="en-US" sz="1650" dirty="0" smtClean="0">
                <a:solidFill>
                  <a:srgbClr val="0070C0"/>
                </a:solidFill>
              </a:rPr>
              <a:t>Assess ways in which car manufacturers could try to lower their break-even points of production in order to increase profits.</a:t>
            </a:r>
          </a:p>
        </p:txBody>
      </p:sp>
      <p:graphicFrame>
        <p:nvGraphicFramePr>
          <p:cNvPr id="6" name="Table 5"/>
          <p:cNvGraphicFramePr>
            <a:graphicFrameLocks noGrp="1"/>
          </p:cNvGraphicFramePr>
          <p:nvPr>
            <p:extLst>
              <p:ext uri="{D42A27DB-BD31-4B8C-83A1-F6EECF244321}">
                <p14:modId xmlns:p14="http://schemas.microsoft.com/office/powerpoint/2010/main" val="3948420803"/>
              </p:ext>
            </p:extLst>
          </p:nvPr>
        </p:nvGraphicFramePr>
        <p:xfrm>
          <a:off x="7344308" y="1052736"/>
          <a:ext cx="1476164" cy="5627899"/>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476164"/>
              </a:tblGrid>
              <a:tr h="370099">
                <a:tc>
                  <a:txBody>
                    <a:bodyPr/>
                    <a:lstStyle/>
                    <a:p>
                      <a:pPr>
                        <a:spcAft>
                          <a:spcPts val="0"/>
                        </a:spcAft>
                      </a:pPr>
                      <a:endParaRPr lang="en-GB" sz="128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46525">
                <a:tc>
                  <a:txBody>
                    <a:bodyPr/>
                    <a:lstStyle/>
                    <a:p>
                      <a:pPr marL="177800" indent="-177800" algn="l">
                        <a:spcAft>
                          <a:spcPts val="600"/>
                        </a:spcAft>
                        <a:buFontTx/>
                        <a:buBlip>
                          <a:blip r:embed="rId3"/>
                        </a:buBlip>
                      </a:pPr>
                      <a:r>
                        <a:rPr lang="en-GB" sz="1280" baseline="0" dirty="0" smtClean="0">
                          <a:solidFill>
                            <a:srgbClr val="FF0000"/>
                          </a:solidFill>
                          <a:effectLst/>
                          <a:latin typeface="Arial" pitchFamily="34" charset="0"/>
                          <a:ea typeface="Times New Roman"/>
                          <a:cs typeface="Arial" pitchFamily="34" charset="0"/>
                        </a:rPr>
                        <a:t>How much profit do you have to make to want to stop.</a:t>
                      </a:r>
                    </a:p>
                    <a:p>
                      <a:pPr marL="177800" indent="-177800" algn="l">
                        <a:spcAft>
                          <a:spcPts val="600"/>
                        </a:spcAft>
                        <a:buFontTx/>
                        <a:buBlip>
                          <a:blip r:embed="rId3"/>
                        </a:buBlip>
                      </a:pPr>
                      <a:r>
                        <a:rPr lang="en-GB" sz="1280" baseline="0" dirty="0" smtClean="0">
                          <a:solidFill>
                            <a:schemeClr val="tx1"/>
                          </a:solidFill>
                          <a:effectLst/>
                          <a:latin typeface="Arial" pitchFamily="34" charset="0"/>
                          <a:ea typeface="Times New Roman"/>
                          <a:cs typeface="Arial" pitchFamily="34" charset="0"/>
                        </a:rPr>
                        <a:t>How Tesco’s thought they had £270M when they really had £5m</a:t>
                      </a:r>
                    </a:p>
                    <a:p>
                      <a:pPr marL="177800" indent="-177800" algn="l">
                        <a:spcAft>
                          <a:spcPts val="600"/>
                        </a:spcAft>
                        <a:buFontTx/>
                        <a:buBlip>
                          <a:blip r:embed="rId3"/>
                        </a:buBlip>
                      </a:pPr>
                      <a:r>
                        <a:rPr lang="en-GB" sz="1280" baseline="0" dirty="0" smtClean="0">
                          <a:solidFill>
                            <a:srgbClr val="FF0000"/>
                          </a:solidFill>
                          <a:effectLst/>
                          <a:latin typeface="Arial" pitchFamily="34" charset="0"/>
                          <a:ea typeface="Times New Roman"/>
                          <a:cs typeface="Arial" pitchFamily="34" charset="0"/>
                        </a:rPr>
                        <a:t>What profit means to share value</a:t>
                      </a:r>
                    </a:p>
                    <a:p>
                      <a:pPr marL="177800" indent="-177800" algn="l">
                        <a:spcAft>
                          <a:spcPts val="600"/>
                        </a:spcAft>
                        <a:buFontTx/>
                        <a:buBlip>
                          <a:blip r:embed="rId3"/>
                        </a:buBlip>
                      </a:pPr>
                      <a:r>
                        <a:rPr lang="en-GB" sz="1280" baseline="0" dirty="0" smtClean="0">
                          <a:solidFill>
                            <a:schemeClr val="tx1"/>
                          </a:solidFill>
                          <a:effectLst/>
                          <a:latin typeface="Arial" pitchFamily="34" charset="0"/>
                          <a:ea typeface="Times New Roman"/>
                          <a:cs typeface="Arial" pitchFamily="34" charset="0"/>
                        </a:rPr>
                        <a:t>How you can be profitable but still go into liquidation</a:t>
                      </a:r>
                    </a:p>
                    <a:p>
                      <a:pPr marL="177800" indent="-177800" algn="l">
                        <a:spcAft>
                          <a:spcPts val="600"/>
                        </a:spcAft>
                        <a:buFontTx/>
                        <a:buBlip>
                          <a:blip r:embed="rId3"/>
                        </a:buBlip>
                      </a:pPr>
                      <a:r>
                        <a:rPr lang="en-GB" sz="1280" baseline="0" dirty="0" smtClean="0">
                          <a:solidFill>
                            <a:srgbClr val="FF0000"/>
                          </a:solidFill>
                          <a:effectLst/>
                          <a:latin typeface="Arial" pitchFamily="34" charset="0"/>
                          <a:ea typeface="Times New Roman"/>
                          <a:cs typeface="Arial" pitchFamily="34" charset="0"/>
                        </a:rPr>
                        <a:t>Tax rates based on profit and how to work around them.</a:t>
                      </a:r>
                    </a:p>
                    <a:p>
                      <a:pPr marL="177800" indent="-177800" algn="l">
                        <a:spcAft>
                          <a:spcPts val="600"/>
                        </a:spcAft>
                        <a:buFontTx/>
                        <a:buBlip>
                          <a:blip r:embed="rId3"/>
                        </a:buBlip>
                      </a:pPr>
                      <a:r>
                        <a:rPr lang="en-US" sz="1280" baseline="0" dirty="0" smtClean="0">
                          <a:solidFill>
                            <a:schemeClr val="tx1"/>
                          </a:solidFill>
                          <a:effectLst/>
                          <a:latin typeface="Arial" pitchFamily="34" charset="0"/>
                          <a:ea typeface="Times New Roman"/>
                          <a:cs typeface="Arial" pitchFamily="34" charset="0"/>
                          <a:hlinkClick r:id="rId4"/>
                        </a:rPr>
                        <a:t>How Google, Starbucks and claim to make no profit, so they pay no tax.</a:t>
                      </a:r>
                      <a:endParaRPr lang="en-GB" sz="128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7" name="Picture 4" descr="Think About"/>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7380312" y="1082133"/>
            <a:ext cx="1368152" cy="330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91229623"/>
      </p:ext>
    </p:extLst>
  </p:cSld>
  <p:clrMapOvr>
    <a:masterClrMapping/>
  </p:clrMapOvr>
  <p:transition advClick="0"/>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pPr>
              <a:buClr>
                <a:srgbClr val="00B050"/>
              </a:buClr>
            </a:pPr>
            <a:r>
              <a:rPr lang="en-GB" sz="3600" dirty="0"/>
              <a:t>4.2.3 – Exam Questions</a:t>
            </a:r>
          </a:p>
        </p:txBody>
      </p:sp>
      <p:sp>
        <p:nvSpPr>
          <p:cNvPr id="8" name="Rectangle 7"/>
          <p:cNvSpPr/>
          <p:nvPr/>
        </p:nvSpPr>
        <p:spPr>
          <a:xfrm>
            <a:off x="323850" y="1158796"/>
            <a:ext cx="6509914" cy="5309146"/>
          </a:xfrm>
          <a:prstGeom prst="rect">
            <a:avLst/>
          </a:prstGeom>
        </p:spPr>
        <p:txBody>
          <a:bodyPr wrap="square">
            <a:spAutoFit/>
          </a:bodyPr>
          <a:lstStyle/>
          <a:p>
            <a:pPr marL="285750" indent="-285750">
              <a:spcAft>
                <a:spcPts val="300"/>
              </a:spcAft>
              <a:buClr>
                <a:srgbClr val="00B050"/>
              </a:buClr>
              <a:buFont typeface="Wingdings 3" panose="05040102010807070707" pitchFamily="18" charset="2"/>
              <a:buChar char=""/>
            </a:pPr>
            <a:r>
              <a:rPr lang="en-US" b="1" dirty="0" smtClean="0"/>
              <a:t>Exam-Styled Questions – Paper 1</a:t>
            </a:r>
          </a:p>
          <a:p>
            <a:pPr marL="342900" indent="-342900">
              <a:spcAft>
                <a:spcPts val="300"/>
              </a:spcAft>
              <a:buClr>
                <a:srgbClr val="00B050"/>
              </a:buClr>
              <a:buFont typeface="+mj-lt"/>
              <a:buAutoNum type="arabicPeriod"/>
            </a:pPr>
            <a:r>
              <a:rPr lang="en-US" dirty="0" smtClean="0"/>
              <a:t>Onesha rents a market stall selling </a:t>
            </a:r>
            <a:r>
              <a:rPr lang="en-US" dirty="0"/>
              <a:t>jewellery</a:t>
            </a:r>
            <a:r>
              <a:rPr lang="en-US" dirty="0" smtClean="0"/>
              <a:t>. She makes most of the jewellery herself but she also buts items from large manufacturers. Her only other variable cost is the salary of her sales assistant who receives a small payment for each item she sells. Onesha wants to expand her business and has found an empty shop nearer home. The fixed costs of the shop are 3 times that of the market stall.</a:t>
            </a:r>
          </a:p>
          <a:p>
            <a:pPr marL="571500" indent="-342900">
              <a:spcAft>
                <a:spcPts val="300"/>
              </a:spcAft>
              <a:buClr>
                <a:srgbClr val="00B050"/>
              </a:buClr>
              <a:buFont typeface="+mj-lt"/>
              <a:buAutoNum type="alphaLcParenR"/>
              <a:tabLst>
                <a:tab pos="6172200" algn="r"/>
              </a:tabLst>
            </a:pPr>
            <a:r>
              <a:rPr lang="en-US" dirty="0" smtClean="0"/>
              <a:t>What is meant by variable costs?	[2]</a:t>
            </a:r>
          </a:p>
          <a:p>
            <a:pPr marL="571500" indent="-342900">
              <a:spcAft>
                <a:spcPts val="300"/>
              </a:spcAft>
              <a:buClr>
                <a:srgbClr val="00B050"/>
              </a:buClr>
              <a:buFont typeface="+mj-lt"/>
              <a:buAutoNum type="alphaLcParenR"/>
              <a:tabLst>
                <a:tab pos="6172200" algn="r"/>
              </a:tabLst>
            </a:pPr>
            <a:r>
              <a:rPr lang="en-US" dirty="0" smtClean="0"/>
              <a:t>Identify </a:t>
            </a:r>
            <a:r>
              <a:rPr lang="en-US" b="1" dirty="0" smtClean="0"/>
              <a:t>two</a:t>
            </a:r>
            <a:r>
              <a:rPr lang="en-US" dirty="0" smtClean="0"/>
              <a:t> fixed costs that Onesha has.	</a:t>
            </a:r>
            <a:r>
              <a:rPr lang="en-US" dirty="0"/>
              <a:t> [2</a:t>
            </a:r>
            <a:r>
              <a:rPr lang="en-US" dirty="0" smtClean="0"/>
              <a:t>]</a:t>
            </a:r>
          </a:p>
          <a:p>
            <a:pPr marL="571500" indent="-342900">
              <a:spcAft>
                <a:spcPts val="300"/>
              </a:spcAft>
              <a:buClr>
                <a:srgbClr val="00B050"/>
              </a:buClr>
              <a:buFont typeface="+mj-lt"/>
              <a:buAutoNum type="alphaLcParenR"/>
              <a:tabLst>
                <a:tab pos="6172200" algn="r"/>
              </a:tabLst>
            </a:pPr>
            <a:r>
              <a:rPr lang="en-US" dirty="0" smtClean="0"/>
              <a:t>Identify and explain </a:t>
            </a:r>
            <a:r>
              <a:rPr lang="en-US" b="1" dirty="0" smtClean="0"/>
              <a:t>two</a:t>
            </a:r>
            <a:r>
              <a:rPr lang="en-US" dirty="0" smtClean="0"/>
              <a:t> ways in which Onesha could reduce the break-even level of sales from her </a:t>
            </a:r>
            <a:r>
              <a:rPr lang="en-US" dirty="0"/>
              <a:t>market stall.	 </a:t>
            </a:r>
            <a:r>
              <a:rPr lang="en-US" dirty="0" smtClean="0"/>
              <a:t>[4]</a:t>
            </a:r>
          </a:p>
          <a:p>
            <a:pPr marL="571500" indent="-342900">
              <a:spcAft>
                <a:spcPts val="300"/>
              </a:spcAft>
              <a:buClr>
                <a:srgbClr val="00B050"/>
              </a:buClr>
              <a:buFont typeface="+mj-lt"/>
              <a:buAutoNum type="alphaLcParenR"/>
              <a:tabLst>
                <a:tab pos="6172200" algn="r"/>
              </a:tabLst>
            </a:pPr>
            <a:r>
              <a:rPr lang="en-US" dirty="0"/>
              <a:t>Identify and explain </a:t>
            </a:r>
            <a:r>
              <a:rPr lang="en-US" b="1" dirty="0"/>
              <a:t>two</a:t>
            </a:r>
            <a:r>
              <a:rPr lang="en-US" dirty="0"/>
              <a:t> </a:t>
            </a:r>
            <a:r>
              <a:rPr lang="en-US" dirty="0" smtClean="0"/>
              <a:t>reasons why large jewellery manufacturers  can produce jewellery at lower average costs than Onesha can.	[6]</a:t>
            </a:r>
          </a:p>
          <a:p>
            <a:pPr marL="571500" indent="-342900">
              <a:spcAft>
                <a:spcPts val="300"/>
              </a:spcAft>
              <a:buClr>
                <a:srgbClr val="00B050"/>
              </a:buClr>
              <a:buFont typeface="+mj-lt"/>
              <a:buAutoNum type="alphaLcParenR"/>
              <a:tabLst>
                <a:tab pos="6172200" algn="r"/>
              </a:tabLst>
            </a:pPr>
            <a:r>
              <a:rPr lang="en-US" dirty="0" smtClean="0"/>
              <a:t>Would you advise Onesha to close her market stall and open a shop instead? Justify your answer. 	[6]  </a:t>
            </a:r>
          </a:p>
        </p:txBody>
      </p:sp>
      <p:sp>
        <p:nvSpPr>
          <p:cNvPr id="7" name="TextBox 6">
            <a:hlinkClick r:id="rId3" action="ppaction://hlinkfile"/>
          </p:cNvPr>
          <p:cNvSpPr txBox="1"/>
          <p:nvPr/>
        </p:nvSpPr>
        <p:spPr>
          <a:xfrm>
            <a:off x="6428702" y="1124744"/>
            <a:ext cx="288032" cy="646331"/>
          </a:xfrm>
          <a:prstGeom prst="rect">
            <a:avLst/>
          </a:prstGeom>
          <a:noFill/>
        </p:spPr>
        <p:txBody>
          <a:bodyPr wrap="square" rtlCol="0">
            <a:spAutoFit/>
          </a:bodyPr>
          <a:lstStyle/>
          <a:p>
            <a:r>
              <a:rPr lang="en-US" sz="3600" b="1" dirty="0" smtClean="0">
                <a:solidFill>
                  <a:srgbClr val="FF0000"/>
                </a:solidFill>
              </a:rPr>
              <a:t>?</a:t>
            </a:r>
            <a:endParaRPr lang="en-US" b="1" dirty="0">
              <a:solidFill>
                <a:srgbClr val="FF0000"/>
              </a:solidFill>
            </a:endParaRPr>
          </a:p>
        </p:txBody>
      </p:sp>
      <p:graphicFrame>
        <p:nvGraphicFramePr>
          <p:cNvPr id="9" name="Table 8"/>
          <p:cNvGraphicFramePr>
            <a:graphicFrameLocks noGrp="1"/>
          </p:cNvGraphicFramePr>
          <p:nvPr>
            <p:extLst>
              <p:ext uri="{D42A27DB-BD31-4B8C-83A1-F6EECF244321}">
                <p14:modId xmlns:p14="http://schemas.microsoft.com/office/powerpoint/2010/main" val="3948420803"/>
              </p:ext>
            </p:extLst>
          </p:nvPr>
        </p:nvGraphicFramePr>
        <p:xfrm>
          <a:off x="7344308" y="1052736"/>
          <a:ext cx="1476164" cy="5627899"/>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476164"/>
              </a:tblGrid>
              <a:tr h="370099">
                <a:tc>
                  <a:txBody>
                    <a:bodyPr/>
                    <a:lstStyle/>
                    <a:p>
                      <a:pPr>
                        <a:spcAft>
                          <a:spcPts val="0"/>
                        </a:spcAft>
                      </a:pPr>
                      <a:endParaRPr lang="en-GB" sz="128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46525">
                <a:tc>
                  <a:txBody>
                    <a:bodyPr/>
                    <a:lstStyle/>
                    <a:p>
                      <a:pPr marL="177800" indent="-177800" algn="l">
                        <a:spcAft>
                          <a:spcPts val="600"/>
                        </a:spcAft>
                        <a:buFontTx/>
                        <a:buBlip>
                          <a:blip r:embed="rId4"/>
                        </a:buBlip>
                      </a:pPr>
                      <a:r>
                        <a:rPr lang="en-GB" sz="1280" baseline="0" dirty="0" smtClean="0">
                          <a:solidFill>
                            <a:srgbClr val="FF0000"/>
                          </a:solidFill>
                          <a:effectLst/>
                          <a:latin typeface="Arial" pitchFamily="34" charset="0"/>
                          <a:ea typeface="Times New Roman"/>
                          <a:cs typeface="Arial" pitchFamily="34" charset="0"/>
                        </a:rPr>
                        <a:t>How much profit do you have to make to want to stop.</a:t>
                      </a:r>
                    </a:p>
                    <a:p>
                      <a:pPr marL="177800" indent="-177800" algn="l">
                        <a:spcAft>
                          <a:spcPts val="600"/>
                        </a:spcAft>
                        <a:buFontTx/>
                        <a:buBlip>
                          <a:blip r:embed="rId4"/>
                        </a:buBlip>
                      </a:pPr>
                      <a:r>
                        <a:rPr lang="en-GB" sz="1280" baseline="0" dirty="0" smtClean="0">
                          <a:solidFill>
                            <a:schemeClr val="tx1"/>
                          </a:solidFill>
                          <a:effectLst/>
                          <a:latin typeface="Arial" pitchFamily="34" charset="0"/>
                          <a:ea typeface="Times New Roman"/>
                          <a:cs typeface="Arial" pitchFamily="34" charset="0"/>
                        </a:rPr>
                        <a:t>How Tesco’s thought they had £270M when they really had £5m</a:t>
                      </a:r>
                    </a:p>
                    <a:p>
                      <a:pPr marL="177800" indent="-177800" algn="l">
                        <a:spcAft>
                          <a:spcPts val="600"/>
                        </a:spcAft>
                        <a:buFontTx/>
                        <a:buBlip>
                          <a:blip r:embed="rId4"/>
                        </a:buBlip>
                      </a:pPr>
                      <a:r>
                        <a:rPr lang="en-GB" sz="1280" baseline="0" dirty="0" smtClean="0">
                          <a:solidFill>
                            <a:srgbClr val="FF0000"/>
                          </a:solidFill>
                          <a:effectLst/>
                          <a:latin typeface="Arial" pitchFamily="34" charset="0"/>
                          <a:ea typeface="Times New Roman"/>
                          <a:cs typeface="Arial" pitchFamily="34" charset="0"/>
                        </a:rPr>
                        <a:t>What profit means to share value</a:t>
                      </a:r>
                    </a:p>
                    <a:p>
                      <a:pPr marL="177800" indent="-177800" algn="l">
                        <a:spcAft>
                          <a:spcPts val="600"/>
                        </a:spcAft>
                        <a:buFontTx/>
                        <a:buBlip>
                          <a:blip r:embed="rId4"/>
                        </a:buBlip>
                      </a:pPr>
                      <a:r>
                        <a:rPr lang="en-GB" sz="1280" baseline="0" dirty="0" smtClean="0">
                          <a:solidFill>
                            <a:schemeClr val="tx1"/>
                          </a:solidFill>
                          <a:effectLst/>
                          <a:latin typeface="Arial" pitchFamily="34" charset="0"/>
                          <a:ea typeface="Times New Roman"/>
                          <a:cs typeface="Arial" pitchFamily="34" charset="0"/>
                        </a:rPr>
                        <a:t>How you can be profitable but still go into liquidation</a:t>
                      </a:r>
                    </a:p>
                    <a:p>
                      <a:pPr marL="177800" indent="-177800" algn="l">
                        <a:spcAft>
                          <a:spcPts val="600"/>
                        </a:spcAft>
                        <a:buFontTx/>
                        <a:buBlip>
                          <a:blip r:embed="rId4"/>
                        </a:buBlip>
                      </a:pPr>
                      <a:r>
                        <a:rPr lang="en-GB" sz="1280" baseline="0" dirty="0" smtClean="0">
                          <a:solidFill>
                            <a:srgbClr val="FF0000"/>
                          </a:solidFill>
                          <a:effectLst/>
                          <a:latin typeface="Arial" pitchFamily="34" charset="0"/>
                          <a:ea typeface="Times New Roman"/>
                          <a:cs typeface="Arial" pitchFamily="34" charset="0"/>
                        </a:rPr>
                        <a:t>Tax rates based on profit and how to work around them.</a:t>
                      </a:r>
                    </a:p>
                    <a:p>
                      <a:pPr marL="177800" indent="-177800" algn="l">
                        <a:spcAft>
                          <a:spcPts val="600"/>
                        </a:spcAft>
                        <a:buFontTx/>
                        <a:buBlip>
                          <a:blip r:embed="rId4"/>
                        </a:buBlip>
                      </a:pPr>
                      <a:r>
                        <a:rPr lang="en-US" sz="1280" baseline="0" dirty="0" smtClean="0">
                          <a:solidFill>
                            <a:schemeClr val="tx1"/>
                          </a:solidFill>
                          <a:effectLst/>
                          <a:latin typeface="Arial" pitchFamily="34" charset="0"/>
                          <a:ea typeface="Times New Roman"/>
                          <a:cs typeface="Arial" pitchFamily="34" charset="0"/>
                          <a:hlinkClick r:id="rId5"/>
                        </a:rPr>
                        <a:t>How Google, Starbucks and claim to make no profit, so they pay no tax.</a:t>
                      </a:r>
                      <a:endParaRPr lang="en-GB" sz="128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0" name="Picture 4" descr="Think About"/>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7380312" y="1082133"/>
            <a:ext cx="1368152" cy="330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50061488"/>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3600" dirty="0">
                <a:solidFill>
                  <a:srgbClr val="000000"/>
                </a:solidFill>
                <a:latin typeface="Arial" panose="020B0604020202020204" pitchFamily="34" charset="0"/>
              </a:rPr>
              <a:t>Qualification </a:t>
            </a:r>
            <a:r>
              <a:rPr lang="en-US" sz="3600" dirty="0" smtClean="0">
                <a:solidFill>
                  <a:srgbClr val="000000"/>
                </a:solidFill>
                <a:latin typeface="Arial" panose="020B0604020202020204" pitchFamily="34" charset="0"/>
              </a:rPr>
              <a:t>Grade Table - Diploma</a:t>
            </a:r>
            <a:endParaRPr lang="en-US" sz="36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2246769"/>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a:t>
            </a:r>
            <a:r>
              <a:rPr lang="en-US" sz="2800" dirty="0" smtClean="0">
                <a:solidFill>
                  <a:srgbClr val="000000"/>
                </a:solidFill>
                <a:latin typeface="Arial" panose="020B0604020202020204" pitchFamily="34" charset="0"/>
              </a:rPr>
              <a:t>table</a:t>
            </a:r>
          </a:p>
          <a:p>
            <a:pPr marL="285750" indent="-285750">
              <a:buClr>
                <a:srgbClr val="00B050"/>
              </a:buClr>
              <a:buSzPct val="80000"/>
              <a:buFont typeface="Wingdings 3" panose="05040102010807070707" pitchFamily="18" charset="2"/>
              <a:buChar char=""/>
            </a:pPr>
            <a:r>
              <a:rPr lang="en-US" sz="2800" dirty="0" smtClean="0">
                <a:solidFill>
                  <a:srgbClr val="000000"/>
                </a:solidFill>
                <a:latin typeface="Arial" panose="020B0604020202020204" pitchFamily="34" charset="0"/>
              </a:rPr>
              <a:t>OCR </a:t>
            </a:r>
            <a:r>
              <a:rPr lang="en-US" sz="2800" dirty="0">
                <a:solidFill>
                  <a:srgbClr val="000000"/>
                </a:solidFill>
                <a:latin typeface="Arial" panose="020B0604020202020204" pitchFamily="34" charset="0"/>
              </a:rPr>
              <a:t>Level 3 Cambridge Technical Introductory Diploma (</a:t>
            </a:r>
            <a:r>
              <a:rPr lang="en-US" sz="2800" b="1" dirty="0">
                <a:solidFill>
                  <a:srgbClr val="000000"/>
                </a:solidFill>
                <a:latin typeface="Arial" panose="020B0604020202020204" pitchFamily="34" charset="0"/>
              </a:rPr>
              <a:t>360 GLH</a:t>
            </a:r>
            <a:r>
              <a:rPr lang="en-US" sz="2800" dirty="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r>
              <a:rPr lang="en-US" sz="2800" dirty="0" smtClean="0">
                <a:solidFill>
                  <a:srgbClr val="000000"/>
                </a:solidFill>
                <a:latin typeface="Arial" panose="020B0604020202020204" pitchFamily="34" charset="0"/>
              </a:rPr>
              <a:t>.</a:t>
            </a:r>
          </a:p>
        </p:txBody>
      </p:sp>
      <p:graphicFrame>
        <p:nvGraphicFramePr>
          <p:cNvPr id="4" name="Table 3"/>
          <p:cNvGraphicFramePr>
            <a:graphicFrameLocks noGrp="1"/>
          </p:cNvGraphicFramePr>
          <p:nvPr>
            <p:extLst>
              <p:ext uri="{D42A27DB-BD31-4B8C-83A1-F6EECF244321}">
                <p14:modId xmlns:p14="http://schemas.microsoft.com/office/powerpoint/2010/main" val="580489143"/>
              </p:ext>
            </p:extLst>
          </p:nvPr>
        </p:nvGraphicFramePr>
        <p:xfrm>
          <a:off x="683568" y="3501008"/>
          <a:ext cx="7416824" cy="2251710"/>
        </p:xfrm>
        <a:graphic>
          <a:graphicData uri="http://schemas.openxmlformats.org/drawingml/2006/table">
            <a:tbl>
              <a:tblPr>
                <a:tableStyleId>{E8B1032C-EA38-4F05-BA0D-38AFFFC7BED3}</a:tableStyleId>
              </a:tblPr>
              <a:tblGrid>
                <a:gridCol w="2950340"/>
                <a:gridCol w="2499593"/>
                <a:gridCol w="1966891"/>
              </a:tblGrid>
              <a:tr h="190500">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400" u="none" strike="noStrike" dirty="0">
                          <a:effectLst/>
                          <a:latin typeface="Arial" panose="020B0604020202020204" pitchFamily="34" charset="0"/>
                          <a:cs typeface="Arial" panose="020B0604020202020204" pitchFamily="34" charset="0"/>
                        </a:rPr>
                        <a:t>104 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Distinction*</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400" u="none" strike="noStrike">
                          <a:effectLst/>
                          <a:latin typeface="Arial" panose="020B0604020202020204" pitchFamily="34" charset="0"/>
                          <a:cs typeface="Arial" panose="020B0604020202020204" pitchFamily="34" charset="0"/>
                        </a:rPr>
                        <a:t>100 – 103</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400" u="none" strike="noStrike">
                          <a:effectLst/>
                          <a:latin typeface="Arial" panose="020B0604020202020204" pitchFamily="34" charset="0"/>
                          <a:cs typeface="Arial" panose="020B0604020202020204" pitchFamily="34" charset="0"/>
                        </a:rPr>
                        <a:t>92 – 99</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Merit</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400" u="none" strike="noStrike">
                          <a:effectLst/>
                          <a:latin typeface="Arial" panose="020B0604020202020204" pitchFamily="34" charset="0"/>
                          <a:cs typeface="Arial" panose="020B0604020202020204" pitchFamily="34" charset="0"/>
                        </a:rPr>
                        <a:t>84 – 91</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400" u="none" strike="noStrike">
                          <a:effectLst/>
                          <a:latin typeface="Arial" panose="020B0604020202020204" pitchFamily="34" charset="0"/>
                          <a:cs typeface="Arial" panose="020B0604020202020204" pitchFamily="34" charset="0"/>
                        </a:rPr>
                        <a:t>Below 84</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Unclassified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3113361582"/>
      </p:ext>
    </p:extLst>
  </p:cSld>
  <p:clrMapOvr>
    <a:masterClrMapping/>
  </p:clrMapOvr>
  <p:transition advClick="0"/>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pPr>
              <a:buClr>
                <a:srgbClr val="00B050"/>
              </a:buClr>
            </a:pPr>
            <a:r>
              <a:rPr lang="en-GB" sz="3400" dirty="0" smtClean="0"/>
              <a:t>4.2.3 – </a:t>
            </a:r>
            <a:r>
              <a:rPr lang="en-US" sz="3400" dirty="0"/>
              <a:t>Exam-Styled Questions – Paper </a:t>
            </a:r>
            <a:r>
              <a:rPr lang="en-US" sz="3400" dirty="0" smtClean="0"/>
              <a:t>1</a:t>
            </a:r>
            <a:endParaRPr lang="en-GB" sz="3400" dirty="0"/>
          </a:p>
        </p:txBody>
      </p:sp>
      <p:sp>
        <p:nvSpPr>
          <p:cNvPr id="8" name="Rectangle 7"/>
          <p:cNvSpPr/>
          <p:nvPr/>
        </p:nvSpPr>
        <p:spPr>
          <a:xfrm>
            <a:off x="323850" y="1149334"/>
            <a:ext cx="6509914" cy="2554545"/>
          </a:xfrm>
          <a:prstGeom prst="rect">
            <a:avLst/>
          </a:prstGeom>
        </p:spPr>
        <p:txBody>
          <a:bodyPr wrap="square">
            <a:spAutoFit/>
          </a:bodyPr>
          <a:lstStyle/>
          <a:p>
            <a:pPr marL="342900" indent="-342900">
              <a:spcAft>
                <a:spcPts val="300"/>
              </a:spcAft>
              <a:buClr>
                <a:srgbClr val="00B050"/>
              </a:buClr>
              <a:buFont typeface="+mj-lt"/>
              <a:buAutoNum type="arabicPeriod" startAt="2"/>
            </a:pPr>
            <a:r>
              <a:rPr lang="en-US" sz="2000" dirty="0" err="1" smtClean="0"/>
              <a:t>Sodasqueeze</a:t>
            </a:r>
            <a:r>
              <a:rPr lang="en-US" sz="2000" dirty="0" smtClean="0"/>
              <a:t> PLC is one of the world’s largest makers of soft drinks. Sales have increased in recent years but profits have not. Rising fixed and variable costs have meant that higher sales revenue has not led to higher profits. The Chief Executive has recently said: “Perhaps the company is too big to manage efficiently.” A new factory is planned for Country A. An incomplete break-even chart is shown.</a:t>
            </a:r>
          </a:p>
        </p:txBody>
      </p:sp>
      <p:grpSp>
        <p:nvGrpSpPr>
          <p:cNvPr id="7" name="Group 6"/>
          <p:cNvGrpSpPr/>
          <p:nvPr/>
        </p:nvGrpSpPr>
        <p:grpSpPr>
          <a:xfrm>
            <a:off x="467544" y="3764451"/>
            <a:ext cx="6264696" cy="2767332"/>
            <a:chOff x="467544" y="3048055"/>
            <a:chExt cx="8208912" cy="3477289"/>
          </a:xfrm>
        </p:grpSpPr>
        <p:sp>
          <p:nvSpPr>
            <p:cNvPr id="9" name="Rectangle 8"/>
            <p:cNvSpPr/>
            <p:nvPr/>
          </p:nvSpPr>
          <p:spPr>
            <a:xfrm>
              <a:off x="467544" y="3048055"/>
              <a:ext cx="8208912" cy="347728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p:cNvCxnSpPr/>
            <p:nvPr/>
          </p:nvCxnSpPr>
          <p:spPr>
            <a:xfrm>
              <a:off x="1403648" y="3212976"/>
              <a:ext cx="0" cy="2736304"/>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H="1">
              <a:off x="1403648" y="5949280"/>
              <a:ext cx="5824264" cy="8384"/>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1035223" y="3212976"/>
              <a:ext cx="368425" cy="2877400"/>
            </a:xfrm>
            <a:prstGeom prst="rect">
              <a:avLst/>
            </a:prstGeom>
            <a:noFill/>
          </p:spPr>
          <p:txBody>
            <a:bodyPr wrap="square" rtlCol="0">
              <a:spAutoFit/>
            </a:bodyPr>
            <a:lstStyle/>
            <a:p>
              <a:pPr algn="r"/>
              <a:r>
                <a:rPr lang="en-US" sz="1200" dirty="0" smtClean="0"/>
                <a:t>6</a:t>
              </a:r>
            </a:p>
            <a:p>
              <a:pPr algn="r"/>
              <a:endParaRPr lang="en-US" sz="1200" dirty="0"/>
            </a:p>
            <a:p>
              <a:pPr algn="r"/>
              <a:endParaRPr lang="en-US" sz="1200" dirty="0" smtClean="0"/>
            </a:p>
            <a:p>
              <a:pPr algn="r"/>
              <a:r>
                <a:rPr lang="en-US" sz="1200" dirty="0" smtClean="0"/>
                <a:t>4</a:t>
              </a:r>
            </a:p>
            <a:p>
              <a:pPr algn="r"/>
              <a:endParaRPr lang="en-US" sz="1200" dirty="0"/>
            </a:p>
            <a:p>
              <a:pPr algn="r"/>
              <a:endParaRPr lang="en-US" sz="1200" dirty="0" smtClean="0"/>
            </a:p>
            <a:p>
              <a:pPr algn="r"/>
              <a:r>
                <a:rPr lang="en-US" sz="1200" dirty="0" smtClean="0"/>
                <a:t>2</a:t>
              </a:r>
            </a:p>
            <a:p>
              <a:pPr algn="r"/>
              <a:endParaRPr lang="en-US" sz="1200" dirty="0"/>
            </a:p>
            <a:p>
              <a:pPr algn="r"/>
              <a:endParaRPr lang="en-US" sz="1200" dirty="0" smtClean="0"/>
            </a:p>
            <a:p>
              <a:pPr algn="r"/>
              <a:r>
                <a:rPr lang="en-US" sz="1200" dirty="0"/>
                <a:t>0</a:t>
              </a:r>
              <a:endParaRPr lang="en-US" sz="1100" dirty="0"/>
            </a:p>
          </p:txBody>
        </p:sp>
        <p:sp>
          <p:nvSpPr>
            <p:cNvPr id="14" name="TextBox 13"/>
            <p:cNvSpPr txBox="1"/>
            <p:nvPr/>
          </p:nvSpPr>
          <p:spPr>
            <a:xfrm rot="16200000">
              <a:off x="-882828" y="4429792"/>
              <a:ext cx="3183315" cy="459466"/>
            </a:xfrm>
            <a:prstGeom prst="rect">
              <a:avLst/>
            </a:prstGeom>
            <a:noFill/>
          </p:spPr>
          <p:txBody>
            <a:bodyPr wrap="none" rtlCol="0">
              <a:spAutoFit/>
            </a:bodyPr>
            <a:lstStyle/>
            <a:p>
              <a:r>
                <a:rPr lang="en-US" sz="1600" b="1" dirty="0" smtClean="0"/>
                <a:t>Costs Revenue ($M)</a:t>
              </a:r>
              <a:endParaRPr lang="en-US" sz="1600" b="1" dirty="0"/>
            </a:p>
          </p:txBody>
        </p:sp>
        <p:cxnSp>
          <p:nvCxnSpPr>
            <p:cNvPr id="17" name="Straight Connector 16"/>
            <p:cNvCxnSpPr/>
            <p:nvPr/>
          </p:nvCxnSpPr>
          <p:spPr>
            <a:xfrm flipH="1">
              <a:off x="1395021" y="4862825"/>
              <a:ext cx="5812437" cy="1048445"/>
            </a:xfrm>
            <a:prstGeom prst="line">
              <a:avLst/>
            </a:prstGeom>
            <a:ln w="3810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1933421" y="5995676"/>
              <a:ext cx="5385492" cy="456731"/>
            </a:xfrm>
            <a:prstGeom prst="rect">
              <a:avLst/>
            </a:prstGeom>
            <a:noFill/>
          </p:spPr>
          <p:txBody>
            <a:bodyPr wrap="square" rtlCol="0">
              <a:spAutoFit/>
            </a:bodyPr>
            <a:lstStyle/>
            <a:p>
              <a:pPr algn="r"/>
              <a:r>
                <a:rPr lang="en-US" sz="1400" dirty="0" smtClean="0"/>
                <a:t>1                    2                     3                      4</a:t>
              </a:r>
            </a:p>
          </p:txBody>
        </p:sp>
      </p:grpSp>
      <p:sp>
        <p:nvSpPr>
          <p:cNvPr id="34" name="TextBox 33"/>
          <p:cNvSpPr txBox="1"/>
          <p:nvPr/>
        </p:nvSpPr>
        <p:spPr>
          <a:xfrm>
            <a:off x="5436096" y="5013176"/>
            <a:ext cx="1008112" cy="169277"/>
          </a:xfrm>
          <a:prstGeom prst="rect">
            <a:avLst/>
          </a:prstGeom>
          <a:noFill/>
        </p:spPr>
        <p:txBody>
          <a:bodyPr wrap="square" lIns="0" tIns="0" rIns="0" bIns="0" rtlCol="0">
            <a:spAutoFit/>
          </a:bodyPr>
          <a:lstStyle/>
          <a:p>
            <a:pPr algn="r"/>
            <a:r>
              <a:rPr lang="en-US" sz="1100" b="1" dirty="0" smtClean="0"/>
              <a:t>Variable Costs</a:t>
            </a:r>
          </a:p>
        </p:txBody>
      </p:sp>
      <p:sp>
        <p:nvSpPr>
          <p:cNvPr id="35" name="TextBox 34"/>
          <p:cNvSpPr txBox="1"/>
          <p:nvPr/>
        </p:nvSpPr>
        <p:spPr>
          <a:xfrm>
            <a:off x="5508104" y="5877272"/>
            <a:ext cx="1008112" cy="169277"/>
          </a:xfrm>
          <a:prstGeom prst="rect">
            <a:avLst/>
          </a:prstGeom>
          <a:noFill/>
        </p:spPr>
        <p:txBody>
          <a:bodyPr wrap="square" lIns="0" tIns="0" rIns="0" bIns="0" rtlCol="0">
            <a:spAutoFit/>
          </a:bodyPr>
          <a:lstStyle/>
          <a:p>
            <a:pPr algn="r"/>
            <a:r>
              <a:rPr lang="en-US" sz="1100" b="1" dirty="0"/>
              <a:t>O</a:t>
            </a:r>
            <a:r>
              <a:rPr lang="en-US" sz="1100" b="1" dirty="0" smtClean="0"/>
              <a:t>utput (units)</a:t>
            </a:r>
          </a:p>
        </p:txBody>
      </p:sp>
      <p:sp>
        <p:nvSpPr>
          <p:cNvPr id="36" name="TextBox 35">
            <a:hlinkClick r:id="rId3" action="ppaction://hlinkfile"/>
          </p:cNvPr>
          <p:cNvSpPr txBox="1"/>
          <p:nvPr/>
        </p:nvSpPr>
        <p:spPr>
          <a:xfrm>
            <a:off x="6516216" y="2708920"/>
            <a:ext cx="288032" cy="646331"/>
          </a:xfrm>
          <a:prstGeom prst="rect">
            <a:avLst/>
          </a:prstGeom>
          <a:noFill/>
        </p:spPr>
        <p:txBody>
          <a:bodyPr wrap="square" rtlCol="0">
            <a:spAutoFit/>
          </a:bodyPr>
          <a:lstStyle/>
          <a:p>
            <a:r>
              <a:rPr lang="en-US" sz="3600" b="1" dirty="0" smtClean="0">
                <a:solidFill>
                  <a:srgbClr val="FF0000"/>
                </a:solidFill>
              </a:rPr>
              <a:t>?</a:t>
            </a:r>
            <a:endParaRPr lang="en-US" b="1" dirty="0">
              <a:solidFill>
                <a:srgbClr val="FF0000"/>
              </a:solidFill>
            </a:endParaRPr>
          </a:p>
        </p:txBody>
      </p:sp>
      <p:graphicFrame>
        <p:nvGraphicFramePr>
          <p:cNvPr id="19" name="Table 18"/>
          <p:cNvGraphicFramePr>
            <a:graphicFrameLocks noGrp="1"/>
          </p:cNvGraphicFramePr>
          <p:nvPr>
            <p:extLst>
              <p:ext uri="{D42A27DB-BD31-4B8C-83A1-F6EECF244321}">
                <p14:modId xmlns:p14="http://schemas.microsoft.com/office/powerpoint/2010/main" val="3948420803"/>
              </p:ext>
            </p:extLst>
          </p:nvPr>
        </p:nvGraphicFramePr>
        <p:xfrm>
          <a:off x="7344308" y="1052736"/>
          <a:ext cx="1476164" cy="5627899"/>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476164"/>
              </a:tblGrid>
              <a:tr h="370099">
                <a:tc>
                  <a:txBody>
                    <a:bodyPr/>
                    <a:lstStyle/>
                    <a:p>
                      <a:pPr>
                        <a:spcAft>
                          <a:spcPts val="0"/>
                        </a:spcAft>
                      </a:pPr>
                      <a:endParaRPr lang="en-GB" sz="128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46525">
                <a:tc>
                  <a:txBody>
                    <a:bodyPr/>
                    <a:lstStyle/>
                    <a:p>
                      <a:pPr marL="177800" indent="-177800" algn="l">
                        <a:spcAft>
                          <a:spcPts val="600"/>
                        </a:spcAft>
                        <a:buFontTx/>
                        <a:buBlip>
                          <a:blip r:embed="rId4"/>
                        </a:buBlip>
                      </a:pPr>
                      <a:r>
                        <a:rPr lang="en-GB" sz="1280" baseline="0" dirty="0" smtClean="0">
                          <a:solidFill>
                            <a:srgbClr val="FF0000"/>
                          </a:solidFill>
                          <a:effectLst/>
                          <a:latin typeface="Arial" pitchFamily="34" charset="0"/>
                          <a:ea typeface="Times New Roman"/>
                          <a:cs typeface="Arial" pitchFamily="34" charset="0"/>
                        </a:rPr>
                        <a:t>How much profit do you have to make to want to stop.</a:t>
                      </a:r>
                    </a:p>
                    <a:p>
                      <a:pPr marL="177800" indent="-177800" algn="l">
                        <a:spcAft>
                          <a:spcPts val="600"/>
                        </a:spcAft>
                        <a:buFontTx/>
                        <a:buBlip>
                          <a:blip r:embed="rId4"/>
                        </a:buBlip>
                      </a:pPr>
                      <a:r>
                        <a:rPr lang="en-GB" sz="1280" baseline="0" dirty="0" smtClean="0">
                          <a:solidFill>
                            <a:schemeClr val="tx1"/>
                          </a:solidFill>
                          <a:effectLst/>
                          <a:latin typeface="Arial" pitchFamily="34" charset="0"/>
                          <a:ea typeface="Times New Roman"/>
                          <a:cs typeface="Arial" pitchFamily="34" charset="0"/>
                        </a:rPr>
                        <a:t>How Tesco’s thought they had £270M when they really had £5m</a:t>
                      </a:r>
                    </a:p>
                    <a:p>
                      <a:pPr marL="177800" indent="-177800" algn="l">
                        <a:spcAft>
                          <a:spcPts val="600"/>
                        </a:spcAft>
                        <a:buFontTx/>
                        <a:buBlip>
                          <a:blip r:embed="rId4"/>
                        </a:buBlip>
                      </a:pPr>
                      <a:r>
                        <a:rPr lang="en-GB" sz="1280" baseline="0" dirty="0" smtClean="0">
                          <a:solidFill>
                            <a:srgbClr val="FF0000"/>
                          </a:solidFill>
                          <a:effectLst/>
                          <a:latin typeface="Arial" pitchFamily="34" charset="0"/>
                          <a:ea typeface="Times New Roman"/>
                          <a:cs typeface="Arial" pitchFamily="34" charset="0"/>
                        </a:rPr>
                        <a:t>What profit means to share value</a:t>
                      </a:r>
                    </a:p>
                    <a:p>
                      <a:pPr marL="177800" indent="-177800" algn="l">
                        <a:spcAft>
                          <a:spcPts val="600"/>
                        </a:spcAft>
                        <a:buFontTx/>
                        <a:buBlip>
                          <a:blip r:embed="rId4"/>
                        </a:buBlip>
                      </a:pPr>
                      <a:r>
                        <a:rPr lang="en-GB" sz="1280" baseline="0" dirty="0" smtClean="0">
                          <a:solidFill>
                            <a:schemeClr val="tx1"/>
                          </a:solidFill>
                          <a:effectLst/>
                          <a:latin typeface="Arial" pitchFamily="34" charset="0"/>
                          <a:ea typeface="Times New Roman"/>
                          <a:cs typeface="Arial" pitchFamily="34" charset="0"/>
                        </a:rPr>
                        <a:t>How you can be profitable but still go into liquidation</a:t>
                      </a:r>
                    </a:p>
                    <a:p>
                      <a:pPr marL="177800" indent="-177800" algn="l">
                        <a:spcAft>
                          <a:spcPts val="600"/>
                        </a:spcAft>
                        <a:buFontTx/>
                        <a:buBlip>
                          <a:blip r:embed="rId4"/>
                        </a:buBlip>
                      </a:pPr>
                      <a:r>
                        <a:rPr lang="en-GB" sz="1280" baseline="0" dirty="0" smtClean="0">
                          <a:solidFill>
                            <a:srgbClr val="FF0000"/>
                          </a:solidFill>
                          <a:effectLst/>
                          <a:latin typeface="Arial" pitchFamily="34" charset="0"/>
                          <a:ea typeface="Times New Roman"/>
                          <a:cs typeface="Arial" pitchFamily="34" charset="0"/>
                        </a:rPr>
                        <a:t>Tax rates based on profit and how to work around them.</a:t>
                      </a:r>
                    </a:p>
                    <a:p>
                      <a:pPr marL="177800" indent="-177800" algn="l">
                        <a:spcAft>
                          <a:spcPts val="600"/>
                        </a:spcAft>
                        <a:buFontTx/>
                        <a:buBlip>
                          <a:blip r:embed="rId4"/>
                        </a:buBlip>
                      </a:pPr>
                      <a:r>
                        <a:rPr lang="en-US" sz="1280" baseline="0" dirty="0" smtClean="0">
                          <a:solidFill>
                            <a:schemeClr val="tx1"/>
                          </a:solidFill>
                          <a:effectLst/>
                          <a:latin typeface="Arial" pitchFamily="34" charset="0"/>
                          <a:ea typeface="Times New Roman"/>
                          <a:cs typeface="Arial" pitchFamily="34" charset="0"/>
                          <a:hlinkClick r:id="rId5"/>
                        </a:rPr>
                        <a:t>How Google, Starbucks and claim to make no profit, so they pay no tax.</a:t>
                      </a:r>
                      <a:endParaRPr lang="en-GB" sz="128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20" name="Picture 4" descr="Think About"/>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7380312" y="1082133"/>
            <a:ext cx="1368152" cy="330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63594765"/>
      </p:ext>
    </p:extLst>
  </p:cSld>
  <p:clrMapOvr>
    <a:masterClrMapping/>
  </p:clrMapOvr>
  <p:transition advClick="0"/>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pPr>
              <a:buClr>
                <a:srgbClr val="00B050"/>
              </a:buClr>
            </a:pPr>
            <a:r>
              <a:rPr lang="en-GB" sz="3600" dirty="0"/>
              <a:t>4.2.3 – Exam Questions</a:t>
            </a:r>
          </a:p>
        </p:txBody>
      </p:sp>
      <p:sp>
        <p:nvSpPr>
          <p:cNvPr id="8" name="Rectangle 7"/>
          <p:cNvSpPr/>
          <p:nvPr/>
        </p:nvSpPr>
        <p:spPr>
          <a:xfrm>
            <a:off x="323850" y="1124744"/>
            <a:ext cx="6509914" cy="5264518"/>
          </a:xfrm>
          <a:prstGeom prst="rect">
            <a:avLst/>
          </a:prstGeom>
        </p:spPr>
        <p:txBody>
          <a:bodyPr wrap="square">
            <a:spAutoFit/>
          </a:bodyPr>
          <a:lstStyle/>
          <a:p>
            <a:pPr marL="342900" indent="-342900">
              <a:spcAft>
                <a:spcPts val="300"/>
              </a:spcAft>
              <a:buClr>
                <a:srgbClr val="00B050"/>
              </a:buClr>
              <a:buFont typeface="+mj-lt"/>
              <a:buAutoNum type="alphaLcParenR"/>
              <a:tabLst>
                <a:tab pos="6172200" algn="r"/>
              </a:tabLst>
            </a:pPr>
            <a:r>
              <a:rPr lang="en-US" sz="1960" dirty="0" smtClean="0"/>
              <a:t>What is meant by the term ‘fixed costs’?	[2]</a:t>
            </a:r>
          </a:p>
          <a:p>
            <a:pPr marL="342900" indent="-342900">
              <a:spcAft>
                <a:spcPts val="300"/>
              </a:spcAft>
              <a:buClr>
                <a:srgbClr val="00B050"/>
              </a:buClr>
              <a:buFont typeface="+mj-lt"/>
              <a:buAutoNum type="alphaLcParenR"/>
              <a:tabLst>
                <a:tab pos="6172200" algn="r"/>
              </a:tabLst>
            </a:pPr>
            <a:r>
              <a:rPr lang="en-US" sz="1960" dirty="0" smtClean="0"/>
              <a:t>Identify </a:t>
            </a:r>
            <a:r>
              <a:rPr lang="en-US" sz="1960" b="1" dirty="0" smtClean="0"/>
              <a:t>two</a:t>
            </a:r>
            <a:r>
              <a:rPr lang="en-US" sz="1960" dirty="0" smtClean="0"/>
              <a:t> variable costs that </a:t>
            </a:r>
            <a:r>
              <a:rPr lang="en-US" sz="1960" dirty="0" err="1" smtClean="0"/>
              <a:t>Sodasqueeze</a:t>
            </a:r>
            <a:r>
              <a:rPr lang="en-US" sz="1960" dirty="0" smtClean="0"/>
              <a:t> PLC </a:t>
            </a:r>
            <a:br>
              <a:rPr lang="en-US" sz="1960" dirty="0" smtClean="0"/>
            </a:br>
            <a:r>
              <a:rPr lang="en-US" sz="1960" dirty="0" smtClean="0"/>
              <a:t>has	[2]</a:t>
            </a:r>
          </a:p>
          <a:p>
            <a:pPr marL="342900" indent="-342900">
              <a:spcAft>
                <a:spcPts val="300"/>
              </a:spcAft>
              <a:buClr>
                <a:srgbClr val="00B050"/>
              </a:buClr>
              <a:buFont typeface="+mj-lt"/>
              <a:buAutoNum type="alphaLcParenR"/>
              <a:tabLst>
                <a:tab pos="6172200" algn="r"/>
              </a:tabLst>
            </a:pPr>
            <a:r>
              <a:rPr lang="en-US" sz="1960" dirty="0" smtClean="0"/>
              <a:t>Identify and explain </a:t>
            </a:r>
            <a:r>
              <a:rPr lang="en-US" sz="1960" b="1" dirty="0" smtClean="0"/>
              <a:t>two </a:t>
            </a:r>
            <a:r>
              <a:rPr lang="en-US" sz="1960" dirty="0" smtClean="0"/>
              <a:t>reasons why being ‘too big’ can leads to higher average costs.	[4]</a:t>
            </a:r>
          </a:p>
          <a:p>
            <a:pPr marL="342900" indent="-342900">
              <a:spcAft>
                <a:spcPts val="300"/>
              </a:spcAft>
              <a:buClr>
                <a:srgbClr val="00B050"/>
              </a:buClr>
              <a:buFont typeface="+mj-lt"/>
              <a:buAutoNum type="alphaLcParenR"/>
              <a:tabLst>
                <a:tab pos="6172200" algn="r"/>
              </a:tabLst>
            </a:pPr>
            <a:r>
              <a:rPr lang="en-US" sz="1960" dirty="0" smtClean="0"/>
              <a:t>Copy and complete the break-even chart by adding:</a:t>
            </a:r>
          </a:p>
          <a:p>
            <a:pPr marL="514350" lvl="1" indent="-228600">
              <a:spcAft>
                <a:spcPts val="300"/>
              </a:spcAft>
              <a:buClr>
                <a:srgbClr val="00B050"/>
              </a:buClr>
              <a:buFont typeface="Arial" panose="020B0604020202020204" pitchFamily="34" charset="0"/>
              <a:buChar char="•"/>
              <a:tabLst>
                <a:tab pos="6172200" algn="r"/>
              </a:tabLst>
            </a:pPr>
            <a:r>
              <a:rPr lang="en-US" sz="1960" dirty="0" smtClean="0"/>
              <a:t>Fixed costs of $2 million	[1]</a:t>
            </a:r>
          </a:p>
          <a:p>
            <a:pPr marL="514350" lvl="1" indent="-228600">
              <a:spcAft>
                <a:spcPts val="300"/>
              </a:spcAft>
              <a:buClr>
                <a:srgbClr val="00B050"/>
              </a:buClr>
              <a:buFont typeface="Arial" panose="020B0604020202020204" pitchFamily="34" charset="0"/>
              <a:buChar char="•"/>
              <a:tabLst>
                <a:tab pos="6172200" algn="r"/>
              </a:tabLst>
            </a:pPr>
            <a:r>
              <a:rPr lang="en-US" sz="1960" dirty="0" smtClean="0"/>
              <a:t>Total costs	</a:t>
            </a:r>
            <a:r>
              <a:rPr lang="en-US" sz="1960" dirty="0"/>
              <a:t> </a:t>
            </a:r>
            <a:r>
              <a:rPr lang="en-US" sz="1960" dirty="0" smtClean="0"/>
              <a:t>[2]</a:t>
            </a:r>
          </a:p>
          <a:p>
            <a:pPr marL="514350" lvl="1" indent="-228600">
              <a:spcAft>
                <a:spcPts val="300"/>
              </a:spcAft>
              <a:buClr>
                <a:srgbClr val="00B050"/>
              </a:buClr>
              <a:buFont typeface="Arial" panose="020B0604020202020204" pitchFamily="34" charset="0"/>
              <a:buChar char="•"/>
              <a:tabLst>
                <a:tab pos="6172200" algn="r"/>
              </a:tabLst>
            </a:pPr>
            <a:r>
              <a:rPr lang="en-US" sz="1960" dirty="0" smtClean="0"/>
              <a:t>Sales revenue assuming 4 million drinks are sold </a:t>
            </a:r>
            <a:br>
              <a:rPr lang="en-US" sz="1960" dirty="0" smtClean="0"/>
            </a:br>
            <a:r>
              <a:rPr lang="en-US" sz="1960" dirty="0" smtClean="0"/>
              <a:t>at </a:t>
            </a:r>
            <a:r>
              <a:rPr lang="en-US" sz="1960" dirty="0"/>
              <a:t>$1.50	 [1]</a:t>
            </a:r>
            <a:endParaRPr lang="en-US" sz="1960" dirty="0" smtClean="0"/>
          </a:p>
          <a:p>
            <a:pPr marL="514350" lvl="1" indent="-228600">
              <a:spcAft>
                <a:spcPts val="300"/>
              </a:spcAft>
              <a:buClr>
                <a:srgbClr val="00B050"/>
              </a:buClr>
              <a:buFont typeface="Arial" panose="020B0604020202020204" pitchFamily="34" charset="0"/>
              <a:buChar char="•"/>
              <a:tabLst>
                <a:tab pos="6172200" algn="r"/>
              </a:tabLst>
            </a:pPr>
            <a:r>
              <a:rPr lang="en-US" sz="1960" dirty="0" smtClean="0"/>
              <a:t>The Break-even point of production	</a:t>
            </a:r>
            <a:r>
              <a:rPr lang="en-US" sz="1960" dirty="0"/>
              <a:t> [1]</a:t>
            </a:r>
            <a:endParaRPr lang="en-US" sz="1960" dirty="0" smtClean="0"/>
          </a:p>
          <a:p>
            <a:pPr marL="514350" lvl="1" indent="-228600">
              <a:spcAft>
                <a:spcPts val="300"/>
              </a:spcAft>
              <a:buClr>
                <a:srgbClr val="00B050"/>
              </a:buClr>
              <a:buFont typeface="Arial" panose="020B0604020202020204" pitchFamily="34" charset="0"/>
              <a:buChar char="•"/>
              <a:tabLst>
                <a:tab pos="6172200" algn="r"/>
              </a:tabLst>
            </a:pPr>
            <a:r>
              <a:rPr lang="en-US" sz="1960" dirty="0" smtClean="0"/>
              <a:t>Profit made at 4 million drinks	</a:t>
            </a:r>
            <a:r>
              <a:rPr lang="en-US" sz="1960" dirty="0"/>
              <a:t> [1]</a:t>
            </a:r>
            <a:endParaRPr lang="en-US" sz="1960" dirty="0" smtClean="0"/>
          </a:p>
          <a:p>
            <a:pPr marL="342900" indent="-342900">
              <a:spcAft>
                <a:spcPts val="300"/>
              </a:spcAft>
              <a:buClr>
                <a:srgbClr val="00B050"/>
              </a:buClr>
              <a:buFont typeface="+mj-lt"/>
              <a:buAutoNum type="alphaLcParenR"/>
              <a:tabLst>
                <a:tab pos="6172200" algn="r"/>
              </a:tabLst>
            </a:pPr>
            <a:r>
              <a:rPr lang="en-US" sz="1960" dirty="0" smtClean="0"/>
              <a:t>Explain </a:t>
            </a:r>
            <a:r>
              <a:rPr lang="en-US" sz="1960" b="1" dirty="0" smtClean="0"/>
              <a:t>two</a:t>
            </a:r>
            <a:r>
              <a:rPr lang="en-US" sz="1960" dirty="0" smtClean="0"/>
              <a:t> ways in which </a:t>
            </a:r>
            <a:r>
              <a:rPr lang="en-US" sz="1960" dirty="0" err="1" smtClean="0"/>
              <a:t>Sodasqueeze</a:t>
            </a:r>
            <a:r>
              <a:rPr lang="en-US" sz="1960" dirty="0" smtClean="0"/>
              <a:t> PLC could</a:t>
            </a:r>
            <a:br>
              <a:rPr lang="en-US" sz="1960" dirty="0" smtClean="0"/>
            </a:br>
            <a:r>
              <a:rPr lang="en-US" sz="1960" dirty="0" smtClean="0"/>
              <a:t>try to reduce the break-even level of output in the new factory. Recommend to the Chief Executive which one the company should use. Justify your answer.	</a:t>
            </a:r>
            <a:r>
              <a:rPr lang="en-US" sz="1960" dirty="0"/>
              <a:t> </a:t>
            </a:r>
            <a:r>
              <a:rPr lang="en-US" sz="1960" dirty="0" smtClean="0"/>
              <a:t>[6]</a:t>
            </a:r>
          </a:p>
        </p:txBody>
      </p:sp>
      <p:sp>
        <p:nvSpPr>
          <p:cNvPr id="7" name="TextBox 6">
            <a:hlinkClick r:id="rId3" action="ppaction://hlinkfile"/>
          </p:cNvPr>
          <p:cNvSpPr txBox="1"/>
          <p:nvPr/>
        </p:nvSpPr>
        <p:spPr>
          <a:xfrm>
            <a:off x="251520" y="3541168"/>
            <a:ext cx="288032" cy="646331"/>
          </a:xfrm>
          <a:prstGeom prst="rect">
            <a:avLst/>
          </a:prstGeom>
          <a:noFill/>
        </p:spPr>
        <p:txBody>
          <a:bodyPr wrap="square" rtlCol="0">
            <a:spAutoFit/>
          </a:bodyPr>
          <a:lstStyle/>
          <a:p>
            <a:r>
              <a:rPr lang="en-US" sz="3600" b="1" dirty="0" smtClean="0">
                <a:solidFill>
                  <a:srgbClr val="FF0000"/>
                </a:solidFill>
              </a:rPr>
              <a:t>?</a:t>
            </a:r>
            <a:endParaRPr lang="en-US" b="1" dirty="0">
              <a:solidFill>
                <a:srgbClr val="FF0000"/>
              </a:solidFill>
            </a:endParaRPr>
          </a:p>
        </p:txBody>
      </p:sp>
      <p:graphicFrame>
        <p:nvGraphicFramePr>
          <p:cNvPr id="9" name="Table 8"/>
          <p:cNvGraphicFramePr>
            <a:graphicFrameLocks noGrp="1"/>
          </p:cNvGraphicFramePr>
          <p:nvPr>
            <p:extLst>
              <p:ext uri="{D42A27DB-BD31-4B8C-83A1-F6EECF244321}">
                <p14:modId xmlns:p14="http://schemas.microsoft.com/office/powerpoint/2010/main" val="3948420803"/>
              </p:ext>
            </p:extLst>
          </p:nvPr>
        </p:nvGraphicFramePr>
        <p:xfrm>
          <a:off x="7344308" y="1052736"/>
          <a:ext cx="1476164" cy="5627899"/>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476164"/>
              </a:tblGrid>
              <a:tr h="370099">
                <a:tc>
                  <a:txBody>
                    <a:bodyPr/>
                    <a:lstStyle/>
                    <a:p>
                      <a:pPr>
                        <a:spcAft>
                          <a:spcPts val="0"/>
                        </a:spcAft>
                      </a:pPr>
                      <a:endParaRPr lang="en-GB" sz="128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46525">
                <a:tc>
                  <a:txBody>
                    <a:bodyPr/>
                    <a:lstStyle/>
                    <a:p>
                      <a:pPr marL="177800" indent="-177800" algn="l">
                        <a:spcAft>
                          <a:spcPts val="600"/>
                        </a:spcAft>
                        <a:buFontTx/>
                        <a:buBlip>
                          <a:blip r:embed="rId4"/>
                        </a:buBlip>
                      </a:pPr>
                      <a:r>
                        <a:rPr lang="en-GB" sz="1280" baseline="0" dirty="0" smtClean="0">
                          <a:solidFill>
                            <a:srgbClr val="FF0000"/>
                          </a:solidFill>
                          <a:effectLst/>
                          <a:latin typeface="Arial" pitchFamily="34" charset="0"/>
                          <a:ea typeface="Times New Roman"/>
                          <a:cs typeface="Arial" pitchFamily="34" charset="0"/>
                        </a:rPr>
                        <a:t>How much profit do you have to make to want to stop.</a:t>
                      </a:r>
                    </a:p>
                    <a:p>
                      <a:pPr marL="177800" indent="-177800" algn="l">
                        <a:spcAft>
                          <a:spcPts val="600"/>
                        </a:spcAft>
                        <a:buFontTx/>
                        <a:buBlip>
                          <a:blip r:embed="rId4"/>
                        </a:buBlip>
                      </a:pPr>
                      <a:r>
                        <a:rPr lang="en-GB" sz="1280" baseline="0" dirty="0" smtClean="0">
                          <a:solidFill>
                            <a:schemeClr val="tx1"/>
                          </a:solidFill>
                          <a:effectLst/>
                          <a:latin typeface="Arial" pitchFamily="34" charset="0"/>
                          <a:ea typeface="Times New Roman"/>
                          <a:cs typeface="Arial" pitchFamily="34" charset="0"/>
                        </a:rPr>
                        <a:t>How Tesco’s thought they had £270M when they really had £5m</a:t>
                      </a:r>
                    </a:p>
                    <a:p>
                      <a:pPr marL="177800" indent="-177800" algn="l">
                        <a:spcAft>
                          <a:spcPts val="600"/>
                        </a:spcAft>
                        <a:buFontTx/>
                        <a:buBlip>
                          <a:blip r:embed="rId4"/>
                        </a:buBlip>
                      </a:pPr>
                      <a:r>
                        <a:rPr lang="en-GB" sz="1280" baseline="0" dirty="0" smtClean="0">
                          <a:solidFill>
                            <a:srgbClr val="FF0000"/>
                          </a:solidFill>
                          <a:effectLst/>
                          <a:latin typeface="Arial" pitchFamily="34" charset="0"/>
                          <a:ea typeface="Times New Roman"/>
                          <a:cs typeface="Arial" pitchFamily="34" charset="0"/>
                        </a:rPr>
                        <a:t>What profit means to share value</a:t>
                      </a:r>
                    </a:p>
                    <a:p>
                      <a:pPr marL="177800" indent="-177800" algn="l">
                        <a:spcAft>
                          <a:spcPts val="600"/>
                        </a:spcAft>
                        <a:buFontTx/>
                        <a:buBlip>
                          <a:blip r:embed="rId4"/>
                        </a:buBlip>
                      </a:pPr>
                      <a:r>
                        <a:rPr lang="en-GB" sz="1280" baseline="0" dirty="0" smtClean="0">
                          <a:solidFill>
                            <a:schemeClr val="tx1"/>
                          </a:solidFill>
                          <a:effectLst/>
                          <a:latin typeface="Arial" pitchFamily="34" charset="0"/>
                          <a:ea typeface="Times New Roman"/>
                          <a:cs typeface="Arial" pitchFamily="34" charset="0"/>
                        </a:rPr>
                        <a:t>How you can be profitable but still go into liquidation</a:t>
                      </a:r>
                    </a:p>
                    <a:p>
                      <a:pPr marL="177800" indent="-177800" algn="l">
                        <a:spcAft>
                          <a:spcPts val="600"/>
                        </a:spcAft>
                        <a:buFontTx/>
                        <a:buBlip>
                          <a:blip r:embed="rId4"/>
                        </a:buBlip>
                      </a:pPr>
                      <a:r>
                        <a:rPr lang="en-GB" sz="1280" baseline="0" dirty="0" smtClean="0">
                          <a:solidFill>
                            <a:srgbClr val="FF0000"/>
                          </a:solidFill>
                          <a:effectLst/>
                          <a:latin typeface="Arial" pitchFamily="34" charset="0"/>
                          <a:ea typeface="Times New Roman"/>
                          <a:cs typeface="Arial" pitchFamily="34" charset="0"/>
                        </a:rPr>
                        <a:t>Tax rates based on profit and how to work around them.</a:t>
                      </a:r>
                    </a:p>
                    <a:p>
                      <a:pPr marL="177800" indent="-177800" algn="l">
                        <a:spcAft>
                          <a:spcPts val="600"/>
                        </a:spcAft>
                        <a:buFontTx/>
                        <a:buBlip>
                          <a:blip r:embed="rId4"/>
                        </a:buBlip>
                      </a:pPr>
                      <a:r>
                        <a:rPr lang="en-US" sz="1280" baseline="0" dirty="0" smtClean="0">
                          <a:solidFill>
                            <a:schemeClr val="tx1"/>
                          </a:solidFill>
                          <a:effectLst/>
                          <a:latin typeface="Arial" pitchFamily="34" charset="0"/>
                          <a:ea typeface="Times New Roman"/>
                          <a:cs typeface="Arial" pitchFamily="34" charset="0"/>
                          <a:hlinkClick r:id="rId5"/>
                        </a:rPr>
                        <a:t>How Google, Starbucks and claim to make no profit, so they pay no tax.</a:t>
                      </a:r>
                      <a:endParaRPr lang="en-GB" sz="128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0" name="Picture 4" descr="Think About"/>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7380312" y="1082133"/>
            <a:ext cx="1368152" cy="330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98564056"/>
      </p:ext>
    </p:extLst>
  </p:cSld>
  <p:clrMapOvr>
    <a:masterClrMapping/>
  </p:clrMapOvr>
  <p:transition advClick="0"/>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6912768" cy="8463855"/>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1600" dirty="0" smtClean="0"/>
              <a:t>In order </a:t>
            </a:r>
            <a:r>
              <a:rPr lang="en-US" sz="1600" dirty="0"/>
              <a:t>to </a:t>
            </a:r>
            <a:r>
              <a:rPr lang="en-US" sz="1600" dirty="0" smtClean="0"/>
              <a:t>work out how well a company is performing, they write statements and keep accounts. All companies have to, by law, but some are more efficient than others.</a:t>
            </a:r>
            <a:endParaRPr lang="en-US" sz="1600" dirty="0"/>
          </a:p>
          <a:p>
            <a:pPr marL="342900" indent="-342900">
              <a:buClr>
                <a:srgbClr val="00B050"/>
              </a:buClr>
              <a:buFont typeface="Wingdings 3" panose="05040102010807070707" pitchFamily="18" charset="2"/>
              <a:buChar char=""/>
            </a:pPr>
            <a:r>
              <a:rPr lang="en-US" sz="1600" dirty="0"/>
              <a:t>The financial records of a business are called its accounts. They should be kept up to date and with great accuracy – this is the responsibility of the accountants working in the Finance Department.</a:t>
            </a:r>
          </a:p>
          <a:p>
            <a:pPr marL="342900" indent="-342900">
              <a:buClr>
                <a:srgbClr val="00B050"/>
              </a:buClr>
              <a:buFont typeface="Wingdings 3" panose="05040102010807070707" pitchFamily="18" charset="2"/>
              <a:buChar char=""/>
            </a:pPr>
            <a:r>
              <a:rPr lang="en-US" sz="1600" dirty="0"/>
              <a:t>At the end of each financial year, the accountant will produce the final accounts of the business. These will record the main financial results over the year and the current worth or value of the business.</a:t>
            </a:r>
          </a:p>
          <a:p>
            <a:pPr marL="342900" indent="-342900">
              <a:buClr>
                <a:srgbClr val="00B050"/>
              </a:buClr>
              <a:buFont typeface="Wingdings 3" panose="05040102010807070707" pitchFamily="18" charset="2"/>
              <a:buChar char=""/>
            </a:pPr>
            <a:r>
              <a:rPr lang="en-US" sz="1600" dirty="0"/>
              <a:t>Limited companies are required by law to publish their final accounts </a:t>
            </a:r>
            <a:r>
              <a:rPr lang="en-US" sz="1600" dirty="0" smtClean="0"/>
              <a:t>and </a:t>
            </a:r>
            <a:r>
              <a:rPr lang="en-US" sz="1600" dirty="0"/>
              <a:t>these are much more detailed than those required from non-company businesses, such as Sole traders and Partnerships.</a:t>
            </a:r>
          </a:p>
          <a:p>
            <a:pPr>
              <a:buClr>
                <a:srgbClr val="00B050"/>
              </a:buClr>
            </a:pPr>
            <a:r>
              <a:rPr lang="en-US" sz="1600" b="1" dirty="0"/>
              <a:t>Recording Accounting Transactions</a:t>
            </a:r>
          </a:p>
          <a:p>
            <a:pPr marL="342900" indent="-342900">
              <a:buClr>
                <a:srgbClr val="00B050"/>
              </a:buClr>
              <a:buFont typeface="Wingdings 3" panose="05040102010807070707" pitchFamily="18" charset="2"/>
              <a:buChar char=""/>
            </a:pPr>
            <a:r>
              <a:rPr lang="en-US" sz="1600" dirty="0"/>
              <a:t>In most businesses, there are so many transactions each year that it would be very time-consuming to record them all by hand in accounting books. This is one reason most organisations now use computers. Computer files store records of all sales, purchases and financial transactions made by a firm and the information can be retrieved or printed out when required</a:t>
            </a:r>
            <a:r>
              <a:rPr lang="en-US" sz="1600" dirty="0" smtClean="0"/>
              <a:t>. We will look at the following:</a:t>
            </a:r>
            <a:endParaRPr lang="en-US" sz="1600" dirty="0"/>
          </a:p>
          <a:p>
            <a:pPr marL="630238" indent="-285750">
              <a:buClr>
                <a:srgbClr val="00B050"/>
              </a:buClr>
              <a:buFont typeface="Arial" panose="020B0604020202020204" pitchFamily="34" charset="0"/>
              <a:buChar char="•"/>
            </a:pPr>
            <a:r>
              <a:rPr lang="en-GB" sz="1600" dirty="0" smtClean="0"/>
              <a:t>An </a:t>
            </a:r>
            <a:r>
              <a:rPr lang="en-GB" sz="1600" dirty="0"/>
              <a:t>income statement </a:t>
            </a:r>
          </a:p>
          <a:p>
            <a:pPr marL="630238" indent="-285750">
              <a:buClr>
                <a:srgbClr val="00B050"/>
              </a:buClr>
              <a:buFont typeface="Arial" panose="020B0604020202020204" pitchFamily="34" charset="0"/>
              <a:buChar char="•"/>
            </a:pPr>
            <a:r>
              <a:rPr lang="en-US" sz="1600" dirty="0" smtClean="0"/>
              <a:t>A </a:t>
            </a:r>
            <a:r>
              <a:rPr lang="en-US" sz="1600" dirty="0"/>
              <a:t>statement of financial position </a:t>
            </a:r>
          </a:p>
          <a:p>
            <a:pPr marL="630238" indent="-285750">
              <a:buClr>
                <a:srgbClr val="00B050"/>
              </a:buClr>
              <a:buFont typeface="Arial" panose="020B0604020202020204" pitchFamily="34" charset="0"/>
              <a:buChar char="•"/>
            </a:pPr>
            <a:r>
              <a:rPr lang="en-GB" sz="1600" dirty="0" smtClean="0"/>
              <a:t>A </a:t>
            </a:r>
            <a:r>
              <a:rPr lang="en-GB" sz="1600" dirty="0"/>
              <a:t>cash flow statement </a:t>
            </a:r>
          </a:p>
          <a:p>
            <a:pPr marL="630238" indent="-285750">
              <a:buClr>
                <a:srgbClr val="00B050"/>
              </a:buClr>
              <a:buFont typeface="Arial" panose="020B0604020202020204" pitchFamily="34" charset="0"/>
              <a:buChar char="•"/>
            </a:pPr>
            <a:r>
              <a:rPr lang="en-GB" sz="1600" dirty="0" smtClean="0"/>
              <a:t>A </a:t>
            </a:r>
            <a:r>
              <a:rPr lang="en-GB" sz="1600" dirty="0"/>
              <a:t>cash flow forecast </a:t>
            </a:r>
          </a:p>
          <a:p>
            <a:endParaRPr lang="en-GB" sz="1600" dirty="0" smtClean="0"/>
          </a:p>
          <a:p>
            <a:endParaRPr lang="en-GB" sz="1600" dirty="0"/>
          </a:p>
          <a:p>
            <a:r>
              <a:rPr lang="en-US" sz="1600" dirty="0"/>
              <a:t>4.3 To include description of components in financial statements and analysis of data. </a:t>
            </a:r>
          </a:p>
          <a:p>
            <a:endParaRPr lang="en-GB" sz="1600" dirty="0"/>
          </a:p>
          <a:p>
            <a:r>
              <a:rPr lang="en-US" sz="1600" dirty="0"/>
              <a:t>A cash flow statement is a record of actual cash inflows and outflows, whereas a cash flow forecast is a prediction. 	</a:t>
            </a:r>
          </a:p>
          <a:p>
            <a:r>
              <a:rPr lang="en-US" sz="1600" dirty="0"/>
              <a:t>Interpretation of statement of financial position would be limited to a comparison between different time periods </a:t>
            </a:r>
          </a:p>
          <a:p>
            <a:r>
              <a:rPr lang="en-US" sz="1600" dirty="0"/>
              <a:t>To include recommendations for future success. 	</a:t>
            </a:r>
          </a:p>
        </p:txBody>
      </p:sp>
      <p:sp>
        <p:nvSpPr>
          <p:cNvPr id="8" name="Title 2"/>
          <p:cNvSpPr>
            <a:spLocks noGrp="1"/>
          </p:cNvSpPr>
          <p:nvPr>
            <p:ph type="title"/>
          </p:nvPr>
        </p:nvSpPr>
        <p:spPr>
          <a:xfrm>
            <a:off x="70266" y="72008"/>
            <a:ext cx="8859452" cy="548680"/>
          </a:xfrm>
        </p:spPr>
        <p:txBody>
          <a:bodyPr>
            <a:noAutofit/>
          </a:bodyPr>
          <a:lstStyle/>
          <a:p>
            <a:r>
              <a:rPr lang="en-US" sz="3700" dirty="0" smtClean="0"/>
              <a:t>4.3 - How to Interpret Financial Statements</a:t>
            </a:r>
            <a:endParaRPr lang="en-GB" sz="3700" dirty="0"/>
          </a:p>
        </p:txBody>
      </p:sp>
      <p:graphicFrame>
        <p:nvGraphicFramePr>
          <p:cNvPr id="10" name="Table 9"/>
          <p:cNvGraphicFramePr>
            <a:graphicFrameLocks noGrp="1"/>
          </p:cNvGraphicFramePr>
          <p:nvPr>
            <p:extLst>
              <p:ext uri="{D42A27DB-BD31-4B8C-83A1-F6EECF244321}">
                <p14:modId xmlns:p14="http://schemas.microsoft.com/office/powerpoint/2010/main" val="1159625535"/>
              </p:ext>
            </p:extLst>
          </p:nvPr>
        </p:nvGraphicFramePr>
        <p:xfrm>
          <a:off x="7344308" y="1052736"/>
          <a:ext cx="1476164" cy="5627899"/>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476164"/>
              </a:tblGrid>
              <a:tr h="370099">
                <a:tc>
                  <a:txBody>
                    <a:bodyPr/>
                    <a:lstStyle/>
                    <a:p>
                      <a:pPr>
                        <a:spcAft>
                          <a:spcPts val="0"/>
                        </a:spcAft>
                      </a:pPr>
                      <a:endParaRPr lang="en-GB" sz="128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46525">
                <a:tc>
                  <a:txBody>
                    <a:bodyPr/>
                    <a:lstStyle/>
                    <a:p>
                      <a:pPr marL="177800" indent="-177800" algn="l">
                        <a:spcAft>
                          <a:spcPts val="600"/>
                        </a:spcAft>
                        <a:buFontTx/>
                        <a:buBlip>
                          <a:blip r:embed="rId3"/>
                        </a:buBlip>
                      </a:pPr>
                      <a:r>
                        <a:rPr lang="en-GB" sz="1280" baseline="0" dirty="0" smtClean="0">
                          <a:solidFill>
                            <a:srgbClr val="FF0000"/>
                          </a:solidFill>
                          <a:effectLst/>
                          <a:latin typeface="Arial" pitchFamily="34" charset="0"/>
                          <a:ea typeface="Times New Roman"/>
                          <a:cs typeface="Arial" pitchFamily="34" charset="0"/>
                        </a:rPr>
                        <a:t>How much profit do you have to make to want to stop.</a:t>
                      </a:r>
                    </a:p>
                    <a:p>
                      <a:pPr marL="177800" indent="-177800" algn="l">
                        <a:spcAft>
                          <a:spcPts val="600"/>
                        </a:spcAft>
                        <a:buFontTx/>
                        <a:buBlip>
                          <a:blip r:embed="rId3"/>
                        </a:buBlip>
                      </a:pPr>
                      <a:r>
                        <a:rPr lang="en-GB" sz="1280" baseline="0" dirty="0" smtClean="0">
                          <a:solidFill>
                            <a:schemeClr val="tx1"/>
                          </a:solidFill>
                          <a:effectLst/>
                          <a:latin typeface="Arial" pitchFamily="34" charset="0"/>
                          <a:ea typeface="Times New Roman"/>
                          <a:cs typeface="Arial" pitchFamily="34" charset="0"/>
                        </a:rPr>
                        <a:t>How Tesco’s thought they had £270M when they really had £5m</a:t>
                      </a:r>
                    </a:p>
                    <a:p>
                      <a:pPr marL="177800" indent="-177800" algn="l">
                        <a:spcAft>
                          <a:spcPts val="600"/>
                        </a:spcAft>
                        <a:buFontTx/>
                        <a:buBlip>
                          <a:blip r:embed="rId3"/>
                        </a:buBlip>
                      </a:pPr>
                      <a:r>
                        <a:rPr lang="en-GB" sz="1280" baseline="0" dirty="0" smtClean="0">
                          <a:solidFill>
                            <a:srgbClr val="FF0000"/>
                          </a:solidFill>
                          <a:effectLst/>
                          <a:latin typeface="Arial" pitchFamily="34" charset="0"/>
                          <a:ea typeface="Times New Roman"/>
                          <a:cs typeface="Arial" pitchFamily="34" charset="0"/>
                        </a:rPr>
                        <a:t>What profit means to share value</a:t>
                      </a:r>
                    </a:p>
                    <a:p>
                      <a:pPr marL="177800" indent="-177800" algn="l">
                        <a:spcAft>
                          <a:spcPts val="600"/>
                        </a:spcAft>
                        <a:buFontTx/>
                        <a:buBlip>
                          <a:blip r:embed="rId3"/>
                        </a:buBlip>
                      </a:pPr>
                      <a:r>
                        <a:rPr lang="en-GB" sz="1280" baseline="0" dirty="0" smtClean="0">
                          <a:solidFill>
                            <a:schemeClr val="tx1"/>
                          </a:solidFill>
                          <a:effectLst/>
                          <a:latin typeface="Arial" pitchFamily="34" charset="0"/>
                          <a:ea typeface="Times New Roman"/>
                          <a:cs typeface="Arial" pitchFamily="34" charset="0"/>
                        </a:rPr>
                        <a:t>How you can be profitable but still go into liquidation</a:t>
                      </a:r>
                    </a:p>
                    <a:p>
                      <a:pPr marL="177800" indent="-177800" algn="l">
                        <a:spcAft>
                          <a:spcPts val="600"/>
                        </a:spcAft>
                        <a:buFontTx/>
                        <a:buBlip>
                          <a:blip r:embed="rId3"/>
                        </a:buBlip>
                      </a:pPr>
                      <a:r>
                        <a:rPr lang="en-GB" sz="1280" baseline="0" dirty="0" smtClean="0">
                          <a:solidFill>
                            <a:srgbClr val="FF0000"/>
                          </a:solidFill>
                          <a:effectLst/>
                          <a:latin typeface="Arial" pitchFamily="34" charset="0"/>
                          <a:ea typeface="Times New Roman"/>
                          <a:cs typeface="Arial" pitchFamily="34" charset="0"/>
                        </a:rPr>
                        <a:t>Tax rates based on profit and how to work around them.</a:t>
                      </a:r>
                    </a:p>
                    <a:p>
                      <a:pPr marL="177800" indent="-177800" algn="l">
                        <a:spcAft>
                          <a:spcPts val="600"/>
                        </a:spcAft>
                        <a:buFontTx/>
                        <a:buBlip>
                          <a:blip r:embed="rId3"/>
                        </a:buBlip>
                      </a:pPr>
                      <a:r>
                        <a:rPr lang="en-US" sz="1280" baseline="0" dirty="0" smtClean="0">
                          <a:solidFill>
                            <a:schemeClr val="tx1"/>
                          </a:solidFill>
                          <a:effectLst/>
                          <a:latin typeface="Arial" pitchFamily="34" charset="0"/>
                          <a:ea typeface="Times New Roman"/>
                          <a:cs typeface="Arial" pitchFamily="34" charset="0"/>
                          <a:hlinkClick r:id="rId4"/>
                        </a:rPr>
                        <a:t>How Google, Starbucks and claim to make no profit, so they pay no tax.</a:t>
                      </a:r>
                      <a:endParaRPr lang="en-GB" sz="128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1" name="Picture 4" descr="Think About"/>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7380312" y="1082133"/>
            <a:ext cx="1368152" cy="330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34702370"/>
      </p:ext>
    </p:extLst>
  </p:cSld>
  <p:clrMapOvr>
    <a:masterClrMapping/>
  </p:clrMapOvr>
  <p:transition advClick="0"/>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23528" y="1124744"/>
            <a:ext cx="6948772" cy="5447645"/>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1740" b="1" dirty="0" smtClean="0">
                <a:solidFill>
                  <a:srgbClr val="FF0000"/>
                </a:solidFill>
              </a:rPr>
              <a:t>Income Statements </a:t>
            </a:r>
            <a:r>
              <a:rPr lang="en-US" sz="1740" dirty="0" smtClean="0"/>
              <a:t>(Also known as Profit and Loss Accounts) are important business accounts. They indicate to managers, business owners and other account users, whether the business has made a profit or loss over a period of time. This time period is usually one year but income statements could be constructed monthly too.</a:t>
            </a:r>
          </a:p>
          <a:p>
            <a:pPr marL="342900" indent="-342900">
              <a:buClr>
                <a:srgbClr val="00B050"/>
              </a:buClr>
              <a:buFont typeface="Wingdings 3" panose="05040102010807070707" pitchFamily="18" charset="2"/>
              <a:buChar char=""/>
            </a:pPr>
            <a:r>
              <a:rPr lang="en-US" sz="1740" dirty="0" smtClean="0"/>
              <a:t>If the business is making a profit, managers will want to ask themselves:</a:t>
            </a:r>
          </a:p>
          <a:p>
            <a:pPr marL="633413" indent="-238125">
              <a:buClr>
                <a:srgbClr val="00B050"/>
              </a:buClr>
              <a:buFont typeface="Arial" panose="020B0604020202020204" pitchFamily="34" charset="0"/>
              <a:buChar char="•"/>
            </a:pPr>
            <a:r>
              <a:rPr lang="en-US" sz="1740" dirty="0" smtClean="0"/>
              <a:t>Is it higher of lower than last year?</a:t>
            </a:r>
          </a:p>
          <a:p>
            <a:pPr marL="633413" indent="-238125">
              <a:buClr>
                <a:srgbClr val="00B050"/>
              </a:buClr>
              <a:buFont typeface="Arial" panose="020B0604020202020204" pitchFamily="34" charset="0"/>
              <a:buChar char="•"/>
            </a:pPr>
            <a:r>
              <a:rPr lang="en-US" sz="1740" dirty="0" smtClean="0"/>
              <a:t>If lower, why is profit falling?</a:t>
            </a:r>
          </a:p>
          <a:p>
            <a:pPr marL="633413" indent="-238125">
              <a:buClr>
                <a:srgbClr val="00B050"/>
              </a:buClr>
              <a:buFont typeface="Arial" panose="020B0604020202020204" pitchFamily="34" charset="0"/>
              <a:buChar char="•"/>
            </a:pPr>
            <a:r>
              <a:rPr lang="en-US" sz="1740" dirty="0" smtClean="0"/>
              <a:t>Is it higher or lower than other similar businesses?</a:t>
            </a:r>
          </a:p>
          <a:p>
            <a:pPr marL="633413" indent="-238125">
              <a:buClr>
                <a:srgbClr val="00B050"/>
              </a:buClr>
              <a:buFont typeface="Arial" panose="020B0604020202020204" pitchFamily="34" charset="0"/>
              <a:buChar char="•"/>
            </a:pPr>
            <a:r>
              <a:rPr lang="en-US" sz="1740" dirty="0" smtClean="0"/>
              <a:t>If lower, what can we do to become as profitable as other businesses?</a:t>
            </a:r>
          </a:p>
          <a:p>
            <a:pPr marL="342900" indent="-342900">
              <a:buClr>
                <a:srgbClr val="00B050"/>
              </a:buClr>
              <a:buFont typeface="Wingdings 3" panose="05040102010807070707" pitchFamily="18" charset="2"/>
              <a:buChar char=""/>
            </a:pPr>
            <a:r>
              <a:rPr lang="en-US" sz="1740" dirty="0" smtClean="0"/>
              <a:t>If the business is making a loss, managers will want to ask themselves:</a:t>
            </a:r>
          </a:p>
          <a:p>
            <a:pPr marL="633413" indent="-238125">
              <a:buClr>
                <a:srgbClr val="00B050"/>
              </a:buClr>
              <a:buFont typeface="Arial" panose="020B0604020202020204" pitchFamily="34" charset="0"/>
              <a:buChar char="•"/>
            </a:pPr>
            <a:r>
              <a:rPr lang="en-US" sz="1740" dirty="0" smtClean="0"/>
              <a:t>Is this a short or long term problem?</a:t>
            </a:r>
          </a:p>
          <a:p>
            <a:pPr marL="633413" indent="-238125">
              <a:buClr>
                <a:srgbClr val="00B050"/>
              </a:buClr>
              <a:buFont typeface="Arial" panose="020B0604020202020204" pitchFamily="34" charset="0"/>
              <a:buChar char="•"/>
            </a:pPr>
            <a:r>
              <a:rPr lang="en-US" sz="1740" dirty="0" smtClean="0"/>
              <a:t>Are other similar businesses also making losses?</a:t>
            </a:r>
          </a:p>
          <a:p>
            <a:pPr marL="633413" indent="-238125">
              <a:buClr>
                <a:srgbClr val="00B050"/>
              </a:buClr>
              <a:buFont typeface="Arial" panose="020B0604020202020204" pitchFamily="34" charset="0"/>
              <a:buChar char="•"/>
            </a:pPr>
            <a:r>
              <a:rPr lang="en-US" sz="1740" dirty="0" smtClean="0"/>
              <a:t>What decisions can we take to turn losses into profits?</a:t>
            </a:r>
          </a:p>
          <a:p>
            <a:pPr marL="342900" indent="-342900">
              <a:buClr>
                <a:srgbClr val="00B050"/>
              </a:buClr>
              <a:buFont typeface="Wingdings 3" panose="05040102010807070707" pitchFamily="18" charset="2"/>
              <a:buChar char=""/>
            </a:pPr>
            <a:r>
              <a:rPr lang="en-US" sz="1740" dirty="0" smtClean="0"/>
              <a:t>You can begin to realise why income statements are so important.</a:t>
            </a:r>
          </a:p>
        </p:txBody>
      </p:sp>
      <p:graphicFrame>
        <p:nvGraphicFramePr>
          <p:cNvPr id="7" name="Table 6"/>
          <p:cNvGraphicFramePr>
            <a:graphicFrameLocks noGrp="1"/>
          </p:cNvGraphicFramePr>
          <p:nvPr>
            <p:extLst>
              <p:ext uri="{D42A27DB-BD31-4B8C-83A1-F6EECF244321}">
                <p14:modId xmlns:p14="http://schemas.microsoft.com/office/powerpoint/2010/main" val="3948420803"/>
              </p:ext>
            </p:extLst>
          </p:nvPr>
        </p:nvGraphicFramePr>
        <p:xfrm>
          <a:off x="7344308" y="1052736"/>
          <a:ext cx="1476164" cy="5627899"/>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476164"/>
              </a:tblGrid>
              <a:tr h="370099">
                <a:tc>
                  <a:txBody>
                    <a:bodyPr/>
                    <a:lstStyle/>
                    <a:p>
                      <a:pPr>
                        <a:spcAft>
                          <a:spcPts val="0"/>
                        </a:spcAft>
                      </a:pPr>
                      <a:endParaRPr lang="en-GB" sz="128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46525">
                <a:tc>
                  <a:txBody>
                    <a:bodyPr/>
                    <a:lstStyle/>
                    <a:p>
                      <a:pPr marL="177800" indent="-177800" algn="l">
                        <a:spcAft>
                          <a:spcPts val="600"/>
                        </a:spcAft>
                        <a:buFontTx/>
                        <a:buBlip>
                          <a:blip r:embed="rId3"/>
                        </a:buBlip>
                      </a:pPr>
                      <a:r>
                        <a:rPr lang="en-GB" sz="1280" baseline="0" dirty="0" smtClean="0">
                          <a:solidFill>
                            <a:srgbClr val="FF0000"/>
                          </a:solidFill>
                          <a:effectLst/>
                          <a:latin typeface="Arial" pitchFamily="34" charset="0"/>
                          <a:ea typeface="Times New Roman"/>
                          <a:cs typeface="Arial" pitchFamily="34" charset="0"/>
                        </a:rPr>
                        <a:t>How much profit do you have to make to want to stop.</a:t>
                      </a:r>
                    </a:p>
                    <a:p>
                      <a:pPr marL="177800" indent="-177800" algn="l">
                        <a:spcAft>
                          <a:spcPts val="600"/>
                        </a:spcAft>
                        <a:buFontTx/>
                        <a:buBlip>
                          <a:blip r:embed="rId3"/>
                        </a:buBlip>
                      </a:pPr>
                      <a:r>
                        <a:rPr lang="en-GB" sz="1280" baseline="0" dirty="0" smtClean="0">
                          <a:solidFill>
                            <a:schemeClr val="tx1"/>
                          </a:solidFill>
                          <a:effectLst/>
                          <a:latin typeface="Arial" pitchFamily="34" charset="0"/>
                          <a:ea typeface="Times New Roman"/>
                          <a:cs typeface="Arial" pitchFamily="34" charset="0"/>
                        </a:rPr>
                        <a:t>How Tesco’s thought they had £270M when they really had £5m</a:t>
                      </a:r>
                    </a:p>
                    <a:p>
                      <a:pPr marL="177800" indent="-177800" algn="l">
                        <a:spcAft>
                          <a:spcPts val="600"/>
                        </a:spcAft>
                        <a:buFontTx/>
                        <a:buBlip>
                          <a:blip r:embed="rId3"/>
                        </a:buBlip>
                      </a:pPr>
                      <a:r>
                        <a:rPr lang="en-GB" sz="1280" baseline="0" dirty="0" smtClean="0">
                          <a:solidFill>
                            <a:srgbClr val="FF0000"/>
                          </a:solidFill>
                          <a:effectLst/>
                          <a:latin typeface="Arial" pitchFamily="34" charset="0"/>
                          <a:ea typeface="Times New Roman"/>
                          <a:cs typeface="Arial" pitchFamily="34" charset="0"/>
                        </a:rPr>
                        <a:t>What profit means to share value</a:t>
                      </a:r>
                    </a:p>
                    <a:p>
                      <a:pPr marL="177800" indent="-177800" algn="l">
                        <a:spcAft>
                          <a:spcPts val="600"/>
                        </a:spcAft>
                        <a:buFontTx/>
                        <a:buBlip>
                          <a:blip r:embed="rId3"/>
                        </a:buBlip>
                      </a:pPr>
                      <a:r>
                        <a:rPr lang="en-GB" sz="1280" baseline="0" dirty="0" smtClean="0">
                          <a:solidFill>
                            <a:schemeClr val="tx1"/>
                          </a:solidFill>
                          <a:effectLst/>
                          <a:latin typeface="Arial" pitchFamily="34" charset="0"/>
                          <a:ea typeface="Times New Roman"/>
                          <a:cs typeface="Arial" pitchFamily="34" charset="0"/>
                        </a:rPr>
                        <a:t>How you can be profitable but still go into liquidation</a:t>
                      </a:r>
                    </a:p>
                    <a:p>
                      <a:pPr marL="177800" indent="-177800" algn="l">
                        <a:spcAft>
                          <a:spcPts val="600"/>
                        </a:spcAft>
                        <a:buFontTx/>
                        <a:buBlip>
                          <a:blip r:embed="rId3"/>
                        </a:buBlip>
                      </a:pPr>
                      <a:r>
                        <a:rPr lang="en-GB" sz="1280" baseline="0" dirty="0" smtClean="0">
                          <a:solidFill>
                            <a:srgbClr val="FF0000"/>
                          </a:solidFill>
                          <a:effectLst/>
                          <a:latin typeface="Arial" pitchFamily="34" charset="0"/>
                          <a:ea typeface="Times New Roman"/>
                          <a:cs typeface="Arial" pitchFamily="34" charset="0"/>
                        </a:rPr>
                        <a:t>Tax rates based on profit and how to work around them.</a:t>
                      </a:r>
                    </a:p>
                    <a:p>
                      <a:pPr marL="177800" indent="-177800" algn="l">
                        <a:spcAft>
                          <a:spcPts val="600"/>
                        </a:spcAft>
                        <a:buFontTx/>
                        <a:buBlip>
                          <a:blip r:embed="rId3"/>
                        </a:buBlip>
                      </a:pPr>
                      <a:r>
                        <a:rPr lang="en-US" sz="1280" baseline="0" dirty="0" smtClean="0">
                          <a:solidFill>
                            <a:schemeClr val="tx1"/>
                          </a:solidFill>
                          <a:effectLst/>
                          <a:latin typeface="Arial" pitchFamily="34" charset="0"/>
                          <a:ea typeface="Times New Roman"/>
                          <a:cs typeface="Arial" pitchFamily="34" charset="0"/>
                          <a:hlinkClick r:id="rId4"/>
                        </a:rPr>
                        <a:t>How Google, Starbucks and claim to make no profit, so they pay no tax.</a:t>
                      </a:r>
                      <a:endParaRPr lang="en-GB" sz="128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7380312" y="1082133"/>
            <a:ext cx="1368152" cy="330643"/>
          </a:xfrm>
          <a:prstGeom prst="rect">
            <a:avLst/>
          </a:prstGeom>
          <a:noFill/>
          <a:extLst>
            <a:ext uri="{909E8E84-426E-40DD-AFC4-6F175D3DCCD1}">
              <a14:hiddenFill xmlns:a14="http://schemas.microsoft.com/office/drawing/2010/main">
                <a:solidFill>
                  <a:srgbClr val="FFFFFF"/>
                </a:solidFill>
              </a14:hiddenFill>
            </a:ext>
          </a:extLst>
        </p:spPr>
      </p:pic>
      <p:sp>
        <p:nvSpPr>
          <p:cNvPr id="10" name="Title 2"/>
          <p:cNvSpPr>
            <a:spLocks noGrp="1"/>
          </p:cNvSpPr>
          <p:nvPr>
            <p:ph type="title"/>
          </p:nvPr>
        </p:nvSpPr>
        <p:spPr>
          <a:xfrm>
            <a:off x="70266" y="72008"/>
            <a:ext cx="8859452" cy="548680"/>
          </a:xfrm>
        </p:spPr>
        <p:txBody>
          <a:bodyPr>
            <a:noAutofit/>
          </a:bodyPr>
          <a:lstStyle/>
          <a:p>
            <a:r>
              <a:rPr lang="en-US" sz="3150" dirty="0" smtClean="0"/>
              <a:t>4.3 - How to Interpret Financial Statements - Income</a:t>
            </a:r>
            <a:endParaRPr lang="en-GB" sz="3150" dirty="0"/>
          </a:p>
        </p:txBody>
      </p:sp>
    </p:spTree>
    <p:extLst>
      <p:ext uri="{BB962C8B-B14F-4D97-AF65-F5344CB8AC3E}">
        <p14:creationId xmlns:p14="http://schemas.microsoft.com/office/powerpoint/2010/main" val="2777988239"/>
      </p:ext>
    </p:extLst>
  </p:cSld>
  <p:clrMapOvr>
    <a:masterClrMapping/>
  </p:clrMapOvr>
  <p:transition advClick="0"/>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1052736"/>
            <a:ext cx="7020780" cy="5647700"/>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1900" b="1" dirty="0" smtClean="0">
                <a:solidFill>
                  <a:srgbClr val="FF0000"/>
                </a:solidFill>
              </a:rPr>
              <a:t>Gross Profit </a:t>
            </a:r>
            <a:r>
              <a:rPr lang="en-US" sz="1900" dirty="0" smtClean="0"/>
              <a:t>– What information do income statements contain? Before we can answer this, we need to consider an important concept known as </a:t>
            </a:r>
            <a:r>
              <a:rPr lang="en-US" sz="1900" b="1" dirty="0" smtClean="0"/>
              <a:t>Gross profit</a:t>
            </a:r>
            <a:r>
              <a:rPr lang="en-US" sz="1900" dirty="0"/>
              <a:t> </a:t>
            </a:r>
            <a:r>
              <a:rPr lang="en-US" sz="1900" dirty="0" smtClean="0"/>
              <a:t>– which is profit calculated before fixed costs are considered. Here is an example:</a:t>
            </a:r>
          </a:p>
          <a:p>
            <a:pPr marL="342900" indent="-342900">
              <a:buClr>
                <a:srgbClr val="00B050"/>
              </a:buClr>
              <a:buFont typeface="Wingdings 3" panose="05040102010807070707" pitchFamily="18" charset="2"/>
              <a:buChar char=""/>
            </a:pPr>
            <a:r>
              <a:rPr lang="en-US" sz="1900" dirty="0" smtClean="0"/>
              <a:t>If a business bought $270 000 worth of goods during the year and sold them for $450 000, the gross profit would be $180 000.</a:t>
            </a:r>
          </a:p>
          <a:p>
            <a:pPr algn="ctr">
              <a:buClr>
                <a:srgbClr val="00B050"/>
              </a:buClr>
            </a:pPr>
            <a:r>
              <a:rPr lang="en-US" sz="1900" b="1" dirty="0" smtClean="0"/>
              <a:t>Gross Profit = </a:t>
            </a:r>
            <a:r>
              <a:rPr lang="en-US" sz="1900" b="1" dirty="0" smtClean="0">
                <a:solidFill>
                  <a:srgbClr val="FF0000"/>
                </a:solidFill>
              </a:rPr>
              <a:t>Sales revenue – cost of goods sold</a:t>
            </a:r>
          </a:p>
          <a:p>
            <a:pPr marL="342900" indent="-342900">
              <a:buClr>
                <a:srgbClr val="00B050"/>
              </a:buClr>
              <a:buFont typeface="Wingdings 3" panose="05040102010807070707" pitchFamily="18" charset="2"/>
              <a:buChar char=""/>
            </a:pPr>
            <a:r>
              <a:rPr lang="en-US" sz="1900" dirty="0" smtClean="0"/>
              <a:t>It is important to note the following:</a:t>
            </a:r>
          </a:p>
          <a:p>
            <a:pPr marL="574675" indent="-225425">
              <a:buClr>
                <a:srgbClr val="00B050"/>
              </a:buClr>
              <a:buFont typeface="Arial" panose="020B0604020202020204" pitchFamily="34" charset="0"/>
              <a:buChar char="•"/>
            </a:pPr>
            <a:r>
              <a:rPr lang="en-US" sz="1900" dirty="0" smtClean="0"/>
              <a:t>Gross profit does not make any allowance for overhead costs or expenses.</a:t>
            </a:r>
          </a:p>
          <a:p>
            <a:pPr marL="574675" indent="-225425">
              <a:buClr>
                <a:srgbClr val="00B050"/>
              </a:buClr>
              <a:buFont typeface="Arial" panose="020B0604020202020204" pitchFamily="34" charset="0"/>
              <a:buChar char="•"/>
            </a:pPr>
            <a:r>
              <a:rPr lang="en-US" sz="1900" dirty="0" smtClean="0"/>
              <a:t>Cost f goods sold is not necessarily the same as total value of goods bought by the business.</a:t>
            </a:r>
          </a:p>
          <a:p>
            <a:pPr marL="342900" indent="-342900">
              <a:buClr>
                <a:srgbClr val="00B050"/>
              </a:buClr>
              <a:buFont typeface="Wingdings 3" panose="05040102010807070707" pitchFamily="18" charset="2"/>
              <a:buChar char=""/>
            </a:pPr>
            <a:r>
              <a:rPr lang="en-US" sz="1900" dirty="0" smtClean="0"/>
              <a:t>How is this information presented on an income statement?</a:t>
            </a:r>
          </a:p>
          <a:p>
            <a:pPr marL="342900" indent="-342900">
              <a:buClr>
                <a:srgbClr val="00B050"/>
              </a:buClr>
              <a:buFont typeface="Wingdings 3" panose="05040102010807070707" pitchFamily="18" charset="2"/>
              <a:buChar char=""/>
            </a:pPr>
            <a:r>
              <a:rPr lang="en-US" sz="1900" dirty="0" smtClean="0"/>
              <a:t>The table on the next slide is a simple example with some notes to explain each item. It is for a limited company, as these are the only businesses that have to publish their accounts.</a:t>
            </a:r>
          </a:p>
        </p:txBody>
      </p:sp>
      <p:graphicFrame>
        <p:nvGraphicFramePr>
          <p:cNvPr id="7" name="Table 6"/>
          <p:cNvGraphicFramePr>
            <a:graphicFrameLocks noGrp="1"/>
          </p:cNvGraphicFramePr>
          <p:nvPr>
            <p:extLst>
              <p:ext uri="{D42A27DB-BD31-4B8C-83A1-F6EECF244321}">
                <p14:modId xmlns:p14="http://schemas.microsoft.com/office/powerpoint/2010/main" val="3948420803"/>
              </p:ext>
            </p:extLst>
          </p:nvPr>
        </p:nvGraphicFramePr>
        <p:xfrm>
          <a:off x="7344308" y="1052736"/>
          <a:ext cx="1476164" cy="5627899"/>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476164"/>
              </a:tblGrid>
              <a:tr h="370099">
                <a:tc>
                  <a:txBody>
                    <a:bodyPr/>
                    <a:lstStyle/>
                    <a:p>
                      <a:pPr>
                        <a:spcAft>
                          <a:spcPts val="0"/>
                        </a:spcAft>
                      </a:pPr>
                      <a:endParaRPr lang="en-GB" sz="128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46525">
                <a:tc>
                  <a:txBody>
                    <a:bodyPr/>
                    <a:lstStyle/>
                    <a:p>
                      <a:pPr marL="177800" indent="-177800" algn="l">
                        <a:spcAft>
                          <a:spcPts val="600"/>
                        </a:spcAft>
                        <a:buFontTx/>
                        <a:buBlip>
                          <a:blip r:embed="rId3"/>
                        </a:buBlip>
                      </a:pPr>
                      <a:r>
                        <a:rPr lang="en-GB" sz="1280" baseline="0" dirty="0" smtClean="0">
                          <a:solidFill>
                            <a:srgbClr val="FF0000"/>
                          </a:solidFill>
                          <a:effectLst/>
                          <a:latin typeface="Arial" pitchFamily="34" charset="0"/>
                          <a:ea typeface="Times New Roman"/>
                          <a:cs typeface="Arial" pitchFamily="34" charset="0"/>
                        </a:rPr>
                        <a:t>How much profit do you have to make to want to stop.</a:t>
                      </a:r>
                    </a:p>
                    <a:p>
                      <a:pPr marL="177800" indent="-177800" algn="l">
                        <a:spcAft>
                          <a:spcPts val="600"/>
                        </a:spcAft>
                        <a:buFontTx/>
                        <a:buBlip>
                          <a:blip r:embed="rId3"/>
                        </a:buBlip>
                      </a:pPr>
                      <a:r>
                        <a:rPr lang="en-GB" sz="1280" baseline="0" dirty="0" smtClean="0">
                          <a:solidFill>
                            <a:schemeClr val="tx1"/>
                          </a:solidFill>
                          <a:effectLst/>
                          <a:latin typeface="Arial" pitchFamily="34" charset="0"/>
                          <a:ea typeface="Times New Roman"/>
                          <a:cs typeface="Arial" pitchFamily="34" charset="0"/>
                        </a:rPr>
                        <a:t>How Tesco’s thought they had £270M when they really had £5m</a:t>
                      </a:r>
                    </a:p>
                    <a:p>
                      <a:pPr marL="177800" indent="-177800" algn="l">
                        <a:spcAft>
                          <a:spcPts val="600"/>
                        </a:spcAft>
                        <a:buFontTx/>
                        <a:buBlip>
                          <a:blip r:embed="rId3"/>
                        </a:buBlip>
                      </a:pPr>
                      <a:r>
                        <a:rPr lang="en-GB" sz="1280" baseline="0" dirty="0" smtClean="0">
                          <a:solidFill>
                            <a:srgbClr val="FF0000"/>
                          </a:solidFill>
                          <a:effectLst/>
                          <a:latin typeface="Arial" pitchFamily="34" charset="0"/>
                          <a:ea typeface="Times New Roman"/>
                          <a:cs typeface="Arial" pitchFamily="34" charset="0"/>
                        </a:rPr>
                        <a:t>What profit means to share value</a:t>
                      </a:r>
                    </a:p>
                    <a:p>
                      <a:pPr marL="177800" indent="-177800" algn="l">
                        <a:spcAft>
                          <a:spcPts val="600"/>
                        </a:spcAft>
                        <a:buFontTx/>
                        <a:buBlip>
                          <a:blip r:embed="rId3"/>
                        </a:buBlip>
                      </a:pPr>
                      <a:r>
                        <a:rPr lang="en-GB" sz="1280" baseline="0" dirty="0" smtClean="0">
                          <a:solidFill>
                            <a:schemeClr val="tx1"/>
                          </a:solidFill>
                          <a:effectLst/>
                          <a:latin typeface="Arial" pitchFamily="34" charset="0"/>
                          <a:ea typeface="Times New Roman"/>
                          <a:cs typeface="Arial" pitchFamily="34" charset="0"/>
                        </a:rPr>
                        <a:t>How you can be profitable but still go into liquidation</a:t>
                      </a:r>
                    </a:p>
                    <a:p>
                      <a:pPr marL="177800" indent="-177800" algn="l">
                        <a:spcAft>
                          <a:spcPts val="600"/>
                        </a:spcAft>
                        <a:buFontTx/>
                        <a:buBlip>
                          <a:blip r:embed="rId3"/>
                        </a:buBlip>
                      </a:pPr>
                      <a:r>
                        <a:rPr lang="en-GB" sz="1280" baseline="0" dirty="0" smtClean="0">
                          <a:solidFill>
                            <a:srgbClr val="FF0000"/>
                          </a:solidFill>
                          <a:effectLst/>
                          <a:latin typeface="Arial" pitchFamily="34" charset="0"/>
                          <a:ea typeface="Times New Roman"/>
                          <a:cs typeface="Arial" pitchFamily="34" charset="0"/>
                        </a:rPr>
                        <a:t>Tax rates based on profit and how to work around them.</a:t>
                      </a:r>
                    </a:p>
                    <a:p>
                      <a:pPr marL="177800" indent="-177800" algn="l">
                        <a:spcAft>
                          <a:spcPts val="600"/>
                        </a:spcAft>
                        <a:buFontTx/>
                        <a:buBlip>
                          <a:blip r:embed="rId3"/>
                        </a:buBlip>
                      </a:pPr>
                      <a:r>
                        <a:rPr lang="en-US" sz="1280" baseline="0" dirty="0" smtClean="0">
                          <a:solidFill>
                            <a:schemeClr val="tx1"/>
                          </a:solidFill>
                          <a:effectLst/>
                          <a:latin typeface="Arial" pitchFamily="34" charset="0"/>
                          <a:ea typeface="Times New Roman"/>
                          <a:cs typeface="Arial" pitchFamily="34" charset="0"/>
                          <a:hlinkClick r:id="rId4"/>
                        </a:rPr>
                        <a:t>How Google, Starbucks and claim to make no profit, so they pay no tax.</a:t>
                      </a:r>
                      <a:endParaRPr lang="en-GB" sz="128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7380312" y="1082133"/>
            <a:ext cx="1368152" cy="330643"/>
          </a:xfrm>
          <a:prstGeom prst="rect">
            <a:avLst/>
          </a:prstGeom>
          <a:noFill/>
          <a:extLst>
            <a:ext uri="{909E8E84-426E-40DD-AFC4-6F175D3DCCD1}">
              <a14:hiddenFill xmlns:a14="http://schemas.microsoft.com/office/drawing/2010/main">
                <a:solidFill>
                  <a:srgbClr val="FFFFFF"/>
                </a:solidFill>
              </a14:hiddenFill>
            </a:ext>
          </a:extLst>
        </p:spPr>
      </p:pic>
      <p:sp>
        <p:nvSpPr>
          <p:cNvPr id="10" name="Title 2"/>
          <p:cNvSpPr>
            <a:spLocks noGrp="1"/>
          </p:cNvSpPr>
          <p:nvPr>
            <p:ph type="title"/>
          </p:nvPr>
        </p:nvSpPr>
        <p:spPr>
          <a:xfrm>
            <a:off x="70266" y="72008"/>
            <a:ext cx="8859452" cy="548680"/>
          </a:xfrm>
        </p:spPr>
        <p:txBody>
          <a:bodyPr>
            <a:noAutofit/>
          </a:bodyPr>
          <a:lstStyle/>
          <a:p>
            <a:r>
              <a:rPr lang="en-US" sz="3150" dirty="0" smtClean="0"/>
              <a:t>4.3 - How to Interpret Financial Statements - Income</a:t>
            </a:r>
            <a:endParaRPr lang="en-GB" sz="3150" dirty="0"/>
          </a:p>
        </p:txBody>
      </p:sp>
    </p:spTree>
    <p:extLst>
      <p:ext uri="{BB962C8B-B14F-4D97-AF65-F5344CB8AC3E}">
        <p14:creationId xmlns:p14="http://schemas.microsoft.com/office/powerpoint/2010/main" val="2739079810"/>
      </p:ext>
    </p:extLst>
  </p:cSld>
  <p:clrMapOvr>
    <a:masterClrMapping/>
  </p:clrMapOvr>
  <p:transition advClick="0"/>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23528" y="3784972"/>
            <a:ext cx="6912768" cy="2000548"/>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1550" dirty="0" smtClean="0"/>
              <a:t>This section of the income statement is often referred to as </a:t>
            </a:r>
            <a:r>
              <a:rPr lang="en-US" sz="1550" b="1" dirty="0" smtClean="0">
                <a:solidFill>
                  <a:srgbClr val="FF0000"/>
                </a:solidFill>
              </a:rPr>
              <a:t>trading account.</a:t>
            </a:r>
            <a:r>
              <a:rPr lang="en-US" sz="1550" b="1" dirty="0" smtClean="0"/>
              <a:t> </a:t>
            </a:r>
            <a:r>
              <a:rPr lang="en-US" sz="1550" dirty="0" smtClean="0"/>
              <a:t>It shows the gross profit made from the normal trading activities of the business. Why do you think it is not a complete income statement? There are several important items missing from this example.</a:t>
            </a:r>
          </a:p>
          <a:p>
            <a:pPr marL="515938" indent="-225425">
              <a:buClr>
                <a:srgbClr val="00B050"/>
              </a:buClr>
              <a:buFont typeface="Arial" panose="020B0604020202020204" pitchFamily="34" charset="0"/>
              <a:buChar char="•"/>
            </a:pPr>
            <a:r>
              <a:rPr lang="en-US" sz="1550" dirty="0" smtClean="0"/>
              <a:t>Other costs of running the business apart from the variable labour and material costs, for example the final costs</a:t>
            </a:r>
          </a:p>
          <a:p>
            <a:pPr marL="515938" indent="-225425">
              <a:buClr>
                <a:srgbClr val="00B050"/>
              </a:buClr>
              <a:buFont typeface="Arial" panose="020B0604020202020204" pitchFamily="34" charset="0"/>
              <a:buChar char="•"/>
            </a:pPr>
            <a:r>
              <a:rPr lang="en-US" sz="1550" dirty="0" smtClean="0"/>
              <a:t>Taxes on profit paid by the company</a:t>
            </a:r>
          </a:p>
          <a:p>
            <a:pPr marL="515938" indent="-225425">
              <a:buClr>
                <a:srgbClr val="00B050"/>
              </a:buClr>
              <a:buFont typeface="Arial" panose="020B0604020202020204" pitchFamily="34" charset="0"/>
              <a:buChar char="•"/>
            </a:pPr>
            <a:r>
              <a:rPr lang="en-US" sz="1550" dirty="0" smtClean="0"/>
              <a:t>Payment of a share of the profits to owners / shareholders</a:t>
            </a:r>
          </a:p>
        </p:txBody>
      </p:sp>
      <p:sp>
        <p:nvSpPr>
          <p:cNvPr id="2" name="TextBox 1"/>
          <p:cNvSpPr txBox="1"/>
          <p:nvPr/>
        </p:nvSpPr>
        <p:spPr>
          <a:xfrm>
            <a:off x="395536" y="5949280"/>
            <a:ext cx="6840760" cy="646331"/>
          </a:xfrm>
          <a:prstGeom prst="rect">
            <a:avLst/>
          </a:prstGeom>
          <a:solidFill>
            <a:schemeClr val="tx2">
              <a:lumMod val="60000"/>
              <a:lumOff val="40000"/>
            </a:schemeClr>
          </a:solidFill>
          <a:ln w="38100">
            <a:solidFill>
              <a:srgbClr val="FF0000"/>
            </a:solidFill>
          </a:ln>
        </p:spPr>
        <p:txBody>
          <a:bodyPr wrap="square" rtlCol="0">
            <a:spAutoFit/>
          </a:bodyPr>
          <a:lstStyle/>
          <a:p>
            <a:r>
              <a:rPr lang="en-US" b="1" dirty="0" smtClean="0"/>
              <a:t>Tips for success </a:t>
            </a:r>
            <a:r>
              <a:rPr lang="en-US" dirty="0" smtClean="0"/>
              <a:t>– You should be able to make suggestions on how a business might increase its gross profit.</a:t>
            </a:r>
            <a:endParaRPr lang="en-GB" dirty="0"/>
          </a:p>
        </p:txBody>
      </p:sp>
      <p:graphicFrame>
        <p:nvGraphicFramePr>
          <p:cNvPr id="9" name="Table 8"/>
          <p:cNvGraphicFramePr>
            <a:graphicFrameLocks noGrp="1"/>
          </p:cNvGraphicFramePr>
          <p:nvPr>
            <p:extLst>
              <p:ext uri="{D42A27DB-BD31-4B8C-83A1-F6EECF244321}">
                <p14:modId xmlns:p14="http://schemas.microsoft.com/office/powerpoint/2010/main" val="1479160735"/>
              </p:ext>
            </p:extLst>
          </p:nvPr>
        </p:nvGraphicFramePr>
        <p:xfrm>
          <a:off x="323528" y="1149831"/>
          <a:ext cx="6912768" cy="2590800"/>
        </p:xfrm>
        <a:graphic>
          <a:graphicData uri="http://schemas.openxmlformats.org/drawingml/2006/table">
            <a:tbl>
              <a:tblPr firstRow="1" bandRow="1">
                <a:tableStyleId>{5C22544A-7EE6-4342-B048-85BDC9FD1C3A}</a:tableStyleId>
              </a:tblPr>
              <a:tblGrid>
                <a:gridCol w="1885300"/>
                <a:gridCol w="706988"/>
                <a:gridCol w="4320480"/>
              </a:tblGrid>
              <a:tr h="411917">
                <a:tc>
                  <a:txBody>
                    <a:bodyPr/>
                    <a:lstStyle/>
                    <a:p>
                      <a:r>
                        <a:rPr lang="en-US" sz="1400" dirty="0" smtClean="0">
                          <a:solidFill>
                            <a:schemeClr val="tx1"/>
                          </a:solidFill>
                          <a:latin typeface="Arial" panose="020B0604020202020204" pitchFamily="34" charset="0"/>
                          <a:cs typeface="Arial" panose="020B0604020202020204" pitchFamily="34" charset="0"/>
                        </a:rPr>
                        <a:t>Income statement for XYZ Limited</a:t>
                      </a:r>
                      <a:endParaRPr lang="en-GB" sz="1400" dirty="0">
                        <a:solidFill>
                          <a:schemeClr val="tx1"/>
                        </a:solidFill>
                        <a:latin typeface="Arial" panose="020B0604020202020204" pitchFamily="34" charset="0"/>
                        <a:cs typeface="Arial" panose="020B0604020202020204" pitchFamily="34" charset="0"/>
                      </a:endParaRPr>
                    </a:p>
                  </a:txBody>
                  <a:tcPr>
                    <a:solidFill>
                      <a:schemeClr val="accent1">
                        <a:lumMod val="60000"/>
                        <a:lumOff val="40000"/>
                      </a:schemeClr>
                    </a:solidFill>
                  </a:tcPr>
                </a:tc>
                <a:tc>
                  <a:txBody>
                    <a:bodyPr/>
                    <a:lstStyle/>
                    <a:p>
                      <a:endParaRPr lang="en-GB" sz="1400" dirty="0">
                        <a:solidFill>
                          <a:schemeClr val="tx1"/>
                        </a:solidFill>
                        <a:latin typeface="Arial" panose="020B0604020202020204" pitchFamily="34" charset="0"/>
                        <a:cs typeface="Arial" panose="020B0604020202020204" pitchFamily="34" charset="0"/>
                      </a:endParaRPr>
                    </a:p>
                  </a:txBody>
                  <a:tcPr>
                    <a:solidFill>
                      <a:schemeClr val="accent1">
                        <a:lumMod val="60000"/>
                        <a:lumOff val="40000"/>
                      </a:schemeClr>
                    </a:solidFill>
                  </a:tcPr>
                </a:tc>
                <a:tc>
                  <a:txBody>
                    <a:bodyPr/>
                    <a:lstStyle/>
                    <a:p>
                      <a:r>
                        <a:rPr lang="en-US" sz="1400" b="0" dirty="0" smtClean="0">
                          <a:solidFill>
                            <a:schemeClr val="tx1"/>
                          </a:solidFill>
                          <a:latin typeface="Arial" panose="020B0604020202020204" pitchFamily="34" charset="0"/>
                          <a:cs typeface="Arial" panose="020B0604020202020204" pitchFamily="34" charset="0"/>
                        </a:rPr>
                        <a:t>The business</a:t>
                      </a:r>
                      <a:r>
                        <a:rPr lang="en-US" sz="1400" b="0" baseline="0" dirty="0" smtClean="0">
                          <a:solidFill>
                            <a:schemeClr val="tx1"/>
                          </a:solidFill>
                          <a:latin typeface="Arial" panose="020B0604020202020204" pitchFamily="34" charset="0"/>
                          <a:cs typeface="Arial" panose="020B0604020202020204" pitchFamily="34" charset="0"/>
                        </a:rPr>
                        <a:t> /company name should be shown clearly</a:t>
                      </a:r>
                      <a:endParaRPr lang="en-GB" sz="1400" b="0" dirty="0">
                        <a:solidFill>
                          <a:schemeClr val="tx1"/>
                        </a:solidFill>
                        <a:latin typeface="Arial" panose="020B0604020202020204" pitchFamily="34" charset="0"/>
                        <a:cs typeface="Arial" panose="020B0604020202020204" pitchFamily="34" charset="0"/>
                      </a:endParaRPr>
                    </a:p>
                  </a:txBody>
                  <a:tcPr>
                    <a:solidFill>
                      <a:schemeClr val="accent1">
                        <a:lumMod val="60000"/>
                        <a:lumOff val="40000"/>
                      </a:schemeClr>
                    </a:solidFill>
                  </a:tcPr>
                </a:tc>
              </a:tr>
              <a:tr h="411917">
                <a:tc>
                  <a:txBody>
                    <a:bodyPr/>
                    <a:lstStyle/>
                    <a:p>
                      <a:r>
                        <a:rPr lang="en-US" sz="1400" b="1" dirty="0" smtClean="0">
                          <a:latin typeface="Arial" panose="020B0604020202020204" pitchFamily="34" charset="0"/>
                          <a:cs typeface="Arial" panose="020B0604020202020204" pitchFamily="34" charset="0"/>
                        </a:rPr>
                        <a:t>For the year ending 31/12/2015</a:t>
                      </a:r>
                      <a:endParaRPr lang="en-GB" sz="1400" b="1" dirty="0">
                        <a:latin typeface="Arial" panose="020B0604020202020204" pitchFamily="34" charset="0"/>
                        <a:cs typeface="Arial" panose="020B0604020202020204" pitchFamily="34" charset="0"/>
                      </a:endParaRPr>
                    </a:p>
                  </a:txBody>
                  <a:tcPr/>
                </a:tc>
                <a:tc>
                  <a:txBody>
                    <a:bodyPr/>
                    <a:lstStyle/>
                    <a:p>
                      <a:r>
                        <a:rPr lang="en-US" sz="1400" dirty="0" smtClean="0">
                          <a:latin typeface="Arial" panose="020B0604020202020204" pitchFamily="34" charset="0"/>
                          <a:cs typeface="Arial" panose="020B0604020202020204" pitchFamily="34" charset="0"/>
                        </a:rPr>
                        <a:t>$000</a:t>
                      </a:r>
                      <a:endParaRPr lang="en-GB" sz="1400" dirty="0">
                        <a:latin typeface="Arial" panose="020B0604020202020204" pitchFamily="34" charset="0"/>
                        <a:cs typeface="Arial" panose="020B0604020202020204" pitchFamily="34" charset="0"/>
                      </a:endParaRPr>
                    </a:p>
                  </a:txBody>
                  <a:tcPr/>
                </a:tc>
                <a:tc>
                  <a:txBody>
                    <a:bodyPr/>
                    <a:lstStyle/>
                    <a:p>
                      <a:r>
                        <a:rPr lang="en-US" sz="1400" dirty="0" smtClean="0">
                          <a:latin typeface="Arial" panose="020B0604020202020204" pitchFamily="34" charset="0"/>
                          <a:cs typeface="Arial" panose="020B0604020202020204" pitchFamily="34" charset="0"/>
                        </a:rPr>
                        <a:t>The time period covered by the income statement</a:t>
                      </a:r>
                      <a:r>
                        <a:rPr lang="en-US" sz="1400" baseline="0" dirty="0" smtClean="0">
                          <a:latin typeface="Arial" panose="020B0604020202020204" pitchFamily="34" charset="0"/>
                          <a:cs typeface="Arial" panose="020B0604020202020204" pitchFamily="34" charset="0"/>
                        </a:rPr>
                        <a:t> must be shown</a:t>
                      </a:r>
                      <a:endParaRPr lang="en-GB" sz="1400" dirty="0">
                        <a:latin typeface="Arial" panose="020B0604020202020204" pitchFamily="34" charset="0"/>
                        <a:cs typeface="Arial" panose="020B0604020202020204" pitchFamily="34" charset="0"/>
                      </a:endParaRPr>
                    </a:p>
                  </a:txBody>
                  <a:tcPr/>
                </a:tc>
              </a:tr>
              <a:tr h="411917">
                <a:tc>
                  <a:txBody>
                    <a:bodyPr/>
                    <a:lstStyle/>
                    <a:p>
                      <a:r>
                        <a:rPr lang="en-US" sz="1400" b="1" dirty="0" smtClean="0">
                          <a:latin typeface="Arial" panose="020B0604020202020204" pitchFamily="34" charset="0"/>
                          <a:cs typeface="Arial" panose="020B0604020202020204" pitchFamily="34" charset="0"/>
                        </a:rPr>
                        <a:t>Sales Revenue</a:t>
                      </a:r>
                      <a:endParaRPr lang="en-GB" sz="1400" b="1" dirty="0">
                        <a:latin typeface="Arial" panose="020B0604020202020204" pitchFamily="34" charset="0"/>
                        <a:cs typeface="Arial" panose="020B0604020202020204" pitchFamily="34" charset="0"/>
                      </a:endParaRPr>
                    </a:p>
                  </a:txBody>
                  <a:tcPr/>
                </a:tc>
                <a:tc>
                  <a:txBody>
                    <a:bodyPr/>
                    <a:lstStyle/>
                    <a:p>
                      <a:r>
                        <a:rPr lang="en-US" sz="1400" dirty="0" smtClean="0">
                          <a:latin typeface="Arial" panose="020B0604020202020204" pitchFamily="34" charset="0"/>
                          <a:cs typeface="Arial" panose="020B0604020202020204" pitchFamily="34" charset="0"/>
                        </a:rPr>
                        <a:t>450</a:t>
                      </a:r>
                      <a:endParaRPr lang="en-GB" sz="1400" dirty="0">
                        <a:latin typeface="Arial" panose="020B0604020202020204" pitchFamily="34" charset="0"/>
                        <a:cs typeface="Arial" panose="020B0604020202020204" pitchFamily="34" charset="0"/>
                      </a:endParaRPr>
                    </a:p>
                  </a:txBody>
                  <a:tcPr/>
                </a:tc>
                <a:tc>
                  <a:txBody>
                    <a:bodyPr/>
                    <a:lstStyle/>
                    <a:p>
                      <a:r>
                        <a:rPr lang="en-US" sz="1400" dirty="0" smtClean="0">
                          <a:latin typeface="Arial" panose="020B0604020202020204" pitchFamily="34" charset="0"/>
                          <a:cs typeface="Arial" panose="020B0604020202020204" pitchFamily="34" charset="0"/>
                        </a:rPr>
                        <a:t>This is the value</a:t>
                      </a:r>
                      <a:r>
                        <a:rPr lang="en-US" sz="1400" baseline="0" dirty="0" smtClean="0">
                          <a:latin typeface="Arial" panose="020B0604020202020204" pitchFamily="34" charset="0"/>
                          <a:cs typeface="Arial" panose="020B0604020202020204" pitchFamily="34" charset="0"/>
                        </a:rPr>
                        <a:t> of goods sold during the year, e.g. 900 000 items @ 50 cents each.</a:t>
                      </a:r>
                      <a:endParaRPr lang="en-GB" sz="1400" dirty="0">
                        <a:latin typeface="Arial" panose="020B0604020202020204" pitchFamily="34" charset="0"/>
                        <a:cs typeface="Arial" panose="020B0604020202020204" pitchFamily="34" charset="0"/>
                      </a:endParaRPr>
                    </a:p>
                  </a:txBody>
                  <a:tcPr/>
                </a:tc>
              </a:tr>
              <a:tr h="581530">
                <a:tc>
                  <a:txBody>
                    <a:bodyPr/>
                    <a:lstStyle/>
                    <a:p>
                      <a:r>
                        <a:rPr lang="en-US" sz="1400" b="1" dirty="0" smtClean="0">
                          <a:latin typeface="Arial" panose="020B0604020202020204" pitchFamily="34" charset="0"/>
                          <a:cs typeface="Arial" panose="020B0604020202020204" pitchFamily="34" charset="0"/>
                        </a:rPr>
                        <a:t>Cost of goods sold</a:t>
                      </a:r>
                      <a:endParaRPr lang="en-GB" sz="1400" b="1" dirty="0">
                        <a:latin typeface="Arial" panose="020B0604020202020204" pitchFamily="34" charset="0"/>
                        <a:cs typeface="Arial" panose="020B0604020202020204" pitchFamily="34" charset="0"/>
                      </a:endParaRPr>
                    </a:p>
                  </a:txBody>
                  <a:tcPr/>
                </a:tc>
                <a:tc>
                  <a:txBody>
                    <a:bodyPr/>
                    <a:lstStyle/>
                    <a:p>
                      <a:r>
                        <a:rPr lang="en-US" sz="1400" dirty="0" smtClean="0">
                          <a:latin typeface="Arial" panose="020B0604020202020204" pitchFamily="34" charset="0"/>
                          <a:cs typeface="Arial" panose="020B0604020202020204" pitchFamily="34" charset="0"/>
                        </a:rPr>
                        <a:t>270</a:t>
                      </a:r>
                      <a:endParaRPr lang="en-GB" sz="1400" dirty="0">
                        <a:latin typeface="Arial" panose="020B0604020202020204" pitchFamily="34" charset="0"/>
                        <a:cs typeface="Arial" panose="020B0604020202020204" pitchFamily="34" charset="0"/>
                      </a:endParaRPr>
                    </a:p>
                  </a:txBody>
                  <a:tcPr/>
                </a:tc>
                <a:tc>
                  <a:txBody>
                    <a:bodyPr/>
                    <a:lstStyle/>
                    <a:p>
                      <a:r>
                        <a:rPr lang="en-US" sz="1400" dirty="0" smtClean="0">
                          <a:latin typeface="Arial" panose="020B0604020202020204" pitchFamily="34" charset="0"/>
                          <a:cs typeface="Arial" panose="020B0604020202020204" pitchFamily="34" charset="0"/>
                        </a:rPr>
                        <a:t>This is the variable cost (i.e.</a:t>
                      </a:r>
                      <a:r>
                        <a:rPr lang="en-US" sz="1400" baseline="0" dirty="0" smtClean="0">
                          <a:latin typeface="Arial" panose="020B0604020202020204" pitchFamily="34" charset="0"/>
                          <a:cs typeface="Arial" panose="020B0604020202020204" pitchFamily="34" charset="0"/>
                        </a:rPr>
                        <a:t> </a:t>
                      </a:r>
                      <a:r>
                        <a:rPr lang="en-US" sz="1400" dirty="0" smtClean="0">
                          <a:latin typeface="Arial" panose="020B0604020202020204" pitchFamily="34" charset="0"/>
                          <a:cs typeface="Arial" panose="020B0604020202020204" pitchFamily="34" charset="0"/>
                        </a:rPr>
                        <a:t>materials and labour)</a:t>
                      </a:r>
                      <a:r>
                        <a:rPr lang="en-US" sz="1400" baseline="0" dirty="0" smtClean="0">
                          <a:latin typeface="Arial" panose="020B0604020202020204" pitchFamily="34" charset="0"/>
                          <a:cs typeface="Arial" panose="020B0604020202020204" pitchFamily="34" charset="0"/>
                        </a:rPr>
                        <a:t> of making the goods sold, e.g. 900 000 items costing 30 cents each</a:t>
                      </a:r>
                      <a:endParaRPr lang="en-GB" sz="1400" dirty="0">
                        <a:latin typeface="Arial" panose="020B0604020202020204" pitchFamily="34" charset="0"/>
                        <a:cs typeface="Arial" panose="020B0604020202020204" pitchFamily="34" charset="0"/>
                      </a:endParaRPr>
                    </a:p>
                  </a:txBody>
                  <a:tcPr/>
                </a:tc>
              </a:tr>
              <a:tr h="249933">
                <a:tc>
                  <a:txBody>
                    <a:bodyPr/>
                    <a:lstStyle/>
                    <a:p>
                      <a:r>
                        <a:rPr lang="en-US" sz="1400" b="1" dirty="0" smtClean="0">
                          <a:latin typeface="Arial" panose="020B0604020202020204" pitchFamily="34" charset="0"/>
                          <a:cs typeface="Arial" panose="020B0604020202020204" pitchFamily="34" charset="0"/>
                        </a:rPr>
                        <a:t>Gross profit</a:t>
                      </a:r>
                      <a:endParaRPr lang="en-GB" sz="1400" b="1" dirty="0">
                        <a:latin typeface="Arial" panose="020B0604020202020204" pitchFamily="34" charset="0"/>
                        <a:cs typeface="Arial" panose="020B0604020202020204" pitchFamily="34" charset="0"/>
                      </a:endParaRPr>
                    </a:p>
                  </a:txBody>
                  <a:tcPr/>
                </a:tc>
                <a:tc>
                  <a:txBody>
                    <a:bodyPr/>
                    <a:lstStyle/>
                    <a:p>
                      <a:r>
                        <a:rPr lang="en-US" sz="1400" dirty="0" smtClean="0">
                          <a:latin typeface="Arial" panose="020B0604020202020204" pitchFamily="34" charset="0"/>
                          <a:cs typeface="Arial" panose="020B0604020202020204" pitchFamily="34" charset="0"/>
                        </a:rPr>
                        <a:t>180</a:t>
                      </a:r>
                      <a:endParaRPr lang="en-GB" sz="1400" dirty="0">
                        <a:latin typeface="Arial" panose="020B0604020202020204" pitchFamily="34" charset="0"/>
                        <a:cs typeface="Arial" panose="020B0604020202020204" pitchFamily="34" charset="0"/>
                      </a:endParaRPr>
                    </a:p>
                  </a:txBody>
                  <a:tcPr/>
                </a:tc>
                <a:tc>
                  <a:txBody>
                    <a:bodyPr/>
                    <a:lstStyle/>
                    <a:p>
                      <a:r>
                        <a:rPr lang="en-US" sz="1400" dirty="0" smtClean="0">
                          <a:latin typeface="Arial" panose="020B0604020202020204" pitchFamily="34" charset="0"/>
                          <a:cs typeface="Arial" panose="020B0604020202020204" pitchFamily="34" charset="0"/>
                        </a:rPr>
                        <a:t>This is the profit made =</a:t>
                      </a:r>
                      <a:r>
                        <a:rPr lang="en-US" sz="1400" baseline="0" dirty="0" smtClean="0">
                          <a:latin typeface="Arial" panose="020B0604020202020204" pitchFamily="34" charset="0"/>
                          <a:cs typeface="Arial" panose="020B0604020202020204" pitchFamily="34" charset="0"/>
                        </a:rPr>
                        <a:t> $450 000 – $270 000</a:t>
                      </a:r>
                      <a:endParaRPr lang="en-GB" sz="1400" dirty="0">
                        <a:latin typeface="Arial" panose="020B0604020202020204" pitchFamily="34" charset="0"/>
                        <a:cs typeface="Arial" panose="020B0604020202020204" pitchFamily="34" charset="0"/>
                      </a:endParaRPr>
                    </a:p>
                  </a:txBody>
                  <a:tcP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3948420803"/>
              </p:ext>
            </p:extLst>
          </p:nvPr>
        </p:nvGraphicFramePr>
        <p:xfrm>
          <a:off x="7344308" y="1052736"/>
          <a:ext cx="1476164" cy="5627899"/>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476164"/>
              </a:tblGrid>
              <a:tr h="370099">
                <a:tc>
                  <a:txBody>
                    <a:bodyPr/>
                    <a:lstStyle/>
                    <a:p>
                      <a:pPr>
                        <a:spcAft>
                          <a:spcPts val="0"/>
                        </a:spcAft>
                      </a:pPr>
                      <a:endParaRPr lang="en-GB" sz="128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46525">
                <a:tc>
                  <a:txBody>
                    <a:bodyPr/>
                    <a:lstStyle/>
                    <a:p>
                      <a:pPr marL="177800" indent="-177800" algn="l">
                        <a:spcAft>
                          <a:spcPts val="600"/>
                        </a:spcAft>
                        <a:buFontTx/>
                        <a:buBlip>
                          <a:blip r:embed="rId3"/>
                        </a:buBlip>
                      </a:pPr>
                      <a:r>
                        <a:rPr lang="en-GB" sz="1280" baseline="0" dirty="0" smtClean="0">
                          <a:solidFill>
                            <a:srgbClr val="FF0000"/>
                          </a:solidFill>
                          <a:effectLst/>
                          <a:latin typeface="Arial" pitchFamily="34" charset="0"/>
                          <a:ea typeface="Times New Roman"/>
                          <a:cs typeface="Arial" pitchFamily="34" charset="0"/>
                        </a:rPr>
                        <a:t>How much profit do you have to make to want to stop.</a:t>
                      </a:r>
                    </a:p>
                    <a:p>
                      <a:pPr marL="177800" indent="-177800" algn="l">
                        <a:spcAft>
                          <a:spcPts val="600"/>
                        </a:spcAft>
                        <a:buFontTx/>
                        <a:buBlip>
                          <a:blip r:embed="rId3"/>
                        </a:buBlip>
                      </a:pPr>
                      <a:r>
                        <a:rPr lang="en-GB" sz="1280" baseline="0" dirty="0" smtClean="0">
                          <a:solidFill>
                            <a:schemeClr val="tx1"/>
                          </a:solidFill>
                          <a:effectLst/>
                          <a:latin typeface="Arial" pitchFamily="34" charset="0"/>
                          <a:ea typeface="Times New Roman"/>
                          <a:cs typeface="Arial" pitchFamily="34" charset="0"/>
                        </a:rPr>
                        <a:t>How Tesco’s thought they had £270M when they really had £5m</a:t>
                      </a:r>
                    </a:p>
                    <a:p>
                      <a:pPr marL="177800" indent="-177800" algn="l">
                        <a:spcAft>
                          <a:spcPts val="600"/>
                        </a:spcAft>
                        <a:buFontTx/>
                        <a:buBlip>
                          <a:blip r:embed="rId3"/>
                        </a:buBlip>
                      </a:pPr>
                      <a:r>
                        <a:rPr lang="en-GB" sz="1280" baseline="0" dirty="0" smtClean="0">
                          <a:solidFill>
                            <a:srgbClr val="FF0000"/>
                          </a:solidFill>
                          <a:effectLst/>
                          <a:latin typeface="Arial" pitchFamily="34" charset="0"/>
                          <a:ea typeface="Times New Roman"/>
                          <a:cs typeface="Arial" pitchFamily="34" charset="0"/>
                        </a:rPr>
                        <a:t>What profit means to share value</a:t>
                      </a:r>
                    </a:p>
                    <a:p>
                      <a:pPr marL="177800" indent="-177800" algn="l">
                        <a:spcAft>
                          <a:spcPts val="600"/>
                        </a:spcAft>
                        <a:buFontTx/>
                        <a:buBlip>
                          <a:blip r:embed="rId3"/>
                        </a:buBlip>
                      </a:pPr>
                      <a:r>
                        <a:rPr lang="en-GB" sz="1280" baseline="0" dirty="0" smtClean="0">
                          <a:solidFill>
                            <a:schemeClr val="tx1"/>
                          </a:solidFill>
                          <a:effectLst/>
                          <a:latin typeface="Arial" pitchFamily="34" charset="0"/>
                          <a:ea typeface="Times New Roman"/>
                          <a:cs typeface="Arial" pitchFamily="34" charset="0"/>
                        </a:rPr>
                        <a:t>How you can be profitable but still go into liquidation</a:t>
                      </a:r>
                    </a:p>
                    <a:p>
                      <a:pPr marL="177800" indent="-177800" algn="l">
                        <a:spcAft>
                          <a:spcPts val="600"/>
                        </a:spcAft>
                        <a:buFontTx/>
                        <a:buBlip>
                          <a:blip r:embed="rId3"/>
                        </a:buBlip>
                      </a:pPr>
                      <a:r>
                        <a:rPr lang="en-GB" sz="1280" baseline="0" dirty="0" smtClean="0">
                          <a:solidFill>
                            <a:srgbClr val="FF0000"/>
                          </a:solidFill>
                          <a:effectLst/>
                          <a:latin typeface="Arial" pitchFamily="34" charset="0"/>
                          <a:ea typeface="Times New Roman"/>
                          <a:cs typeface="Arial" pitchFamily="34" charset="0"/>
                        </a:rPr>
                        <a:t>Tax rates based on profit and how to work around them.</a:t>
                      </a:r>
                    </a:p>
                    <a:p>
                      <a:pPr marL="177800" indent="-177800" algn="l">
                        <a:spcAft>
                          <a:spcPts val="600"/>
                        </a:spcAft>
                        <a:buFontTx/>
                        <a:buBlip>
                          <a:blip r:embed="rId3"/>
                        </a:buBlip>
                      </a:pPr>
                      <a:r>
                        <a:rPr lang="en-US" sz="1280" baseline="0" dirty="0" smtClean="0">
                          <a:solidFill>
                            <a:schemeClr val="tx1"/>
                          </a:solidFill>
                          <a:effectLst/>
                          <a:latin typeface="Arial" pitchFamily="34" charset="0"/>
                          <a:ea typeface="Times New Roman"/>
                          <a:cs typeface="Arial" pitchFamily="34" charset="0"/>
                          <a:hlinkClick r:id="rId4"/>
                        </a:rPr>
                        <a:t>How Google, Starbucks and claim to make no profit, so they pay no tax.</a:t>
                      </a:r>
                      <a:endParaRPr lang="en-GB" sz="128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1" name="Picture 4" descr="Think About"/>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7380312" y="1082133"/>
            <a:ext cx="1368152" cy="330643"/>
          </a:xfrm>
          <a:prstGeom prst="rect">
            <a:avLst/>
          </a:prstGeom>
          <a:noFill/>
          <a:extLst>
            <a:ext uri="{909E8E84-426E-40DD-AFC4-6F175D3DCCD1}">
              <a14:hiddenFill xmlns:a14="http://schemas.microsoft.com/office/drawing/2010/main">
                <a:solidFill>
                  <a:srgbClr val="FFFFFF"/>
                </a:solidFill>
              </a14:hiddenFill>
            </a:ext>
          </a:extLst>
        </p:spPr>
      </p:pic>
      <p:sp>
        <p:nvSpPr>
          <p:cNvPr id="12" name="Title 2"/>
          <p:cNvSpPr>
            <a:spLocks noGrp="1"/>
          </p:cNvSpPr>
          <p:nvPr>
            <p:ph type="title"/>
          </p:nvPr>
        </p:nvSpPr>
        <p:spPr>
          <a:xfrm>
            <a:off x="70266" y="72008"/>
            <a:ext cx="8859452" cy="548680"/>
          </a:xfrm>
        </p:spPr>
        <p:txBody>
          <a:bodyPr>
            <a:noAutofit/>
          </a:bodyPr>
          <a:lstStyle/>
          <a:p>
            <a:r>
              <a:rPr lang="en-US" sz="3150" dirty="0" smtClean="0"/>
              <a:t>4.3 - How to Interpret Financial Statements - Income</a:t>
            </a:r>
            <a:endParaRPr lang="en-GB" sz="3150" dirty="0"/>
          </a:p>
        </p:txBody>
      </p:sp>
    </p:spTree>
    <p:extLst>
      <p:ext uri="{BB962C8B-B14F-4D97-AF65-F5344CB8AC3E}">
        <p14:creationId xmlns:p14="http://schemas.microsoft.com/office/powerpoint/2010/main" val="2864885650"/>
      </p:ext>
    </p:extLst>
  </p:cSld>
  <p:clrMapOvr>
    <a:masterClrMapping/>
  </p:clrMapOvr>
  <p:transition advClick="0"/>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23528" y="1124744"/>
            <a:ext cx="8568952" cy="5447645"/>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1740" dirty="0" smtClean="0">
                <a:solidFill>
                  <a:schemeClr val="tx2"/>
                </a:solidFill>
              </a:rPr>
              <a:t>The Festival City Co. buys cans of drinks from a wholesaler for $1 each. It sells them for $2 each. </a:t>
            </a:r>
            <a:r>
              <a:rPr lang="en-US" sz="1740" dirty="0">
                <a:solidFill>
                  <a:schemeClr val="tx2"/>
                </a:solidFill>
              </a:rPr>
              <a:t>Festival City Co</a:t>
            </a:r>
            <a:r>
              <a:rPr lang="en-US" sz="1740" dirty="0" smtClean="0">
                <a:solidFill>
                  <a:schemeClr val="tx2"/>
                </a:solidFill>
              </a:rPr>
              <a:t>. started the year with 200 cans in stock (opening inventories). It bought in 1500 cans, At the end of the year it had 300 left (closing inventories.)</a:t>
            </a:r>
          </a:p>
          <a:p>
            <a:pPr marL="692150" indent="-342900">
              <a:buClr>
                <a:srgbClr val="00B050"/>
              </a:buClr>
              <a:buFont typeface="+mj-lt"/>
              <a:buAutoNum type="arabicParenR"/>
            </a:pPr>
            <a:r>
              <a:rPr lang="en-US" sz="1740" dirty="0" smtClean="0">
                <a:solidFill>
                  <a:schemeClr val="tx2"/>
                </a:solidFill>
              </a:rPr>
              <a:t>How many cans did the business sell during the year?</a:t>
            </a:r>
          </a:p>
          <a:p>
            <a:pPr marL="692150" indent="-342900">
              <a:buClr>
                <a:srgbClr val="00B050"/>
              </a:buClr>
              <a:buFont typeface="+mj-lt"/>
              <a:buAutoNum type="arabicParenR"/>
            </a:pPr>
            <a:r>
              <a:rPr lang="en-US" sz="1740" dirty="0" smtClean="0">
                <a:solidFill>
                  <a:schemeClr val="tx2"/>
                </a:solidFill>
              </a:rPr>
              <a:t>What was the cost to the business of the goods sold?</a:t>
            </a:r>
          </a:p>
          <a:p>
            <a:pPr marL="692150" indent="-342900">
              <a:buClr>
                <a:srgbClr val="00B050"/>
              </a:buClr>
              <a:buFont typeface="+mj-lt"/>
              <a:buAutoNum type="arabicParenR"/>
            </a:pPr>
            <a:r>
              <a:rPr lang="en-US" sz="1740" dirty="0" smtClean="0">
                <a:solidFill>
                  <a:schemeClr val="tx2"/>
                </a:solidFill>
              </a:rPr>
              <a:t>What was the gross profit?</a:t>
            </a:r>
          </a:p>
          <a:p>
            <a:pPr marL="342900" indent="-342900">
              <a:buClr>
                <a:srgbClr val="00B050"/>
              </a:buClr>
              <a:buFont typeface="Wingdings 3" panose="05040102010807070707" pitchFamily="18" charset="2"/>
              <a:buChar char=""/>
            </a:pPr>
            <a:r>
              <a:rPr lang="en-US" sz="1740" dirty="0" smtClean="0">
                <a:solidFill>
                  <a:schemeClr val="tx2"/>
                </a:solidFill>
              </a:rPr>
              <a:t>The answers to these questions are as follows:</a:t>
            </a:r>
          </a:p>
          <a:p>
            <a:pPr marL="692150" indent="-342900">
              <a:buClr>
                <a:srgbClr val="00B050"/>
              </a:buClr>
              <a:buFont typeface="+mj-lt"/>
              <a:buAutoNum type="arabicParenR"/>
            </a:pPr>
            <a:r>
              <a:rPr lang="en-US" sz="1740" dirty="0" smtClean="0">
                <a:solidFill>
                  <a:schemeClr val="tx2"/>
                </a:solidFill>
              </a:rPr>
              <a:t>Add together the opening inventory and the cans bought during the year.</a:t>
            </a:r>
            <a:br>
              <a:rPr lang="en-US" sz="1740" dirty="0" smtClean="0">
                <a:solidFill>
                  <a:schemeClr val="tx2"/>
                </a:solidFill>
              </a:rPr>
            </a:br>
            <a:r>
              <a:rPr lang="en-US" sz="1740" dirty="0" smtClean="0">
                <a:solidFill>
                  <a:schemeClr val="tx2"/>
                </a:solidFill>
              </a:rPr>
              <a:t>200 + 1500 = 1700 cans</a:t>
            </a:r>
            <a:br>
              <a:rPr lang="en-US" sz="1740" dirty="0" smtClean="0">
                <a:solidFill>
                  <a:schemeClr val="tx2"/>
                </a:solidFill>
              </a:rPr>
            </a:br>
            <a:r>
              <a:rPr lang="en-US" sz="1740" dirty="0" smtClean="0">
                <a:solidFill>
                  <a:schemeClr val="tx2"/>
                </a:solidFill>
              </a:rPr>
              <a:t>The business could have sold 1700 cans during the year. We know that it did not sell this many. How? Because there were closing inventories of 300. Therefor, the business must have sold 1400 cans.</a:t>
            </a:r>
            <a:br>
              <a:rPr lang="en-US" sz="1740" dirty="0" smtClean="0">
                <a:solidFill>
                  <a:schemeClr val="tx2"/>
                </a:solidFill>
              </a:rPr>
            </a:br>
            <a:r>
              <a:rPr lang="en-US" sz="1740" dirty="0" smtClean="0">
                <a:solidFill>
                  <a:schemeClr val="tx2"/>
                </a:solidFill>
              </a:rPr>
              <a:t>Goods sold = opening </a:t>
            </a:r>
            <a:r>
              <a:rPr lang="en-US" sz="1740" dirty="0">
                <a:solidFill>
                  <a:schemeClr val="tx2"/>
                </a:solidFill>
              </a:rPr>
              <a:t>i</a:t>
            </a:r>
            <a:r>
              <a:rPr lang="en-US" sz="1740" dirty="0" smtClean="0">
                <a:solidFill>
                  <a:schemeClr val="tx2"/>
                </a:solidFill>
              </a:rPr>
              <a:t>nventories + purchases –closing </a:t>
            </a:r>
            <a:r>
              <a:rPr lang="en-US" sz="1740" dirty="0">
                <a:solidFill>
                  <a:schemeClr val="tx2"/>
                </a:solidFill>
              </a:rPr>
              <a:t>i</a:t>
            </a:r>
            <a:r>
              <a:rPr lang="en-US" sz="1740" dirty="0" smtClean="0">
                <a:solidFill>
                  <a:schemeClr val="tx2"/>
                </a:solidFill>
              </a:rPr>
              <a:t>nventories.</a:t>
            </a:r>
          </a:p>
          <a:p>
            <a:pPr marL="692150" indent="-342900">
              <a:buClr>
                <a:srgbClr val="00B050"/>
              </a:buClr>
              <a:buFont typeface="+mj-lt"/>
              <a:buAutoNum type="arabicParenR"/>
            </a:pPr>
            <a:r>
              <a:rPr lang="en-US" sz="1740" dirty="0" smtClean="0">
                <a:solidFill>
                  <a:schemeClr val="tx2"/>
                </a:solidFill>
              </a:rPr>
              <a:t>As the goods were all bought by the business for $1, the cost of goods sold was $1400</a:t>
            </a:r>
          </a:p>
          <a:p>
            <a:pPr marL="692150" indent="-342900">
              <a:buClr>
                <a:srgbClr val="00B050"/>
              </a:buClr>
              <a:buFont typeface="+mj-lt"/>
              <a:buAutoNum type="arabicParenR"/>
            </a:pPr>
            <a:r>
              <a:rPr lang="en-US" sz="1740" dirty="0" smtClean="0">
                <a:solidFill>
                  <a:schemeClr val="tx2"/>
                </a:solidFill>
              </a:rPr>
              <a:t>Remember:</a:t>
            </a:r>
            <a:br>
              <a:rPr lang="en-US" sz="1740" dirty="0" smtClean="0">
                <a:solidFill>
                  <a:schemeClr val="tx2"/>
                </a:solidFill>
              </a:rPr>
            </a:br>
            <a:r>
              <a:rPr lang="en-US" sz="1740" dirty="0" smtClean="0">
                <a:solidFill>
                  <a:schemeClr val="tx2"/>
                </a:solidFill>
              </a:rPr>
              <a:t>Gross profit = Sales revenue – dost of goods sold</a:t>
            </a:r>
            <a:br>
              <a:rPr lang="en-US" sz="1740" dirty="0" smtClean="0">
                <a:solidFill>
                  <a:schemeClr val="tx2"/>
                </a:solidFill>
              </a:rPr>
            </a:br>
            <a:r>
              <a:rPr lang="en-US" sz="1740" dirty="0" smtClean="0">
                <a:solidFill>
                  <a:schemeClr val="tx2"/>
                </a:solidFill>
              </a:rPr>
              <a:t>In this example, sales revenue = $2 X 1400 cans sold = $2800</a:t>
            </a:r>
            <a:br>
              <a:rPr lang="en-US" sz="1740" dirty="0" smtClean="0">
                <a:solidFill>
                  <a:schemeClr val="tx2"/>
                </a:solidFill>
              </a:rPr>
            </a:br>
            <a:r>
              <a:rPr lang="en-US" sz="1740" dirty="0" smtClean="0">
                <a:solidFill>
                  <a:schemeClr val="tx2"/>
                </a:solidFill>
              </a:rPr>
              <a:t>Gross profit</a:t>
            </a:r>
            <a:r>
              <a:rPr lang="en-US" sz="1740" dirty="0">
                <a:solidFill>
                  <a:schemeClr val="tx2"/>
                </a:solidFill>
              </a:rPr>
              <a:t> </a:t>
            </a:r>
            <a:r>
              <a:rPr lang="en-US" sz="1740" dirty="0" smtClean="0">
                <a:solidFill>
                  <a:schemeClr val="tx2"/>
                </a:solidFill>
              </a:rPr>
              <a:t>= $2800 - $1400 = $1400</a:t>
            </a:r>
          </a:p>
        </p:txBody>
      </p:sp>
      <p:sp>
        <p:nvSpPr>
          <p:cNvPr id="6" name="Title 2"/>
          <p:cNvSpPr>
            <a:spLocks noGrp="1"/>
          </p:cNvSpPr>
          <p:nvPr>
            <p:ph type="title"/>
          </p:nvPr>
        </p:nvSpPr>
        <p:spPr>
          <a:xfrm>
            <a:off x="70266" y="72008"/>
            <a:ext cx="8859452" cy="548680"/>
          </a:xfrm>
        </p:spPr>
        <p:txBody>
          <a:bodyPr>
            <a:noAutofit/>
          </a:bodyPr>
          <a:lstStyle/>
          <a:p>
            <a:r>
              <a:rPr lang="en-US" sz="3150" dirty="0" smtClean="0"/>
              <a:t>4.3 - How to Interpret Financial Statements - Income</a:t>
            </a:r>
            <a:endParaRPr lang="en-GB" sz="3150" dirty="0"/>
          </a:p>
        </p:txBody>
      </p:sp>
      <p:sp>
        <p:nvSpPr>
          <p:cNvPr id="7" name="TextBox 6">
            <a:hlinkClick r:id="rId3" action="ppaction://hlinkfile"/>
          </p:cNvPr>
          <p:cNvSpPr txBox="1"/>
          <p:nvPr/>
        </p:nvSpPr>
        <p:spPr>
          <a:xfrm>
            <a:off x="8532440" y="980728"/>
            <a:ext cx="360040" cy="707886"/>
          </a:xfrm>
          <a:prstGeom prst="rect">
            <a:avLst/>
          </a:prstGeom>
          <a:noFill/>
        </p:spPr>
        <p:txBody>
          <a:bodyPr wrap="square" rtlCol="0">
            <a:spAutoFit/>
          </a:bodyPr>
          <a:lstStyle/>
          <a:p>
            <a:r>
              <a:rPr lang="en-US" sz="4000" dirty="0" smtClean="0">
                <a:solidFill>
                  <a:srgbClr val="FF0000"/>
                </a:solidFill>
              </a:rPr>
              <a:t>?</a:t>
            </a:r>
            <a:endParaRPr lang="en-GB" dirty="0">
              <a:solidFill>
                <a:srgbClr val="FF0000"/>
              </a:solidFill>
            </a:endParaRPr>
          </a:p>
        </p:txBody>
      </p:sp>
    </p:spTree>
    <p:extLst>
      <p:ext uri="{BB962C8B-B14F-4D97-AF65-F5344CB8AC3E}">
        <p14:creationId xmlns:p14="http://schemas.microsoft.com/office/powerpoint/2010/main" val="985588067"/>
      </p:ext>
    </p:extLst>
  </p:cSld>
  <p:clrMapOvr>
    <a:masterClrMapping/>
  </p:clrMapOvr>
  <p:transition advClick="0"/>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23528" y="1124744"/>
            <a:ext cx="8568952" cy="3305520"/>
          </a:xfrm>
          <a:prstGeom prst="rect">
            <a:avLst/>
          </a:prstGeom>
        </p:spPr>
        <p:txBody>
          <a:bodyPr wrap="square">
            <a:spAutoFit/>
          </a:bodyPr>
          <a:lstStyle/>
          <a:p>
            <a:pPr>
              <a:buClr>
                <a:srgbClr val="00B050"/>
              </a:buClr>
            </a:pPr>
            <a:r>
              <a:rPr lang="en-US" sz="1740" b="1" dirty="0" smtClean="0">
                <a:solidFill>
                  <a:srgbClr val="FF0000"/>
                </a:solidFill>
              </a:rPr>
              <a:t>Activity 23.2</a:t>
            </a:r>
          </a:p>
          <a:p>
            <a:pPr marL="342900" indent="-342900">
              <a:buClr>
                <a:srgbClr val="00B050"/>
              </a:buClr>
              <a:buFont typeface="Wingdings 3" panose="05040102010807070707" pitchFamily="18" charset="2"/>
              <a:buChar char=""/>
            </a:pPr>
            <a:r>
              <a:rPr lang="en-US" sz="1740" dirty="0" smtClean="0">
                <a:solidFill>
                  <a:srgbClr val="FF0000"/>
                </a:solidFill>
              </a:rPr>
              <a:t>Complete the following table (all figures are in $).</a:t>
            </a:r>
          </a:p>
          <a:p>
            <a:pPr marL="342900" indent="-342900">
              <a:buClr>
                <a:srgbClr val="00B050"/>
              </a:buClr>
              <a:buFont typeface="Wingdings 3" panose="05040102010807070707" pitchFamily="18" charset="2"/>
              <a:buChar char=""/>
            </a:pPr>
            <a:endParaRPr lang="en-US" sz="1740" dirty="0">
              <a:solidFill>
                <a:srgbClr val="FF0000"/>
              </a:solidFill>
            </a:endParaRPr>
          </a:p>
          <a:p>
            <a:pPr marL="342900" indent="-342900">
              <a:buClr>
                <a:srgbClr val="00B050"/>
              </a:buClr>
              <a:buFont typeface="Wingdings 3" panose="05040102010807070707" pitchFamily="18" charset="2"/>
              <a:buChar char=""/>
            </a:pPr>
            <a:endParaRPr lang="en-US" sz="1740" dirty="0" smtClean="0">
              <a:solidFill>
                <a:srgbClr val="FF0000"/>
              </a:solidFill>
            </a:endParaRPr>
          </a:p>
          <a:p>
            <a:pPr marL="342900" indent="-342900">
              <a:buClr>
                <a:srgbClr val="00B050"/>
              </a:buClr>
              <a:buFont typeface="Wingdings 3" panose="05040102010807070707" pitchFamily="18" charset="2"/>
              <a:buChar char=""/>
            </a:pPr>
            <a:endParaRPr lang="en-US" sz="1740" dirty="0">
              <a:solidFill>
                <a:srgbClr val="FF0000"/>
              </a:solidFill>
            </a:endParaRPr>
          </a:p>
          <a:p>
            <a:pPr marL="342900" indent="-342900">
              <a:buClr>
                <a:srgbClr val="00B050"/>
              </a:buClr>
              <a:buFont typeface="Wingdings 3" panose="05040102010807070707" pitchFamily="18" charset="2"/>
              <a:buChar char=""/>
            </a:pPr>
            <a:endParaRPr lang="en-US" sz="1740" dirty="0" smtClean="0">
              <a:solidFill>
                <a:srgbClr val="FF0000"/>
              </a:solidFill>
            </a:endParaRPr>
          </a:p>
          <a:p>
            <a:pPr marL="342900" indent="-342900">
              <a:buClr>
                <a:srgbClr val="00B050"/>
              </a:buClr>
              <a:buFont typeface="Wingdings 3" panose="05040102010807070707" pitchFamily="18" charset="2"/>
              <a:buChar char=""/>
            </a:pPr>
            <a:endParaRPr lang="en-US" sz="1740" dirty="0">
              <a:solidFill>
                <a:srgbClr val="FF0000"/>
              </a:solidFill>
            </a:endParaRPr>
          </a:p>
          <a:p>
            <a:pPr marL="342900" indent="-342900">
              <a:buClr>
                <a:srgbClr val="00B050"/>
              </a:buClr>
              <a:buFont typeface="Wingdings 3" panose="05040102010807070707" pitchFamily="18" charset="2"/>
              <a:buChar char=""/>
            </a:pPr>
            <a:endParaRPr lang="en-US" sz="1740" dirty="0" smtClean="0">
              <a:solidFill>
                <a:srgbClr val="FF0000"/>
              </a:solidFill>
            </a:endParaRPr>
          </a:p>
          <a:p>
            <a:pPr marL="342900" indent="-342900">
              <a:buClr>
                <a:srgbClr val="00B050"/>
              </a:buClr>
              <a:buFont typeface="Wingdings 3" panose="05040102010807070707" pitchFamily="18" charset="2"/>
              <a:buChar char=""/>
            </a:pPr>
            <a:endParaRPr lang="en-US" sz="1740" dirty="0">
              <a:solidFill>
                <a:srgbClr val="FF0000"/>
              </a:solidFill>
            </a:endParaRPr>
          </a:p>
          <a:p>
            <a:pPr marL="342900" indent="-342900">
              <a:buClr>
                <a:srgbClr val="00B050"/>
              </a:buClr>
              <a:buFont typeface="Wingdings 3" panose="05040102010807070707" pitchFamily="18" charset="2"/>
              <a:buChar char=""/>
            </a:pPr>
            <a:endParaRPr lang="en-US" sz="1740" dirty="0" smtClean="0">
              <a:solidFill>
                <a:srgbClr val="FF0000"/>
              </a:solidFill>
            </a:endParaRPr>
          </a:p>
          <a:p>
            <a:pPr>
              <a:buClr>
                <a:srgbClr val="00B050"/>
              </a:buClr>
            </a:pPr>
            <a:r>
              <a:rPr lang="en-US" sz="1740" b="1" dirty="0">
                <a:solidFill>
                  <a:srgbClr val="FF0000"/>
                </a:solidFill>
              </a:rPr>
              <a:t>Activity </a:t>
            </a:r>
            <a:r>
              <a:rPr lang="en-US" sz="1740" b="1" dirty="0" smtClean="0">
                <a:solidFill>
                  <a:srgbClr val="FF0000"/>
                </a:solidFill>
              </a:rPr>
              <a:t>23.3</a:t>
            </a:r>
            <a:endParaRPr lang="en-US" sz="1740" b="1" dirty="0">
              <a:solidFill>
                <a:srgbClr val="FF0000"/>
              </a:solidFill>
            </a:endParaRPr>
          </a:p>
          <a:p>
            <a:pPr marL="342900" indent="-342900">
              <a:buClr>
                <a:srgbClr val="00B050"/>
              </a:buClr>
              <a:buFont typeface="Wingdings 3" panose="05040102010807070707" pitchFamily="18" charset="2"/>
              <a:buChar char=""/>
            </a:pPr>
            <a:r>
              <a:rPr lang="en-US" sz="1740" dirty="0">
                <a:solidFill>
                  <a:srgbClr val="FF0000"/>
                </a:solidFill>
              </a:rPr>
              <a:t>Complete the following </a:t>
            </a:r>
            <a:r>
              <a:rPr lang="en-US" sz="1740" dirty="0" smtClean="0">
                <a:solidFill>
                  <a:srgbClr val="FF0000"/>
                </a:solidFill>
              </a:rPr>
              <a:t>table.</a:t>
            </a:r>
          </a:p>
        </p:txBody>
      </p:sp>
      <p:graphicFrame>
        <p:nvGraphicFramePr>
          <p:cNvPr id="2" name="Table 1"/>
          <p:cNvGraphicFramePr>
            <a:graphicFrameLocks noGrp="1"/>
          </p:cNvGraphicFramePr>
          <p:nvPr>
            <p:extLst/>
          </p:nvPr>
        </p:nvGraphicFramePr>
        <p:xfrm>
          <a:off x="323528" y="1844824"/>
          <a:ext cx="8496945" cy="1828800"/>
        </p:xfrm>
        <a:graphic>
          <a:graphicData uri="http://schemas.openxmlformats.org/drawingml/2006/table">
            <a:tbl>
              <a:tblPr firstRow="1" bandRow="1">
                <a:tableStyleId>{5C22544A-7EE6-4342-B048-85BDC9FD1C3A}</a:tableStyleId>
              </a:tblPr>
              <a:tblGrid>
                <a:gridCol w="2832315"/>
                <a:gridCol w="2832315"/>
                <a:gridCol w="2832315"/>
              </a:tblGrid>
              <a:tr h="244311">
                <a:tc>
                  <a:txBody>
                    <a:bodyPr/>
                    <a:lstStyle/>
                    <a:p>
                      <a:r>
                        <a:rPr lang="en-US" sz="1800" dirty="0" smtClean="0">
                          <a:latin typeface="Arial" panose="020B0604020202020204" pitchFamily="34" charset="0"/>
                          <a:cs typeface="Arial" panose="020B0604020202020204" pitchFamily="34" charset="0"/>
                        </a:rPr>
                        <a:t>Sales Revenue</a:t>
                      </a:r>
                      <a:endParaRPr lang="en-GB" sz="1800" dirty="0">
                        <a:latin typeface="Arial" panose="020B0604020202020204" pitchFamily="34" charset="0"/>
                        <a:cs typeface="Arial" panose="020B0604020202020204" pitchFamily="34" charset="0"/>
                      </a:endParaRPr>
                    </a:p>
                  </a:txBody>
                  <a:tcPr/>
                </a:tc>
                <a:tc>
                  <a:txBody>
                    <a:bodyPr/>
                    <a:lstStyle/>
                    <a:p>
                      <a:r>
                        <a:rPr lang="en-US" sz="1800" dirty="0" smtClean="0">
                          <a:latin typeface="Arial" panose="020B0604020202020204" pitchFamily="34" charset="0"/>
                          <a:cs typeface="Arial" panose="020B0604020202020204" pitchFamily="34" charset="0"/>
                        </a:rPr>
                        <a:t>Cost of goods sold</a:t>
                      </a:r>
                      <a:endParaRPr lang="en-GB" sz="1800" dirty="0">
                        <a:latin typeface="Arial" panose="020B0604020202020204" pitchFamily="34" charset="0"/>
                        <a:cs typeface="Arial" panose="020B0604020202020204" pitchFamily="34" charset="0"/>
                      </a:endParaRPr>
                    </a:p>
                  </a:txBody>
                  <a:tcPr/>
                </a:tc>
                <a:tc>
                  <a:txBody>
                    <a:bodyPr/>
                    <a:lstStyle/>
                    <a:p>
                      <a:r>
                        <a:rPr lang="en-US" sz="1800" dirty="0" smtClean="0">
                          <a:latin typeface="Arial" panose="020B0604020202020204" pitchFamily="34" charset="0"/>
                          <a:cs typeface="Arial" panose="020B0604020202020204" pitchFamily="34" charset="0"/>
                        </a:rPr>
                        <a:t>Gross Profit</a:t>
                      </a:r>
                      <a:endParaRPr lang="en-GB" sz="1800" dirty="0">
                        <a:latin typeface="Arial" panose="020B0604020202020204" pitchFamily="34" charset="0"/>
                        <a:cs typeface="Arial" panose="020B0604020202020204" pitchFamily="34" charset="0"/>
                      </a:endParaRPr>
                    </a:p>
                  </a:txBody>
                  <a:tcPr/>
                </a:tc>
              </a:tr>
              <a:tr h="244311">
                <a:tc>
                  <a:txBody>
                    <a:bodyPr/>
                    <a:lstStyle/>
                    <a:p>
                      <a:pPr marL="342900" indent="-342900">
                        <a:buFont typeface="+mj-lt"/>
                        <a:buAutoNum type="alphaLcParenR"/>
                      </a:pPr>
                      <a:r>
                        <a:rPr lang="en-US" sz="1800" dirty="0" smtClean="0">
                          <a:latin typeface="Arial" panose="020B0604020202020204" pitchFamily="34" charset="0"/>
                          <a:cs typeface="Arial" panose="020B0604020202020204" pitchFamily="34" charset="0"/>
                        </a:rPr>
                        <a:t>3000</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smtClean="0">
                          <a:latin typeface="Arial" panose="020B0604020202020204" pitchFamily="34" charset="0"/>
                          <a:cs typeface="Arial" panose="020B0604020202020204" pitchFamily="34" charset="0"/>
                        </a:rPr>
                        <a:t>1500</a:t>
                      </a:r>
                      <a:endParaRPr lang="en-GB" sz="1800" dirty="0">
                        <a:latin typeface="Arial" panose="020B0604020202020204" pitchFamily="34" charset="0"/>
                        <a:cs typeface="Arial" panose="020B0604020202020204" pitchFamily="34" charset="0"/>
                      </a:endParaRPr>
                    </a:p>
                  </a:txBody>
                  <a:tcPr/>
                </a:tc>
                <a:tc>
                  <a:txBody>
                    <a:bodyPr/>
                    <a:lstStyle/>
                    <a:p>
                      <a:pPr algn="ctr"/>
                      <a:endParaRPr lang="en-GB" sz="1800">
                        <a:latin typeface="Arial" panose="020B0604020202020204" pitchFamily="34" charset="0"/>
                        <a:cs typeface="Arial" panose="020B0604020202020204" pitchFamily="34" charset="0"/>
                      </a:endParaRPr>
                    </a:p>
                  </a:txBody>
                  <a:tcPr/>
                </a:tc>
              </a:tr>
              <a:tr h="244311">
                <a:tc>
                  <a:txBody>
                    <a:bodyPr/>
                    <a:lstStyle/>
                    <a:p>
                      <a:pPr marL="342900" indent="-342900">
                        <a:buFont typeface="+mj-lt"/>
                        <a:buAutoNum type="alphaLcParenR" startAt="2"/>
                      </a:pPr>
                      <a:r>
                        <a:rPr lang="en-US" sz="1800" dirty="0" smtClean="0">
                          <a:latin typeface="Arial" panose="020B0604020202020204" pitchFamily="34" charset="0"/>
                          <a:cs typeface="Arial" panose="020B0604020202020204" pitchFamily="34" charset="0"/>
                        </a:rPr>
                        <a:t>25 000</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smtClean="0">
                          <a:latin typeface="Arial" panose="020B0604020202020204" pitchFamily="34" charset="0"/>
                          <a:cs typeface="Arial" panose="020B0604020202020204" pitchFamily="34" charset="0"/>
                        </a:rPr>
                        <a:t>16</a:t>
                      </a:r>
                      <a:r>
                        <a:rPr lang="en-US" sz="1800" baseline="0" dirty="0" smtClean="0">
                          <a:latin typeface="Arial" panose="020B0604020202020204" pitchFamily="34" charset="0"/>
                          <a:cs typeface="Arial" panose="020B0604020202020204" pitchFamily="34" charset="0"/>
                        </a:rPr>
                        <a:t> 000</a:t>
                      </a:r>
                      <a:endParaRPr lang="en-GB" sz="1800" dirty="0">
                        <a:latin typeface="Arial" panose="020B0604020202020204" pitchFamily="34" charset="0"/>
                        <a:cs typeface="Arial" panose="020B0604020202020204" pitchFamily="34" charset="0"/>
                      </a:endParaRPr>
                    </a:p>
                  </a:txBody>
                  <a:tcPr/>
                </a:tc>
                <a:tc>
                  <a:txBody>
                    <a:bodyPr/>
                    <a:lstStyle/>
                    <a:p>
                      <a:pPr algn="ctr"/>
                      <a:endParaRPr lang="en-GB" sz="1800" dirty="0">
                        <a:latin typeface="Arial" panose="020B0604020202020204" pitchFamily="34" charset="0"/>
                        <a:cs typeface="Arial" panose="020B0604020202020204" pitchFamily="34" charset="0"/>
                      </a:endParaRPr>
                    </a:p>
                  </a:txBody>
                  <a:tcPr/>
                </a:tc>
              </a:tr>
              <a:tr h="244311">
                <a:tc>
                  <a:txBody>
                    <a:bodyPr/>
                    <a:lstStyle/>
                    <a:p>
                      <a:pPr marL="342900" indent="-342900">
                        <a:buFont typeface="+mj-lt"/>
                        <a:buAutoNum type="alphaLcParenR" startAt="3"/>
                      </a:pPr>
                      <a:r>
                        <a:rPr lang="en-US" sz="1800" dirty="0" smtClean="0">
                          <a:latin typeface="Arial" panose="020B0604020202020204" pitchFamily="34" charset="0"/>
                          <a:cs typeface="Arial" panose="020B0604020202020204" pitchFamily="34" charset="0"/>
                        </a:rPr>
                        <a:t>80 000</a:t>
                      </a:r>
                      <a:endParaRPr lang="en-GB" sz="1800" dirty="0">
                        <a:latin typeface="Arial" panose="020B0604020202020204" pitchFamily="34" charset="0"/>
                        <a:cs typeface="Arial" panose="020B0604020202020204" pitchFamily="34" charset="0"/>
                      </a:endParaRPr>
                    </a:p>
                  </a:txBody>
                  <a:tcPr/>
                </a:tc>
                <a:tc>
                  <a:txBody>
                    <a:bodyPr/>
                    <a:lstStyle/>
                    <a:p>
                      <a:pPr algn="ct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smtClean="0">
                          <a:latin typeface="Arial" panose="020B0604020202020204" pitchFamily="34" charset="0"/>
                          <a:cs typeface="Arial" panose="020B0604020202020204" pitchFamily="34" charset="0"/>
                        </a:rPr>
                        <a:t>20 000</a:t>
                      </a:r>
                      <a:endParaRPr lang="en-GB" sz="1800" dirty="0">
                        <a:latin typeface="Arial" panose="020B0604020202020204" pitchFamily="34" charset="0"/>
                        <a:cs typeface="Arial" panose="020B0604020202020204" pitchFamily="34" charset="0"/>
                      </a:endParaRPr>
                    </a:p>
                  </a:txBody>
                  <a:tcPr/>
                </a:tc>
              </a:tr>
              <a:tr h="244311">
                <a:tc>
                  <a:txBody>
                    <a:bodyPr/>
                    <a:lstStyle/>
                    <a:p>
                      <a:pPr marL="342900" indent="-342900">
                        <a:buFont typeface="+mj-lt"/>
                        <a:buAutoNum type="alphaLcParenR" startAt="4"/>
                      </a:pPr>
                      <a:r>
                        <a:rPr lang="en-US" sz="1800" dirty="0" smtClean="0">
                          <a:latin typeface="Arial" panose="020B0604020202020204" pitchFamily="34" charset="0"/>
                          <a:cs typeface="Arial" panose="020B0604020202020204" pitchFamily="34" charset="0"/>
                        </a:rPr>
                        <a:t> </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smtClean="0">
                          <a:latin typeface="Arial" panose="020B0604020202020204" pitchFamily="34" charset="0"/>
                          <a:cs typeface="Arial" panose="020B0604020202020204" pitchFamily="34" charset="0"/>
                        </a:rPr>
                        <a:t>25 000</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smtClean="0">
                          <a:latin typeface="Arial" panose="020B0604020202020204" pitchFamily="34" charset="0"/>
                          <a:cs typeface="Arial" panose="020B0604020202020204" pitchFamily="34" charset="0"/>
                        </a:rPr>
                        <a:t>50</a:t>
                      </a:r>
                      <a:r>
                        <a:rPr lang="en-US" sz="1800" baseline="0" dirty="0" smtClean="0">
                          <a:latin typeface="Arial" panose="020B0604020202020204" pitchFamily="34" charset="0"/>
                          <a:cs typeface="Arial" panose="020B0604020202020204" pitchFamily="34" charset="0"/>
                        </a:rPr>
                        <a:t> 000</a:t>
                      </a:r>
                      <a:endParaRPr lang="en-GB" sz="1800" dirty="0">
                        <a:latin typeface="Arial" panose="020B0604020202020204" pitchFamily="34" charset="0"/>
                        <a:cs typeface="Arial" panose="020B0604020202020204" pitchFamily="34" charset="0"/>
                      </a:endParaRPr>
                    </a:p>
                  </a:txBody>
                  <a:tcPr/>
                </a:tc>
              </a:tr>
            </a:tbl>
          </a:graphicData>
        </a:graphic>
      </p:graphicFrame>
      <p:graphicFrame>
        <p:nvGraphicFramePr>
          <p:cNvPr id="6" name="Table 5"/>
          <p:cNvGraphicFramePr>
            <a:graphicFrameLocks noGrp="1"/>
          </p:cNvGraphicFramePr>
          <p:nvPr>
            <p:extLst/>
          </p:nvPr>
        </p:nvGraphicFramePr>
        <p:xfrm>
          <a:off x="323527" y="4503710"/>
          <a:ext cx="8496947" cy="1752600"/>
        </p:xfrm>
        <a:graphic>
          <a:graphicData uri="http://schemas.openxmlformats.org/drawingml/2006/table">
            <a:tbl>
              <a:tblPr firstRow="1" bandRow="1">
                <a:tableStyleId>{5C22544A-7EE6-4342-B048-85BDC9FD1C3A}</a:tableStyleId>
              </a:tblPr>
              <a:tblGrid>
                <a:gridCol w="1318492"/>
                <a:gridCol w="1904488"/>
                <a:gridCol w="1757989"/>
                <a:gridCol w="1757989"/>
                <a:gridCol w="1757989"/>
              </a:tblGrid>
              <a:tr h="244311">
                <a:tc>
                  <a:txBody>
                    <a:bodyPr/>
                    <a:lstStyle/>
                    <a:p>
                      <a:r>
                        <a:rPr kumimoji="0" lang="en-US" sz="1300" b="1" kern="1200" dirty="0" smtClean="0">
                          <a:solidFill>
                            <a:schemeClr val="lt1"/>
                          </a:solidFill>
                          <a:latin typeface="Arial" panose="020B0604020202020204" pitchFamily="34" charset="0"/>
                          <a:ea typeface="+mn-ea"/>
                          <a:cs typeface="Arial" panose="020B0604020202020204" pitchFamily="34" charset="0"/>
                        </a:rPr>
                        <a:t>Cost per unit</a:t>
                      </a:r>
                      <a:endParaRPr kumimoji="0" lang="en-GB" sz="1300" b="1" kern="1200" dirty="0">
                        <a:solidFill>
                          <a:schemeClr val="lt1"/>
                        </a:solidFill>
                        <a:latin typeface="Arial" panose="020B0604020202020204" pitchFamily="34" charset="0"/>
                        <a:ea typeface="+mn-ea"/>
                        <a:cs typeface="Arial" panose="020B0604020202020204" pitchFamily="34" charset="0"/>
                      </a:endParaRPr>
                    </a:p>
                  </a:txBody>
                  <a:tcPr/>
                </a:tc>
                <a:tc>
                  <a:txBody>
                    <a:bodyPr/>
                    <a:lstStyle/>
                    <a:p>
                      <a:r>
                        <a:rPr kumimoji="0" lang="en-US" sz="1300" b="1" kern="1200" dirty="0" smtClean="0">
                          <a:solidFill>
                            <a:schemeClr val="lt1"/>
                          </a:solidFill>
                          <a:latin typeface="Arial" panose="020B0604020202020204" pitchFamily="34" charset="0"/>
                          <a:ea typeface="+mn-ea"/>
                          <a:cs typeface="Arial" panose="020B0604020202020204" pitchFamily="34" charset="0"/>
                        </a:rPr>
                        <a:t>Opening Inventories</a:t>
                      </a:r>
                      <a:endParaRPr kumimoji="0" lang="en-GB" sz="1300" b="1" kern="1200" dirty="0">
                        <a:solidFill>
                          <a:schemeClr val="lt1"/>
                        </a:solidFill>
                        <a:latin typeface="Arial" panose="020B0604020202020204" pitchFamily="34" charset="0"/>
                        <a:ea typeface="+mn-ea"/>
                        <a:cs typeface="Arial" panose="020B0604020202020204" pitchFamily="34" charset="0"/>
                      </a:endParaRPr>
                    </a:p>
                  </a:txBody>
                  <a:tcPr/>
                </a:tc>
                <a:tc>
                  <a:txBody>
                    <a:bodyPr/>
                    <a:lstStyle/>
                    <a:p>
                      <a:r>
                        <a:rPr kumimoji="0" lang="en-US" sz="1300" b="1" kern="1200" dirty="0" smtClean="0">
                          <a:solidFill>
                            <a:schemeClr val="lt1"/>
                          </a:solidFill>
                          <a:latin typeface="Arial" panose="020B0604020202020204" pitchFamily="34" charset="0"/>
                          <a:ea typeface="+mn-ea"/>
                          <a:cs typeface="Arial" panose="020B0604020202020204" pitchFamily="34" charset="0"/>
                        </a:rPr>
                        <a:t>Purchase of Goods</a:t>
                      </a:r>
                      <a:endParaRPr kumimoji="0" lang="en-GB" sz="1300" b="1" kern="1200" dirty="0">
                        <a:solidFill>
                          <a:schemeClr val="lt1"/>
                        </a:solidFill>
                        <a:latin typeface="Arial" panose="020B0604020202020204" pitchFamily="34" charset="0"/>
                        <a:ea typeface="+mn-ea"/>
                        <a:cs typeface="Arial" panose="020B0604020202020204" pitchFamily="34" charset="0"/>
                      </a:endParaRPr>
                    </a:p>
                  </a:txBody>
                  <a:tcPr/>
                </a:tc>
                <a:tc>
                  <a:txBody>
                    <a:bodyPr/>
                    <a:lstStyle/>
                    <a:p>
                      <a:r>
                        <a:rPr kumimoji="0" lang="en-US" sz="1300" b="1" kern="1200" dirty="0" smtClean="0">
                          <a:solidFill>
                            <a:schemeClr val="lt1"/>
                          </a:solidFill>
                          <a:latin typeface="Arial" panose="020B0604020202020204" pitchFamily="34" charset="0"/>
                          <a:ea typeface="+mn-ea"/>
                          <a:cs typeface="Arial" panose="020B0604020202020204" pitchFamily="34" charset="0"/>
                        </a:rPr>
                        <a:t>Closing Inventories</a:t>
                      </a:r>
                      <a:endParaRPr kumimoji="0" lang="en-GB" sz="1300" b="1" kern="1200" dirty="0">
                        <a:solidFill>
                          <a:schemeClr val="lt1"/>
                        </a:solidFill>
                        <a:latin typeface="Arial" panose="020B0604020202020204" pitchFamily="34" charset="0"/>
                        <a:ea typeface="+mn-ea"/>
                        <a:cs typeface="Arial" panose="020B0604020202020204" pitchFamily="34" charset="0"/>
                      </a:endParaRPr>
                    </a:p>
                  </a:txBody>
                  <a:tcPr/>
                </a:tc>
                <a:tc>
                  <a:txBody>
                    <a:bodyPr/>
                    <a:lstStyle/>
                    <a:p>
                      <a:r>
                        <a:rPr kumimoji="0" lang="en-US" sz="1300" b="1" kern="1200" dirty="0" smtClean="0">
                          <a:solidFill>
                            <a:schemeClr val="lt1"/>
                          </a:solidFill>
                          <a:latin typeface="Arial" panose="020B0604020202020204" pitchFamily="34" charset="0"/>
                          <a:ea typeface="+mn-ea"/>
                          <a:cs typeface="Arial" panose="020B0604020202020204" pitchFamily="34" charset="0"/>
                        </a:rPr>
                        <a:t>Cost of goods sold</a:t>
                      </a:r>
                      <a:endParaRPr kumimoji="0" lang="en-GB" sz="1300" b="1" kern="1200" dirty="0">
                        <a:solidFill>
                          <a:schemeClr val="lt1"/>
                        </a:solidFill>
                        <a:latin typeface="Arial" panose="020B0604020202020204" pitchFamily="34" charset="0"/>
                        <a:ea typeface="+mn-ea"/>
                        <a:cs typeface="Arial" panose="020B0604020202020204" pitchFamily="34" charset="0"/>
                      </a:endParaRPr>
                    </a:p>
                  </a:txBody>
                  <a:tcPr/>
                </a:tc>
              </a:tr>
              <a:tr h="244311">
                <a:tc>
                  <a:txBody>
                    <a:bodyPr/>
                    <a:lstStyle/>
                    <a:p>
                      <a:pPr marL="342900" indent="-342900">
                        <a:buFont typeface="+mj-lt"/>
                        <a:buAutoNum type="alphaLcParenR"/>
                      </a:pPr>
                      <a:r>
                        <a:rPr kumimoji="0" lang="en-US" sz="1800" b="0" kern="1200" dirty="0" smtClean="0">
                          <a:solidFill>
                            <a:schemeClr val="tx1"/>
                          </a:solidFill>
                          <a:latin typeface="Arial" panose="020B0604020202020204" pitchFamily="34" charset="0"/>
                          <a:ea typeface="+mn-ea"/>
                          <a:cs typeface="Arial" panose="020B0604020202020204" pitchFamily="34" charset="0"/>
                        </a:rPr>
                        <a:t>$3</a:t>
                      </a:r>
                      <a:endParaRPr kumimoji="0" lang="en-GB" sz="1800" b="0" kern="1200" dirty="0">
                        <a:solidFill>
                          <a:schemeClr val="tx1"/>
                        </a:solidFill>
                        <a:latin typeface="Arial" panose="020B0604020202020204" pitchFamily="34" charset="0"/>
                        <a:ea typeface="+mn-ea"/>
                        <a:cs typeface="Arial" panose="020B0604020202020204" pitchFamily="34" charset="0"/>
                      </a:endParaRPr>
                    </a:p>
                  </a:txBody>
                  <a:tcPr/>
                </a:tc>
                <a:tc>
                  <a:txBody>
                    <a:bodyPr/>
                    <a:lstStyle/>
                    <a:p>
                      <a:pPr algn="ctr"/>
                      <a:r>
                        <a:rPr kumimoji="0" lang="en-US" sz="1800" b="0" kern="1200" dirty="0" smtClean="0">
                          <a:solidFill>
                            <a:schemeClr val="tx1"/>
                          </a:solidFill>
                          <a:latin typeface="Arial" panose="020B0604020202020204" pitchFamily="34" charset="0"/>
                          <a:ea typeface="+mn-ea"/>
                          <a:cs typeface="Arial" panose="020B0604020202020204" pitchFamily="34" charset="0"/>
                        </a:rPr>
                        <a:t>500</a:t>
                      </a:r>
                      <a:endParaRPr kumimoji="0" lang="en-GB" sz="1800" b="0" kern="1200" dirty="0">
                        <a:solidFill>
                          <a:schemeClr val="tx1"/>
                        </a:solidFill>
                        <a:latin typeface="Arial" panose="020B0604020202020204" pitchFamily="34" charset="0"/>
                        <a:ea typeface="+mn-ea"/>
                        <a:cs typeface="Arial" panose="020B0604020202020204" pitchFamily="34" charset="0"/>
                      </a:endParaRPr>
                    </a:p>
                  </a:txBody>
                  <a:tcPr/>
                </a:tc>
                <a:tc>
                  <a:txBody>
                    <a:bodyPr/>
                    <a:lstStyle/>
                    <a:p>
                      <a:pPr algn="ctr"/>
                      <a:r>
                        <a:rPr kumimoji="0" lang="en-US" sz="1800" b="0" kern="1200" dirty="0" smtClean="0">
                          <a:solidFill>
                            <a:schemeClr val="tx1"/>
                          </a:solidFill>
                          <a:latin typeface="Arial" panose="020B0604020202020204" pitchFamily="34" charset="0"/>
                          <a:ea typeface="+mn-ea"/>
                          <a:cs typeface="Arial" panose="020B0604020202020204" pitchFamily="34" charset="0"/>
                        </a:rPr>
                        <a:t>3000</a:t>
                      </a:r>
                      <a:endParaRPr kumimoji="0" lang="en-GB" sz="1800" b="0" kern="1200" dirty="0">
                        <a:solidFill>
                          <a:schemeClr val="tx1"/>
                        </a:solidFill>
                        <a:latin typeface="Arial" panose="020B0604020202020204" pitchFamily="34" charset="0"/>
                        <a:ea typeface="+mn-ea"/>
                        <a:cs typeface="Arial" panose="020B0604020202020204" pitchFamily="34" charset="0"/>
                      </a:endParaRPr>
                    </a:p>
                  </a:txBody>
                  <a:tcPr/>
                </a:tc>
                <a:tc>
                  <a:txBody>
                    <a:bodyPr/>
                    <a:lstStyle/>
                    <a:p>
                      <a:pPr algn="ctr"/>
                      <a:r>
                        <a:rPr kumimoji="0" lang="en-US" sz="1800" b="0" kern="1200" dirty="0" smtClean="0">
                          <a:solidFill>
                            <a:schemeClr val="tx1"/>
                          </a:solidFill>
                          <a:latin typeface="Arial" panose="020B0604020202020204" pitchFamily="34" charset="0"/>
                          <a:ea typeface="+mn-ea"/>
                          <a:cs typeface="Arial" panose="020B0604020202020204" pitchFamily="34" charset="0"/>
                        </a:rPr>
                        <a:t>200</a:t>
                      </a:r>
                      <a:endParaRPr kumimoji="0" lang="en-GB" sz="1800" b="0" kern="1200" dirty="0">
                        <a:solidFill>
                          <a:schemeClr val="tx1"/>
                        </a:solidFill>
                        <a:latin typeface="Arial" panose="020B0604020202020204" pitchFamily="34" charset="0"/>
                        <a:ea typeface="+mn-ea"/>
                        <a:cs typeface="Arial" panose="020B0604020202020204" pitchFamily="34" charset="0"/>
                      </a:endParaRPr>
                    </a:p>
                  </a:txBody>
                  <a:tcPr/>
                </a:tc>
                <a:tc>
                  <a:txBody>
                    <a:bodyPr/>
                    <a:lstStyle/>
                    <a:p>
                      <a:pPr algn="ctr"/>
                      <a:r>
                        <a:rPr kumimoji="0" lang="en-US" sz="1800" b="0" kern="1200" dirty="0" smtClean="0">
                          <a:solidFill>
                            <a:schemeClr val="tx1"/>
                          </a:solidFill>
                          <a:latin typeface="Arial" panose="020B0604020202020204" pitchFamily="34" charset="0"/>
                          <a:ea typeface="+mn-ea"/>
                          <a:cs typeface="Arial" panose="020B0604020202020204" pitchFamily="34" charset="0"/>
                        </a:rPr>
                        <a:t>$9900</a:t>
                      </a:r>
                      <a:endParaRPr kumimoji="0" lang="en-GB" sz="1800" b="0" kern="1200" dirty="0">
                        <a:solidFill>
                          <a:schemeClr val="tx1"/>
                        </a:solidFill>
                        <a:latin typeface="Arial" panose="020B0604020202020204" pitchFamily="34" charset="0"/>
                        <a:ea typeface="+mn-ea"/>
                        <a:cs typeface="Arial" panose="020B0604020202020204" pitchFamily="34" charset="0"/>
                      </a:endParaRPr>
                    </a:p>
                  </a:txBody>
                  <a:tcPr/>
                </a:tc>
              </a:tr>
              <a:tr h="244311">
                <a:tc>
                  <a:txBody>
                    <a:bodyPr/>
                    <a:lstStyle/>
                    <a:p>
                      <a:pPr marL="342900" indent="-342900">
                        <a:buFont typeface="+mj-lt"/>
                        <a:buAutoNum type="alphaLcParenR" startAt="2"/>
                      </a:pPr>
                      <a:r>
                        <a:rPr kumimoji="0" lang="en-US" sz="1800" b="0" kern="1200" dirty="0" smtClean="0">
                          <a:solidFill>
                            <a:schemeClr val="tx1"/>
                          </a:solidFill>
                          <a:latin typeface="Arial" panose="020B0604020202020204" pitchFamily="34" charset="0"/>
                          <a:ea typeface="+mn-ea"/>
                          <a:cs typeface="Arial" panose="020B0604020202020204" pitchFamily="34" charset="0"/>
                        </a:rPr>
                        <a:t>$2</a:t>
                      </a:r>
                      <a:endParaRPr kumimoji="0" lang="en-GB" sz="1800" b="0" kern="1200" dirty="0">
                        <a:solidFill>
                          <a:schemeClr val="tx1"/>
                        </a:solidFill>
                        <a:latin typeface="Arial" panose="020B0604020202020204" pitchFamily="34" charset="0"/>
                        <a:ea typeface="+mn-ea"/>
                        <a:cs typeface="Arial" panose="020B0604020202020204" pitchFamily="34" charset="0"/>
                      </a:endParaRPr>
                    </a:p>
                  </a:txBody>
                  <a:tcPr/>
                </a:tc>
                <a:tc>
                  <a:txBody>
                    <a:bodyPr/>
                    <a:lstStyle/>
                    <a:p>
                      <a:pPr algn="ctr"/>
                      <a:r>
                        <a:rPr kumimoji="0" lang="en-US" sz="1800" b="0" kern="1200" dirty="0" smtClean="0">
                          <a:solidFill>
                            <a:schemeClr val="tx1"/>
                          </a:solidFill>
                          <a:latin typeface="Arial" panose="020B0604020202020204" pitchFamily="34" charset="0"/>
                          <a:ea typeface="+mn-ea"/>
                          <a:cs typeface="Arial" panose="020B0604020202020204" pitchFamily="34" charset="0"/>
                        </a:rPr>
                        <a:t>1000</a:t>
                      </a:r>
                      <a:endParaRPr kumimoji="0" lang="en-GB" sz="1800" b="0" kern="1200" dirty="0">
                        <a:solidFill>
                          <a:schemeClr val="tx1"/>
                        </a:solidFill>
                        <a:latin typeface="Arial" panose="020B0604020202020204" pitchFamily="34" charset="0"/>
                        <a:ea typeface="+mn-ea"/>
                        <a:cs typeface="Arial" panose="020B0604020202020204" pitchFamily="34" charset="0"/>
                      </a:endParaRPr>
                    </a:p>
                  </a:txBody>
                  <a:tcPr/>
                </a:tc>
                <a:tc>
                  <a:txBody>
                    <a:bodyPr/>
                    <a:lstStyle/>
                    <a:p>
                      <a:pPr algn="ctr"/>
                      <a:r>
                        <a:rPr kumimoji="0" lang="en-US" sz="1800" b="0" kern="1200" dirty="0" smtClean="0">
                          <a:solidFill>
                            <a:schemeClr val="tx1"/>
                          </a:solidFill>
                          <a:latin typeface="Arial" panose="020B0604020202020204" pitchFamily="34" charset="0"/>
                          <a:ea typeface="+mn-ea"/>
                          <a:cs typeface="Arial" panose="020B0604020202020204" pitchFamily="34" charset="0"/>
                        </a:rPr>
                        <a:t>5000</a:t>
                      </a:r>
                      <a:endParaRPr kumimoji="0" lang="en-GB" sz="1800" b="0" kern="1200" dirty="0">
                        <a:solidFill>
                          <a:schemeClr val="tx1"/>
                        </a:solidFill>
                        <a:latin typeface="Arial" panose="020B0604020202020204" pitchFamily="34" charset="0"/>
                        <a:ea typeface="+mn-ea"/>
                        <a:cs typeface="Arial" panose="020B0604020202020204" pitchFamily="34" charset="0"/>
                      </a:endParaRPr>
                    </a:p>
                  </a:txBody>
                  <a:tcPr/>
                </a:tc>
                <a:tc>
                  <a:txBody>
                    <a:bodyPr/>
                    <a:lstStyle/>
                    <a:p>
                      <a:pPr algn="ctr"/>
                      <a:r>
                        <a:rPr kumimoji="0" lang="en-US" sz="1800" b="0" kern="1200" dirty="0" smtClean="0">
                          <a:solidFill>
                            <a:schemeClr val="tx1"/>
                          </a:solidFill>
                          <a:latin typeface="Arial" panose="020B0604020202020204" pitchFamily="34" charset="0"/>
                          <a:ea typeface="+mn-ea"/>
                          <a:cs typeface="Arial" panose="020B0604020202020204" pitchFamily="34" charset="0"/>
                        </a:rPr>
                        <a:t>500</a:t>
                      </a:r>
                      <a:endParaRPr kumimoji="0" lang="en-GB" sz="1800" b="0" kern="1200" dirty="0">
                        <a:solidFill>
                          <a:schemeClr val="tx1"/>
                        </a:solidFill>
                        <a:latin typeface="Arial" panose="020B0604020202020204" pitchFamily="34" charset="0"/>
                        <a:ea typeface="+mn-ea"/>
                        <a:cs typeface="Arial" panose="020B0604020202020204" pitchFamily="34" charset="0"/>
                      </a:endParaRPr>
                    </a:p>
                  </a:txBody>
                  <a:tcPr/>
                </a:tc>
                <a:tc>
                  <a:txBody>
                    <a:bodyPr/>
                    <a:lstStyle/>
                    <a:p>
                      <a:pPr algn="ctr"/>
                      <a:endParaRPr kumimoji="0" lang="en-GB" sz="1800" b="0" kern="1200" dirty="0">
                        <a:solidFill>
                          <a:schemeClr val="tx1"/>
                        </a:solidFill>
                        <a:latin typeface="Arial" panose="020B0604020202020204" pitchFamily="34" charset="0"/>
                        <a:ea typeface="+mn-ea"/>
                        <a:cs typeface="Arial" panose="020B0604020202020204" pitchFamily="34" charset="0"/>
                      </a:endParaRPr>
                    </a:p>
                  </a:txBody>
                  <a:tcPr/>
                </a:tc>
              </a:tr>
              <a:tr h="244311">
                <a:tc>
                  <a:txBody>
                    <a:bodyPr/>
                    <a:lstStyle/>
                    <a:p>
                      <a:pPr marL="342900" indent="-342900">
                        <a:buFont typeface="+mj-lt"/>
                        <a:buAutoNum type="alphaLcParenR" startAt="3"/>
                      </a:pPr>
                      <a:r>
                        <a:rPr kumimoji="0" lang="en-US" sz="1800" b="0" kern="1200" dirty="0" smtClean="0">
                          <a:solidFill>
                            <a:schemeClr val="tx1"/>
                          </a:solidFill>
                          <a:latin typeface="Arial" panose="020B0604020202020204" pitchFamily="34" charset="0"/>
                          <a:ea typeface="+mn-ea"/>
                          <a:cs typeface="Arial" panose="020B0604020202020204" pitchFamily="34" charset="0"/>
                        </a:rPr>
                        <a:t>$5</a:t>
                      </a:r>
                      <a:endParaRPr kumimoji="0" lang="en-GB" sz="1800" b="0" kern="1200" dirty="0">
                        <a:solidFill>
                          <a:schemeClr val="tx1"/>
                        </a:solidFill>
                        <a:latin typeface="Arial" panose="020B0604020202020204" pitchFamily="34" charset="0"/>
                        <a:ea typeface="+mn-ea"/>
                        <a:cs typeface="Arial" panose="020B0604020202020204" pitchFamily="34" charset="0"/>
                      </a:endParaRPr>
                    </a:p>
                  </a:txBody>
                  <a:tcPr/>
                </a:tc>
                <a:tc>
                  <a:txBody>
                    <a:bodyPr/>
                    <a:lstStyle/>
                    <a:p>
                      <a:pPr algn="ctr"/>
                      <a:r>
                        <a:rPr kumimoji="0" lang="en-US" sz="1800" b="0" kern="1200" dirty="0" smtClean="0">
                          <a:solidFill>
                            <a:schemeClr val="tx1"/>
                          </a:solidFill>
                          <a:latin typeface="Arial" panose="020B0604020202020204" pitchFamily="34" charset="0"/>
                          <a:ea typeface="+mn-ea"/>
                          <a:cs typeface="Arial" panose="020B0604020202020204" pitchFamily="34" charset="0"/>
                        </a:rPr>
                        <a:t>100</a:t>
                      </a:r>
                      <a:endParaRPr kumimoji="0" lang="en-GB" sz="1800" b="0" kern="1200" dirty="0">
                        <a:solidFill>
                          <a:schemeClr val="tx1"/>
                        </a:solidFill>
                        <a:latin typeface="Arial" panose="020B0604020202020204" pitchFamily="34" charset="0"/>
                        <a:ea typeface="+mn-ea"/>
                        <a:cs typeface="Arial" panose="020B0604020202020204" pitchFamily="34" charset="0"/>
                      </a:endParaRPr>
                    </a:p>
                  </a:txBody>
                  <a:tcPr/>
                </a:tc>
                <a:tc>
                  <a:txBody>
                    <a:bodyPr/>
                    <a:lstStyle/>
                    <a:p>
                      <a:pPr algn="ctr"/>
                      <a:r>
                        <a:rPr kumimoji="0" lang="en-US" sz="1800" b="0" kern="1200" dirty="0" smtClean="0">
                          <a:solidFill>
                            <a:schemeClr val="tx1"/>
                          </a:solidFill>
                          <a:latin typeface="Arial" panose="020B0604020202020204" pitchFamily="34" charset="0"/>
                          <a:ea typeface="+mn-ea"/>
                          <a:cs typeface="Arial" panose="020B0604020202020204" pitchFamily="34" charset="0"/>
                        </a:rPr>
                        <a:t>400</a:t>
                      </a:r>
                      <a:endParaRPr kumimoji="0" lang="en-GB" sz="1800" b="0" kern="1200" dirty="0">
                        <a:solidFill>
                          <a:schemeClr val="tx1"/>
                        </a:solidFill>
                        <a:latin typeface="Arial" panose="020B0604020202020204" pitchFamily="34" charset="0"/>
                        <a:ea typeface="+mn-ea"/>
                        <a:cs typeface="Arial" panose="020B0604020202020204" pitchFamily="34" charset="0"/>
                      </a:endParaRPr>
                    </a:p>
                  </a:txBody>
                  <a:tcPr/>
                </a:tc>
                <a:tc>
                  <a:txBody>
                    <a:bodyPr/>
                    <a:lstStyle/>
                    <a:p>
                      <a:pPr algn="ctr"/>
                      <a:r>
                        <a:rPr kumimoji="0" lang="en-US" sz="1800" b="0" kern="1200" dirty="0" smtClean="0">
                          <a:solidFill>
                            <a:schemeClr val="tx1"/>
                          </a:solidFill>
                          <a:latin typeface="Arial" panose="020B0604020202020204" pitchFamily="34" charset="0"/>
                          <a:ea typeface="+mn-ea"/>
                          <a:cs typeface="Arial" panose="020B0604020202020204" pitchFamily="34" charset="0"/>
                        </a:rPr>
                        <a:t>300</a:t>
                      </a:r>
                      <a:endParaRPr kumimoji="0" lang="en-GB" sz="1800" b="0" kern="1200" dirty="0">
                        <a:solidFill>
                          <a:schemeClr val="tx1"/>
                        </a:solidFill>
                        <a:latin typeface="Arial" panose="020B0604020202020204" pitchFamily="34" charset="0"/>
                        <a:ea typeface="+mn-ea"/>
                        <a:cs typeface="Arial" panose="020B0604020202020204" pitchFamily="34" charset="0"/>
                      </a:endParaRPr>
                    </a:p>
                  </a:txBody>
                  <a:tcPr/>
                </a:tc>
                <a:tc>
                  <a:txBody>
                    <a:bodyPr/>
                    <a:lstStyle/>
                    <a:p>
                      <a:pPr algn="ctr"/>
                      <a:endParaRPr kumimoji="0" lang="en-GB" sz="1800" b="0" kern="1200" dirty="0">
                        <a:solidFill>
                          <a:schemeClr val="tx1"/>
                        </a:solidFill>
                        <a:latin typeface="Arial" panose="020B0604020202020204" pitchFamily="34" charset="0"/>
                        <a:ea typeface="+mn-ea"/>
                        <a:cs typeface="Arial" panose="020B0604020202020204" pitchFamily="34" charset="0"/>
                      </a:endParaRPr>
                    </a:p>
                  </a:txBody>
                  <a:tcPr/>
                </a:tc>
              </a:tr>
              <a:tr h="244311">
                <a:tc>
                  <a:txBody>
                    <a:bodyPr/>
                    <a:lstStyle/>
                    <a:p>
                      <a:pPr marL="342900" indent="-342900">
                        <a:buFont typeface="+mj-lt"/>
                        <a:buAutoNum type="alphaLcParenR" startAt="4"/>
                      </a:pPr>
                      <a:r>
                        <a:rPr kumimoji="0" lang="en-US" sz="1800" b="0" kern="1200" dirty="0" smtClean="0">
                          <a:solidFill>
                            <a:schemeClr val="tx1"/>
                          </a:solidFill>
                          <a:latin typeface="Arial" panose="020B0604020202020204" pitchFamily="34" charset="0"/>
                          <a:ea typeface="+mn-ea"/>
                          <a:cs typeface="Arial" panose="020B0604020202020204" pitchFamily="34" charset="0"/>
                        </a:rPr>
                        <a:t>$1</a:t>
                      </a:r>
                      <a:endParaRPr kumimoji="0" lang="en-GB" sz="1800" b="0" kern="1200" dirty="0">
                        <a:solidFill>
                          <a:schemeClr val="tx1"/>
                        </a:solidFill>
                        <a:latin typeface="Arial" panose="020B0604020202020204" pitchFamily="34" charset="0"/>
                        <a:ea typeface="+mn-ea"/>
                        <a:cs typeface="Arial" panose="020B0604020202020204" pitchFamily="34" charset="0"/>
                      </a:endParaRPr>
                    </a:p>
                  </a:txBody>
                  <a:tcPr/>
                </a:tc>
                <a:tc>
                  <a:txBody>
                    <a:bodyPr/>
                    <a:lstStyle/>
                    <a:p>
                      <a:pPr algn="ctr"/>
                      <a:r>
                        <a:rPr kumimoji="0" lang="en-US" sz="1800" b="0" kern="1200" dirty="0" smtClean="0">
                          <a:solidFill>
                            <a:schemeClr val="tx1"/>
                          </a:solidFill>
                          <a:latin typeface="Arial" panose="020B0604020202020204" pitchFamily="34" charset="0"/>
                          <a:ea typeface="+mn-ea"/>
                          <a:cs typeface="Arial" panose="020B0604020202020204" pitchFamily="34" charset="0"/>
                        </a:rPr>
                        <a:t>2000</a:t>
                      </a:r>
                      <a:endParaRPr kumimoji="0" lang="en-GB" sz="1800" b="0" kern="1200" dirty="0">
                        <a:solidFill>
                          <a:schemeClr val="tx1"/>
                        </a:solidFill>
                        <a:latin typeface="Arial" panose="020B0604020202020204" pitchFamily="34" charset="0"/>
                        <a:ea typeface="+mn-ea"/>
                        <a:cs typeface="Arial" panose="020B0604020202020204" pitchFamily="34" charset="0"/>
                      </a:endParaRPr>
                    </a:p>
                  </a:txBody>
                  <a:tcPr/>
                </a:tc>
                <a:tc>
                  <a:txBody>
                    <a:bodyPr/>
                    <a:lstStyle/>
                    <a:p>
                      <a:pPr algn="ctr"/>
                      <a:r>
                        <a:rPr kumimoji="0" lang="en-US" sz="1800" b="0" kern="1200" dirty="0" smtClean="0">
                          <a:solidFill>
                            <a:schemeClr val="tx1"/>
                          </a:solidFill>
                          <a:latin typeface="Arial" panose="020B0604020202020204" pitchFamily="34" charset="0"/>
                          <a:ea typeface="+mn-ea"/>
                          <a:cs typeface="Arial" panose="020B0604020202020204" pitchFamily="34" charset="0"/>
                        </a:rPr>
                        <a:t>60 000</a:t>
                      </a:r>
                      <a:endParaRPr kumimoji="0" lang="en-GB" sz="1800" b="0" kern="1200" dirty="0">
                        <a:solidFill>
                          <a:schemeClr val="tx1"/>
                        </a:solidFill>
                        <a:latin typeface="Arial" panose="020B0604020202020204" pitchFamily="34" charset="0"/>
                        <a:ea typeface="+mn-ea"/>
                        <a:cs typeface="Arial" panose="020B0604020202020204" pitchFamily="34" charset="0"/>
                      </a:endParaRPr>
                    </a:p>
                  </a:txBody>
                  <a:tcPr/>
                </a:tc>
                <a:tc>
                  <a:txBody>
                    <a:bodyPr/>
                    <a:lstStyle/>
                    <a:p>
                      <a:pPr algn="ctr"/>
                      <a:r>
                        <a:rPr kumimoji="0" lang="en-US" sz="1800" b="0" kern="1200" dirty="0" smtClean="0">
                          <a:solidFill>
                            <a:schemeClr val="tx1"/>
                          </a:solidFill>
                          <a:latin typeface="Arial" panose="020B0604020202020204" pitchFamily="34" charset="0"/>
                          <a:ea typeface="+mn-ea"/>
                          <a:cs typeface="Arial" panose="020B0604020202020204" pitchFamily="34" charset="0"/>
                        </a:rPr>
                        <a:t>2000</a:t>
                      </a:r>
                      <a:endParaRPr kumimoji="0" lang="en-GB" sz="1800" b="0" kern="1200" dirty="0">
                        <a:solidFill>
                          <a:schemeClr val="tx1"/>
                        </a:solidFill>
                        <a:latin typeface="Arial" panose="020B0604020202020204" pitchFamily="34" charset="0"/>
                        <a:ea typeface="+mn-ea"/>
                        <a:cs typeface="Arial" panose="020B0604020202020204" pitchFamily="34" charset="0"/>
                      </a:endParaRPr>
                    </a:p>
                  </a:txBody>
                  <a:tcPr/>
                </a:tc>
                <a:tc>
                  <a:txBody>
                    <a:bodyPr/>
                    <a:lstStyle/>
                    <a:p>
                      <a:pPr algn="ctr"/>
                      <a:endParaRPr kumimoji="0" lang="en-GB" sz="1800" b="0" kern="1200" dirty="0">
                        <a:solidFill>
                          <a:schemeClr val="tx1"/>
                        </a:solidFill>
                        <a:latin typeface="Arial" panose="020B0604020202020204" pitchFamily="34" charset="0"/>
                        <a:ea typeface="+mn-ea"/>
                        <a:cs typeface="Arial" panose="020B0604020202020204" pitchFamily="34" charset="0"/>
                      </a:endParaRPr>
                    </a:p>
                  </a:txBody>
                  <a:tcPr/>
                </a:tc>
              </a:tr>
            </a:tbl>
          </a:graphicData>
        </a:graphic>
      </p:graphicFrame>
      <p:sp>
        <p:nvSpPr>
          <p:cNvPr id="7" name="TextBox 6">
            <a:hlinkClick r:id="rId3" action="ppaction://hlinkfile"/>
          </p:cNvPr>
          <p:cNvSpPr txBox="1"/>
          <p:nvPr/>
        </p:nvSpPr>
        <p:spPr>
          <a:xfrm>
            <a:off x="8460432" y="1136938"/>
            <a:ext cx="360040" cy="707886"/>
          </a:xfrm>
          <a:prstGeom prst="rect">
            <a:avLst/>
          </a:prstGeom>
          <a:noFill/>
        </p:spPr>
        <p:txBody>
          <a:bodyPr wrap="square" rtlCol="0">
            <a:spAutoFit/>
          </a:bodyPr>
          <a:lstStyle/>
          <a:p>
            <a:r>
              <a:rPr lang="en-US" sz="4000" dirty="0" smtClean="0">
                <a:solidFill>
                  <a:srgbClr val="FF0000"/>
                </a:solidFill>
              </a:rPr>
              <a:t>?</a:t>
            </a:r>
            <a:endParaRPr lang="en-GB" dirty="0">
              <a:solidFill>
                <a:srgbClr val="FF0000"/>
              </a:solidFill>
            </a:endParaRPr>
          </a:p>
        </p:txBody>
      </p:sp>
      <p:sp>
        <p:nvSpPr>
          <p:cNvPr id="9" name="Title 2"/>
          <p:cNvSpPr>
            <a:spLocks noGrp="1"/>
          </p:cNvSpPr>
          <p:nvPr>
            <p:ph type="title"/>
          </p:nvPr>
        </p:nvSpPr>
        <p:spPr>
          <a:xfrm>
            <a:off x="70266" y="72008"/>
            <a:ext cx="8859452" cy="548680"/>
          </a:xfrm>
        </p:spPr>
        <p:txBody>
          <a:bodyPr>
            <a:noAutofit/>
          </a:bodyPr>
          <a:lstStyle/>
          <a:p>
            <a:r>
              <a:rPr lang="en-US" sz="3150" dirty="0" smtClean="0"/>
              <a:t>4.3 - How to Interpret Financial Statements - Income</a:t>
            </a:r>
            <a:endParaRPr lang="en-GB" sz="3150" dirty="0"/>
          </a:p>
        </p:txBody>
      </p:sp>
    </p:spTree>
    <p:extLst>
      <p:ext uri="{BB962C8B-B14F-4D97-AF65-F5344CB8AC3E}">
        <p14:creationId xmlns:p14="http://schemas.microsoft.com/office/powerpoint/2010/main" val="271737824"/>
      </p:ext>
    </p:extLst>
  </p:cSld>
  <p:clrMapOvr>
    <a:masterClrMapping/>
  </p:clrMapOvr>
  <p:transition advClick="0"/>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23528" y="1187167"/>
            <a:ext cx="6336704" cy="5401479"/>
          </a:xfrm>
          <a:prstGeom prst="rect">
            <a:avLst/>
          </a:prstGeom>
        </p:spPr>
        <p:txBody>
          <a:bodyPr wrap="square">
            <a:spAutoFit/>
          </a:bodyPr>
          <a:lstStyle/>
          <a:p>
            <a:pPr>
              <a:buClr>
                <a:srgbClr val="00B050"/>
              </a:buClr>
            </a:pPr>
            <a:r>
              <a:rPr lang="en-US" sz="1500" b="1" dirty="0" smtClean="0">
                <a:solidFill>
                  <a:schemeClr val="tx2"/>
                </a:solidFill>
              </a:rPr>
              <a:t>Case Study Example</a:t>
            </a:r>
          </a:p>
          <a:p>
            <a:pPr marL="342900" indent="-342900">
              <a:buClr>
                <a:srgbClr val="00B050"/>
              </a:buClr>
              <a:buFont typeface="Wingdings 3" panose="05040102010807070707" pitchFamily="18" charset="2"/>
              <a:buChar char=""/>
            </a:pPr>
            <a:r>
              <a:rPr lang="en-US" sz="1500" dirty="0" smtClean="0">
                <a:solidFill>
                  <a:schemeClr val="tx2"/>
                </a:solidFill>
              </a:rPr>
              <a:t>This is an example of a typical trading account section of an Income Statement:</a:t>
            </a:r>
          </a:p>
          <a:p>
            <a:pPr>
              <a:buClr>
                <a:srgbClr val="00B050"/>
              </a:buClr>
            </a:pPr>
            <a:r>
              <a:rPr lang="en-US" sz="1500" i="1" dirty="0" smtClean="0">
                <a:solidFill>
                  <a:schemeClr val="tx2"/>
                </a:solidFill>
              </a:rPr>
              <a:t>ABC Ltd. For year ending 31/03/2015</a:t>
            </a:r>
          </a:p>
          <a:p>
            <a:pPr>
              <a:buClr>
                <a:srgbClr val="00B050"/>
              </a:buClr>
            </a:pPr>
            <a:endParaRPr lang="en-US" sz="1500" i="1" dirty="0"/>
          </a:p>
          <a:p>
            <a:pPr>
              <a:buClr>
                <a:srgbClr val="00B050"/>
              </a:buClr>
            </a:pPr>
            <a:endParaRPr lang="en-US" sz="1500" i="1" dirty="0" smtClean="0"/>
          </a:p>
          <a:p>
            <a:pPr>
              <a:buClr>
                <a:srgbClr val="00B050"/>
              </a:buClr>
            </a:pPr>
            <a:endParaRPr lang="en-US" sz="1500" i="1" dirty="0"/>
          </a:p>
          <a:p>
            <a:pPr>
              <a:buClr>
                <a:srgbClr val="00B050"/>
              </a:buClr>
            </a:pPr>
            <a:endParaRPr lang="en-US" sz="1500" i="1" dirty="0" smtClean="0"/>
          </a:p>
          <a:p>
            <a:pPr>
              <a:buClr>
                <a:srgbClr val="00B050"/>
              </a:buClr>
            </a:pPr>
            <a:endParaRPr lang="en-US" sz="1500" i="1" dirty="0"/>
          </a:p>
          <a:p>
            <a:pPr>
              <a:buClr>
                <a:srgbClr val="00B050"/>
              </a:buClr>
            </a:pPr>
            <a:endParaRPr lang="en-US" sz="1500" i="1" dirty="0" smtClean="0"/>
          </a:p>
          <a:p>
            <a:pPr>
              <a:buClr>
                <a:srgbClr val="00B050"/>
              </a:buClr>
            </a:pPr>
            <a:endParaRPr lang="en-US" sz="1500" i="1" dirty="0"/>
          </a:p>
          <a:p>
            <a:pPr>
              <a:buClr>
                <a:srgbClr val="00B050"/>
              </a:buClr>
            </a:pPr>
            <a:endParaRPr lang="en-US" sz="1500" i="1" dirty="0" smtClean="0"/>
          </a:p>
          <a:p>
            <a:pPr>
              <a:buClr>
                <a:srgbClr val="00B050"/>
              </a:buClr>
            </a:pPr>
            <a:endParaRPr lang="en-US" sz="1500" i="1" dirty="0"/>
          </a:p>
          <a:p>
            <a:pPr>
              <a:buClr>
                <a:srgbClr val="00B050"/>
              </a:buClr>
            </a:pPr>
            <a:endParaRPr lang="en-US" sz="1500" i="1" dirty="0" smtClean="0"/>
          </a:p>
          <a:p>
            <a:pPr>
              <a:buClr>
                <a:srgbClr val="00B050"/>
              </a:buClr>
            </a:pPr>
            <a:endParaRPr lang="en-US" sz="1500" i="1" dirty="0"/>
          </a:p>
          <a:p>
            <a:pPr marL="285750" indent="-285750">
              <a:buClr>
                <a:srgbClr val="00B050"/>
              </a:buClr>
              <a:buFont typeface="Wingdings 3" panose="05040102010807070707" pitchFamily="18" charset="2"/>
              <a:buChar char=""/>
            </a:pPr>
            <a:r>
              <a:rPr lang="en-US" sz="1500" dirty="0" smtClean="0"/>
              <a:t>It is important to note that in a manufacturing business, rather than a retailing one, the labour and production costs directly incurred in making the products sold will also be deducted before arriving at the gross profit total.</a:t>
            </a:r>
          </a:p>
          <a:p>
            <a:pPr marL="285750" indent="-285750">
              <a:buClr>
                <a:srgbClr val="00B050"/>
              </a:buClr>
              <a:buFont typeface="Wingdings 3" panose="05040102010807070707" pitchFamily="18" charset="2"/>
              <a:buChar char=""/>
            </a:pPr>
            <a:r>
              <a:rPr lang="en-US" sz="1500" dirty="0" smtClean="0"/>
              <a:t>The gross profit is not the final product of the business because all of the other expenses have to be deducted. Costs such as salaries, lighting and rent of the buildings need to be subtracted from the gross profit.</a:t>
            </a:r>
          </a:p>
        </p:txBody>
      </p:sp>
      <p:graphicFrame>
        <p:nvGraphicFramePr>
          <p:cNvPr id="9" name="Table 8"/>
          <p:cNvGraphicFramePr>
            <a:graphicFrameLocks noGrp="1"/>
          </p:cNvGraphicFramePr>
          <p:nvPr>
            <p:extLst/>
          </p:nvPr>
        </p:nvGraphicFramePr>
        <p:xfrm>
          <a:off x="323528" y="2243023"/>
          <a:ext cx="6336704" cy="2346960"/>
        </p:xfrm>
        <a:graphic>
          <a:graphicData uri="http://schemas.openxmlformats.org/drawingml/2006/table">
            <a:tbl>
              <a:tblPr firstRow="1" bandRow="1">
                <a:tableStyleId>{5C22544A-7EE6-4342-B048-85BDC9FD1C3A}</a:tableStyleId>
              </a:tblPr>
              <a:tblGrid>
                <a:gridCol w="4248472"/>
                <a:gridCol w="2088232"/>
              </a:tblGrid>
              <a:tr h="308424">
                <a:tc>
                  <a:txBody>
                    <a:bodyPr/>
                    <a:lstStyle/>
                    <a:p>
                      <a:r>
                        <a:rPr lang="en-US" sz="1600" dirty="0" smtClean="0">
                          <a:solidFill>
                            <a:schemeClr val="tx1"/>
                          </a:solidFill>
                          <a:latin typeface="Arial" panose="020B0604020202020204" pitchFamily="34" charset="0"/>
                          <a:cs typeface="Arial" panose="020B0604020202020204" pitchFamily="34" charset="0"/>
                        </a:rPr>
                        <a:t>Sales Revenue</a:t>
                      </a:r>
                      <a:endParaRPr lang="en-GB" sz="160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r>
                        <a:rPr lang="en-US" sz="1600" b="0" dirty="0" smtClean="0">
                          <a:solidFill>
                            <a:schemeClr val="tx1"/>
                          </a:solidFill>
                          <a:latin typeface="Arial" panose="020B0604020202020204" pitchFamily="34" charset="0"/>
                          <a:cs typeface="Arial" panose="020B0604020202020204" pitchFamily="34" charset="0"/>
                        </a:rPr>
                        <a:t>$55 000</a:t>
                      </a:r>
                      <a:endParaRPr lang="en-GB" sz="16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r>
              <a:tr h="308424">
                <a:tc>
                  <a:txBody>
                    <a:bodyPr/>
                    <a:lstStyle/>
                    <a:p>
                      <a:r>
                        <a:rPr lang="en-US" sz="1600" b="0" dirty="0" smtClean="0">
                          <a:latin typeface="Arial" panose="020B0604020202020204" pitchFamily="34" charset="0"/>
                          <a:cs typeface="Arial" panose="020B0604020202020204" pitchFamily="34" charset="0"/>
                        </a:rPr>
                        <a:t>Opening Inventories</a:t>
                      </a:r>
                      <a:endParaRPr lang="en-GB" sz="160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smtClean="0">
                          <a:latin typeface="Arial" panose="020B0604020202020204" pitchFamily="34" charset="0"/>
                          <a:cs typeface="Arial" panose="020B0604020202020204" pitchFamily="34" charset="0"/>
                        </a:rPr>
                        <a:t>$10 000</a:t>
                      </a:r>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28220">
                <a:tc>
                  <a:txBody>
                    <a:bodyPr/>
                    <a:lstStyle/>
                    <a:p>
                      <a:r>
                        <a:rPr lang="en-US" sz="1600" b="0" dirty="0" smtClean="0">
                          <a:latin typeface="Arial" panose="020B0604020202020204" pitchFamily="34" charset="0"/>
                          <a:cs typeface="Arial" panose="020B0604020202020204" pitchFamily="34" charset="0"/>
                        </a:rPr>
                        <a:t>Purchases</a:t>
                      </a:r>
                      <a:endParaRPr lang="en-GB" sz="160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smtClean="0">
                          <a:latin typeface="Arial" panose="020B0604020202020204" pitchFamily="34" charset="0"/>
                          <a:cs typeface="Arial" panose="020B0604020202020204" pitchFamily="34" charset="0"/>
                        </a:rPr>
                        <a:t>$25 000</a:t>
                      </a:r>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32313">
                <a:tc>
                  <a:txBody>
                    <a:bodyPr/>
                    <a:lstStyle/>
                    <a:p>
                      <a:r>
                        <a:rPr lang="en-US" sz="1600" b="1" dirty="0" smtClean="0">
                          <a:latin typeface="Arial" panose="020B0604020202020204" pitchFamily="34" charset="0"/>
                          <a:cs typeface="Arial" panose="020B0604020202020204" pitchFamily="34" charset="0"/>
                        </a:rPr>
                        <a:t>Total Inventory Available</a:t>
                      </a:r>
                      <a:endParaRPr lang="en-GB" sz="1600" b="1"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smtClean="0">
                          <a:latin typeface="Arial" panose="020B0604020202020204" pitchFamily="34" charset="0"/>
                          <a:cs typeface="Arial" panose="020B0604020202020204" pitchFamily="34" charset="0"/>
                        </a:rPr>
                        <a:t>$35 000</a:t>
                      </a:r>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28220">
                <a:tc>
                  <a:txBody>
                    <a:bodyPr/>
                    <a:lstStyle/>
                    <a:p>
                      <a:r>
                        <a:rPr lang="en-US" sz="1600" b="0" dirty="0" smtClean="0">
                          <a:latin typeface="Arial" panose="020B0604020202020204" pitchFamily="34" charset="0"/>
                          <a:cs typeface="Arial" panose="020B0604020202020204" pitchFamily="34" charset="0"/>
                        </a:rPr>
                        <a:t>Les Closing Inventories</a:t>
                      </a:r>
                      <a:endParaRPr lang="en-GB" sz="160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smtClean="0">
                          <a:latin typeface="Arial" panose="020B0604020202020204" pitchFamily="34" charset="0"/>
                          <a:cs typeface="Arial" panose="020B0604020202020204" pitchFamily="34" charset="0"/>
                        </a:rPr>
                        <a:t>$12 000</a:t>
                      </a:r>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28220">
                <a:tc>
                  <a:txBody>
                    <a:bodyPr/>
                    <a:lstStyle/>
                    <a:p>
                      <a:r>
                        <a:rPr lang="en-US" sz="1600" b="1" dirty="0" smtClean="0">
                          <a:latin typeface="Arial" panose="020B0604020202020204" pitchFamily="34" charset="0"/>
                          <a:cs typeface="Arial" panose="020B0604020202020204" pitchFamily="34" charset="0"/>
                        </a:rPr>
                        <a:t>Cost of</a:t>
                      </a:r>
                      <a:r>
                        <a:rPr lang="en-US" sz="1600" b="1" baseline="0" dirty="0" smtClean="0">
                          <a:latin typeface="Arial" panose="020B0604020202020204" pitchFamily="34" charset="0"/>
                          <a:cs typeface="Arial" panose="020B0604020202020204" pitchFamily="34" charset="0"/>
                        </a:rPr>
                        <a:t> Goods Sold</a:t>
                      </a:r>
                      <a:endParaRPr lang="en-GB" sz="1600" b="1"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smtClean="0">
                          <a:latin typeface="Arial" panose="020B0604020202020204" pitchFamily="34" charset="0"/>
                          <a:cs typeface="Arial" panose="020B0604020202020204" pitchFamily="34" charset="0"/>
                        </a:rPr>
                        <a:t>$23 000</a:t>
                      </a:r>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28220">
                <a:tc>
                  <a:txBody>
                    <a:bodyPr/>
                    <a:lstStyle/>
                    <a:p>
                      <a:r>
                        <a:rPr lang="en-US" sz="1600" b="1" dirty="0" smtClean="0">
                          <a:latin typeface="Arial" panose="020B0604020202020204" pitchFamily="34" charset="0"/>
                          <a:cs typeface="Arial" panose="020B0604020202020204" pitchFamily="34" charset="0"/>
                        </a:rPr>
                        <a:t>Gross Profit</a:t>
                      </a:r>
                      <a:endParaRPr lang="en-GB" sz="1600" b="1"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smtClean="0">
                          <a:latin typeface="Arial" panose="020B0604020202020204" pitchFamily="34" charset="0"/>
                          <a:cs typeface="Arial" panose="020B0604020202020204" pitchFamily="34" charset="0"/>
                        </a:rPr>
                        <a:t>$32 000</a:t>
                      </a:r>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3948420803"/>
              </p:ext>
            </p:extLst>
          </p:nvPr>
        </p:nvGraphicFramePr>
        <p:xfrm>
          <a:off x="7344308" y="1052736"/>
          <a:ext cx="1476164" cy="5627899"/>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476164"/>
              </a:tblGrid>
              <a:tr h="370099">
                <a:tc>
                  <a:txBody>
                    <a:bodyPr/>
                    <a:lstStyle/>
                    <a:p>
                      <a:pPr>
                        <a:spcAft>
                          <a:spcPts val="0"/>
                        </a:spcAft>
                      </a:pPr>
                      <a:endParaRPr lang="en-GB" sz="128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46525">
                <a:tc>
                  <a:txBody>
                    <a:bodyPr/>
                    <a:lstStyle/>
                    <a:p>
                      <a:pPr marL="177800" indent="-177800" algn="l">
                        <a:spcAft>
                          <a:spcPts val="600"/>
                        </a:spcAft>
                        <a:buFontTx/>
                        <a:buBlip>
                          <a:blip r:embed="rId3"/>
                        </a:buBlip>
                      </a:pPr>
                      <a:r>
                        <a:rPr lang="en-GB" sz="1280" baseline="0" dirty="0" smtClean="0">
                          <a:solidFill>
                            <a:srgbClr val="FF0000"/>
                          </a:solidFill>
                          <a:effectLst/>
                          <a:latin typeface="Arial" pitchFamily="34" charset="0"/>
                          <a:ea typeface="Times New Roman"/>
                          <a:cs typeface="Arial" pitchFamily="34" charset="0"/>
                        </a:rPr>
                        <a:t>How much profit do you have to make to want to stop.</a:t>
                      </a:r>
                    </a:p>
                    <a:p>
                      <a:pPr marL="177800" indent="-177800" algn="l">
                        <a:spcAft>
                          <a:spcPts val="600"/>
                        </a:spcAft>
                        <a:buFontTx/>
                        <a:buBlip>
                          <a:blip r:embed="rId3"/>
                        </a:buBlip>
                      </a:pPr>
                      <a:r>
                        <a:rPr lang="en-GB" sz="1280" baseline="0" dirty="0" smtClean="0">
                          <a:solidFill>
                            <a:schemeClr val="tx1"/>
                          </a:solidFill>
                          <a:effectLst/>
                          <a:latin typeface="Arial" pitchFamily="34" charset="0"/>
                          <a:ea typeface="Times New Roman"/>
                          <a:cs typeface="Arial" pitchFamily="34" charset="0"/>
                        </a:rPr>
                        <a:t>How Tesco’s thought they had £270M when they really had £5m</a:t>
                      </a:r>
                    </a:p>
                    <a:p>
                      <a:pPr marL="177800" indent="-177800" algn="l">
                        <a:spcAft>
                          <a:spcPts val="600"/>
                        </a:spcAft>
                        <a:buFontTx/>
                        <a:buBlip>
                          <a:blip r:embed="rId3"/>
                        </a:buBlip>
                      </a:pPr>
                      <a:r>
                        <a:rPr lang="en-GB" sz="1280" baseline="0" dirty="0" smtClean="0">
                          <a:solidFill>
                            <a:srgbClr val="FF0000"/>
                          </a:solidFill>
                          <a:effectLst/>
                          <a:latin typeface="Arial" pitchFamily="34" charset="0"/>
                          <a:ea typeface="Times New Roman"/>
                          <a:cs typeface="Arial" pitchFamily="34" charset="0"/>
                        </a:rPr>
                        <a:t>What profit means to share value</a:t>
                      </a:r>
                    </a:p>
                    <a:p>
                      <a:pPr marL="177800" indent="-177800" algn="l">
                        <a:spcAft>
                          <a:spcPts val="600"/>
                        </a:spcAft>
                        <a:buFontTx/>
                        <a:buBlip>
                          <a:blip r:embed="rId3"/>
                        </a:buBlip>
                      </a:pPr>
                      <a:r>
                        <a:rPr lang="en-GB" sz="1280" baseline="0" dirty="0" smtClean="0">
                          <a:solidFill>
                            <a:schemeClr val="tx1"/>
                          </a:solidFill>
                          <a:effectLst/>
                          <a:latin typeface="Arial" pitchFamily="34" charset="0"/>
                          <a:ea typeface="Times New Roman"/>
                          <a:cs typeface="Arial" pitchFamily="34" charset="0"/>
                        </a:rPr>
                        <a:t>How you can be profitable but still go into liquidation</a:t>
                      </a:r>
                    </a:p>
                    <a:p>
                      <a:pPr marL="177800" indent="-177800" algn="l">
                        <a:spcAft>
                          <a:spcPts val="600"/>
                        </a:spcAft>
                        <a:buFontTx/>
                        <a:buBlip>
                          <a:blip r:embed="rId3"/>
                        </a:buBlip>
                      </a:pPr>
                      <a:r>
                        <a:rPr lang="en-GB" sz="1280" baseline="0" dirty="0" smtClean="0">
                          <a:solidFill>
                            <a:srgbClr val="FF0000"/>
                          </a:solidFill>
                          <a:effectLst/>
                          <a:latin typeface="Arial" pitchFamily="34" charset="0"/>
                          <a:ea typeface="Times New Roman"/>
                          <a:cs typeface="Arial" pitchFamily="34" charset="0"/>
                        </a:rPr>
                        <a:t>Tax rates based on profit and how to work around them.</a:t>
                      </a:r>
                    </a:p>
                    <a:p>
                      <a:pPr marL="177800" indent="-177800" algn="l">
                        <a:spcAft>
                          <a:spcPts val="600"/>
                        </a:spcAft>
                        <a:buFontTx/>
                        <a:buBlip>
                          <a:blip r:embed="rId3"/>
                        </a:buBlip>
                      </a:pPr>
                      <a:r>
                        <a:rPr lang="en-US" sz="1280" baseline="0" dirty="0" smtClean="0">
                          <a:solidFill>
                            <a:schemeClr val="tx1"/>
                          </a:solidFill>
                          <a:effectLst/>
                          <a:latin typeface="Arial" pitchFamily="34" charset="0"/>
                          <a:ea typeface="Times New Roman"/>
                          <a:cs typeface="Arial" pitchFamily="34" charset="0"/>
                          <a:hlinkClick r:id="rId4"/>
                        </a:rPr>
                        <a:t>How Google, Starbucks and claim to make no profit, so they pay no tax.</a:t>
                      </a:r>
                      <a:endParaRPr lang="en-GB" sz="128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1" name="Picture 4" descr="Think About"/>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7380312" y="1082133"/>
            <a:ext cx="1368152" cy="330643"/>
          </a:xfrm>
          <a:prstGeom prst="rect">
            <a:avLst/>
          </a:prstGeom>
          <a:noFill/>
          <a:extLst>
            <a:ext uri="{909E8E84-426E-40DD-AFC4-6F175D3DCCD1}">
              <a14:hiddenFill xmlns:a14="http://schemas.microsoft.com/office/drawing/2010/main">
                <a:solidFill>
                  <a:srgbClr val="FFFFFF"/>
                </a:solidFill>
              </a14:hiddenFill>
            </a:ext>
          </a:extLst>
        </p:spPr>
      </p:pic>
      <p:sp>
        <p:nvSpPr>
          <p:cNvPr id="12" name="Title 2"/>
          <p:cNvSpPr>
            <a:spLocks noGrp="1"/>
          </p:cNvSpPr>
          <p:nvPr>
            <p:ph type="title"/>
          </p:nvPr>
        </p:nvSpPr>
        <p:spPr>
          <a:xfrm>
            <a:off x="70266" y="72008"/>
            <a:ext cx="8859452" cy="548680"/>
          </a:xfrm>
        </p:spPr>
        <p:txBody>
          <a:bodyPr>
            <a:noAutofit/>
          </a:bodyPr>
          <a:lstStyle/>
          <a:p>
            <a:r>
              <a:rPr lang="en-US" sz="3150" dirty="0" smtClean="0"/>
              <a:t>4.3 - How to Interpret Financial Statements - Income</a:t>
            </a:r>
            <a:endParaRPr lang="en-GB" sz="3150" dirty="0"/>
          </a:p>
        </p:txBody>
      </p:sp>
    </p:spTree>
    <p:extLst>
      <p:ext uri="{BB962C8B-B14F-4D97-AF65-F5344CB8AC3E}">
        <p14:creationId xmlns:p14="http://schemas.microsoft.com/office/powerpoint/2010/main" val="794182270"/>
      </p:ext>
    </p:extLst>
  </p:cSld>
  <p:clrMapOvr>
    <a:masterClrMapping/>
  </p:clrMapOvr>
  <p:transition advClick="0"/>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2419427" y="4437746"/>
            <a:ext cx="3380238" cy="1978513"/>
            <a:chOff x="1291378" y="4265828"/>
            <a:chExt cx="4398530" cy="2831969"/>
          </a:xfrm>
        </p:grpSpPr>
        <p:sp>
          <p:nvSpPr>
            <p:cNvPr id="9" name="Rounded Rectangle 8"/>
            <p:cNvSpPr/>
            <p:nvPr/>
          </p:nvSpPr>
          <p:spPr>
            <a:xfrm>
              <a:off x="1291378" y="6154383"/>
              <a:ext cx="4398530" cy="943414"/>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000" dirty="0" smtClean="0">
                  <a:latin typeface="Calibri" panose="020F0502020204030204" pitchFamily="34" charset="0"/>
                </a:rPr>
                <a:t>Used by managers to compare business performance</a:t>
              </a:r>
              <a:endParaRPr lang="en-US" sz="2000" dirty="0">
                <a:latin typeface="Calibri" panose="020F0502020204030204" pitchFamily="34" charset="0"/>
              </a:endParaRPr>
            </a:p>
          </p:txBody>
        </p:sp>
        <p:cxnSp>
          <p:nvCxnSpPr>
            <p:cNvPr id="10" name="Straight Arrow Connector 9"/>
            <p:cNvCxnSpPr>
              <a:stCxn id="11" idx="2"/>
              <a:endCxn id="9" idx="0"/>
            </p:cNvCxnSpPr>
            <p:nvPr/>
          </p:nvCxnSpPr>
          <p:spPr>
            <a:xfrm>
              <a:off x="3490642" y="4265828"/>
              <a:ext cx="1" cy="188855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11" name="Rounded Rectangle 10"/>
          <p:cNvSpPr/>
          <p:nvPr/>
        </p:nvSpPr>
        <p:spPr>
          <a:xfrm>
            <a:off x="2897923" y="3942722"/>
            <a:ext cx="2423244" cy="495025"/>
          </a:xfrm>
          <a:prstGeom prst="roundRect">
            <a:avLst/>
          </a:prstGeom>
          <a:solidFill>
            <a:srgbClr val="00B050"/>
          </a:solidFill>
          <a:ln>
            <a:headEnd type="triangle" w="med" len="med"/>
            <a:tailEnd type="triangle"/>
          </a:ln>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b="1" dirty="0" smtClean="0">
                <a:latin typeface="Calibri" panose="020F0502020204030204" pitchFamily="34" charset="0"/>
              </a:rPr>
              <a:t>INCOME STATEMENTS</a:t>
            </a:r>
            <a:endParaRPr lang="en-US" b="1" dirty="0">
              <a:latin typeface="Calibri" panose="020F0502020204030204" pitchFamily="34" charset="0"/>
            </a:endParaRPr>
          </a:p>
        </p:txBody>
      </p:sp>
      <p:grpSp>
        <p:nvGrpSpPr>
          <p:cNvPr id="12" name="Group 11"/>
          <p:cNvGrpSpPr/>
          <p:nvPr/>
        </p:nvGrpSpPr>
        <p:grpSpPr>
          <a:xfrm>
            <a:off x="5321167" y="4190235"/>
            <a:ext cx="3494969" cy="1288208"/>
            <a:chOff x="4674198" y="4025151"/>
            <a:chExt cx="4319404" cy="1753824"/>
          </a:xfrm>
        </p:grpSpPr>
        <p:sp>
          <p:nvSpPr>
            <p:cNvPr id="13" name="Rounded Rectangle 12"/>
            <p:cNvSpPr/>
            <p:nvPr/>
          </p:nvSpPr>
          <p:spPr>
            <a:xfrm>
              <a:off x="4808658" y="4881651"/>
              <a:ext cx="4184944" cy="897324"/>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2000" dirty="0" smtClean="0">
                  <a:latin typeface="Calibri" panose="020F0502020204030204" pitchFamily="34" charset="0"/>
                </a:rPr>
                <a:t>Important part of a company’s published accounts</a:t>
              </a:r>
              <a:endParaRPr lang="en-US" sz="2000" dirty="0">
                <a:latin typeface="Calibri" panose="020F0502020204030204" pitchFamily="34" charset="0"/>
              </a:endParaRPr>
            </a:p>
          </p:txBody>
        </p:sp>
        <p:cxnSp>
          <p:nvCxnSpPr>
            <p:cNvPr id="14" name="Straight Arrow Connector 13"/>
            <p:cNvCxnSpPr>
              <a:stCxn id="11" idx="3"/>
              <a:endCxn id="13" idx="0"/>
            </p:cNvCxnSpPr>
            <p:nvPr/>
          </p:nvCxnSpPr>
          <p:spPr>
            <a:xfrm>
              <a:off x="4674198" y="4025151"/>
              <a:ext cx="2226933" cy="8565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5" name="Group 14"/>
          <p:cNvGrpSpPr/>
          <p:nvPr/>
        </p:nvGrpSpPr>
        <p:grpSpPr>
          <a:xfrm>
            <a:off x="5321167" y="2780928"/>
            <a:ext cx="3481307" cy="1409307"/>
            <a:chOff x="6407382" y="4792081"/>
            <a:chExt cx="4207925" cy="3526351"/>
          </a:xfrm>
        </p:grpSpPr>
        <p:sp>
          <p:nvSpPr>
            <p:cNvPr id="16" name="Rounded Rectangle 15"/>
            <p:cNvSpPr/>
            <p:nvPr/>
          </p:nvSpPr>
          <p:spPr>
            <a:xfrm>
              <a:off x="6894448" y="4792081"/>
              <a:ext cx="3720859" cy="1574152"/>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000" dirty="0" smtClean="0">
                  <a:latin typeface="Calibri" panose="020F0502020204030204" pitchFamily="34" charset="0"/>
                </a:rPr>
                <a:t>Retained profit – net profit less tax and dividends</a:t>
              </a:r>
              <a:endParaRPr lang="en-US" sz="2000" dirty="0">
                <a:latin typeface="Calibri" panose="020F0502020204030204" pitchFamily="34" charset="0"/>
              </a:endParaRPr>
            </a:p>
          </p:txBody>
        </p:sp>
        <p:cxnSp>
          <p:nvCxnSpPr>
            <p:cNvPr id="17" name="Straight Arrow Connector 16"/>
            <p:cNvCxnSpPr>
              <a:stCxn id="11" idx="3"/>
              <a:endCxn id="16" idx="2"/>
            </p:cNvCxnSpPr>
            <p:nvPr/>
          </p:nvCxnSpPr>
          <p:spPr>
            <a:xfrm flipV="1">
              <a:off x="6407382" y="6366232"/>
              <a:ext cx="2347496" cy="19522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8" name="Group 17"/>
          <p:cNvGrpSpPr/>
          <p:nvPr/>
        </p:nvGrpSpPr>
        <p:grpSpPr>
          <a:xfrm>
            <a:off x="309229" y="2790596"/>
            <a:ext cx="3254659" cy="1399639"/>
            <a:chOff x="-478979" y="3228634"/>
            <a:chExt cx="4235118" cy="2003411"/>
          </a:xfrm>
        </p:grpSpPr>
        <p:sp>
          <p:nvSpPr>
            <p:cNvPr id="19" name="Rounded Rectangle 18"/>
            <p:cNvSpPr/>
            <p:nvPr/>
          </p:nvSpPr>
          <p:spPr>
            <a:xfrm>
              <a:off x="-478979" y="3228634"/>
              <a:ext cx="4235118" cy="913798"/>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000" dirty="0" smtClean="0">
                  <a:latin typeface="Calibri" panose="020F0502020204030204" pitchFamily="34" charset="0"/>
                </a:rPr>
                <a:t>Gross Profit = Sales revenue less cost of goods sold</a:t>
              </a:r>
              <a:endParaRPr lang="en-US" sz="1600" dirty="0">
                <a:latin typeface="Calibri" panose="020F0502020204030204" pitchFamily="34" charset="0"/>
              </a:endParaRPr>
            </a:p>
          </p:txBody>
        </p:sp>
        <p:cxnSp>
          <p:nvCxnSpPr>
            <p:cNvPr id="20" name="Straight Arrow Connector 19"/>
            <p:cNvCxnSpPr>
              <a:stCxn id="11" idx="1"/>
              <a:endCxn id="19" idx="2"/>
            </p:cNvCxnSpPr>
            <p:nvPr/>
          </p:nvCxnSpPr>
          <p:spPr>
            <a:xfrm flipH="1" flipV="1">
              <a:off x="1638581" y="4142432"/>
              <a:ext cx="1250973" cy="1089613"/>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1" name="Group 20"/>
          <p:cNvGrpSpPr/>
          <p:nvPr/>
        </p:nvGrpSpPr>
        <p:grpSpPr>
          <a:xfrm>
            <a:off x="323528" y="4190236"/>
            <a:ext cx="2574395" cy="1254990"/>
            <a:chOff x="3934411" y="3551187"/>
            <a:chExt cx="3349927" cy="1796365"/>
          </a:xfrm>
        </p:grpSpPr>
        <p:sp>
          <p:nvSpPr>
            <p:cNvPr id="22" name="Rounded Rectangle 21"/>
            <p:cNvSpPr/>
            <p:nvPr/>
          </p:nvSpPr>
          <p:spPr>
            <a:xfrm>
              <a:off x="3934411" y="4412299"/>
              <a:ext cx="2640166" cy="935253"/>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000" dirty="0" smtClean="0">
                  <a:latin typeface="Calibri" panose="020F0502020204030204" pitchFamily="34" charset="0"/>
                </a:rPr>
                <a:t>Shows profit/loss not cash flow</a:t>
              </a:r>
              <a:endParaRPr lang="en-US" sz="2000" dirty="0">
                <a:latin typeface="Calibri" panose="020F0502020204030204" pitchFamily="34" charset="0"/>
              </a:endParaRPr>
            </a:p>
          </p:txBody>
        </p:sp>
        <p:cxnSp>
          <p:nvCxnSpPr>
            <p:cNvPr id="23" name="Straight Arrow Connector 22"/>
            <p:cNvCxnSpPr>
              <a:stCxn id="11" idx="1"/>
              <a:endCxn id="22" idx="0"/>
            </p:cNvCxnSpPr>
            <p:nvPr/>
          </p:nvCxnSpPr>
          <p:spPr>
            <a:xfrm flipH="1">
              <a:off x="5254495" y="3551187"/>
              <a:ext cx="2029843" cy="861113"/>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9" name="Group 38"/>
          <p:cNvGrpSpPr/>
          <p:nvPr/>
        </p:nvGrpSpPr>
        <p:grpSpPr>
          <a:xfrm>
            <a:off x="2552723" y="1323153"/>
            <a:ext cx="3113644" cy="2619569"/>
            <a:chOff x="1290512" y="4093144"/>
            <a:chExt cx="4051623" cy="3749553"/>
          </a:xfrm>
        </p:grpSpPr>
        <p:sp>
          <p:nvSpPr>
            <p:cNvPr id="40" name="Rounded Rectangle 39"/>
            <p:cNvSpPr/>
            <p:nvPr/>
          </p:nvSpPr>
          <p:spPr>
            <a:xfrm>
              <a:off x="1290512" y="4093144"/>
              <a:ext cx="4051623" cy="987324"/>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000" dirty="0" smtClean="0">
                  <a:latin typeface="Calibri" panose="020F0502020204030204" pitchFamily="34" charset="0"/>
                </a:rPr>
                <a:t>Net profit = Gross profit less expenses/overheads</a:t>
              </a:r>
              <a:endParaRPr lang="en-US" sz="2000" dirty="0">
                <a:latin typeface="Calibri" panose="020F0502020204030204" pitchFamily="34" charset="0"/>
              </a:endParaRPr>
            </a:p>
          </p:txBody>
        </p:sp>
        <p:cxnSp>
          <p:nvCxnSpPr>
            <p:cNvPr id="41" name="Straight Arrow Connector 40"/>
            <p:cNvCxnSpPr>
              <a:stCxn id="11" idx="0"/>
              <a:endCxn id="40" idx="2"/>
            </p:cNvCxnSpPr>
            <p:nvPr/>
          </p:nvCxnSpPr>
          <p:spPr>
            <a:xfrm flipV="1">
              <a:off x="3316323" y="5080468"/>
              <a:ext cx="1" cy="276222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24" name="Title 2"/>
          <p:cNvSpPr>
            <a:spLocks noGrp="1"/>
          </p:cNvSpPr>
          <p:nvPr>
            <p:ph type="title"/>
          </p:nvPr>
        </p:nvSpPr>
        <p:spPr>
          <a:xfrm>
            <a:off x="70266" y="72008"/>
            <a:ext cx="8859452" cy="548680"/>
          </a:xfrm>
        </p:spPr>
        <p:txBody>
          <a:bodyPr>
            <a:noAutofit/>
          </a:bodyPr>
          <a:lstStyle/>
          <a:p>
            <a:r>
              <a:rPr lang="en-US" sz="3150" dirty="0" smtClean="0"/>
              <a:t>4.3 - How to Interpret Financial Statements - Income</a:t>
            </a:r>
            <a:endParaRPr lang="en-GB" sz="3150" dirty="0"/>
          </a:p>
        </p:txBody>
      </p:sp>
    </p:spTree>
    <p:extLst>
      <p:ext uri="{BB962C8B-B14F-4D97-AF65-F5344CB8AC3E}">
        <p14:creationId xmlns:p14="http://schemas.microsoft.com/office/powerpoint/2010/main" val="1380039012"/>
      </p:ext>
    </p:ext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500"/>
                                        <p:tgtEl>
                                          <p:spTgt spid="2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9"/>
                                        </p:tgtEl>
                                        <p:attrNameLst>
                                          <p:attrName>style.visibility</p:attrName>
                                        </p:attrNameLst>
                                      </p:cBhvr>
                                      <p:to>
                                        <p:strVal val="visible"/>
                                      </p:to>
                                    </p:set>
                                    <p:animEffect transition="in" filter="fade">
                                      <p:cBhvr>
                                        <p:cTn id="32"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2800" dirty="0">
                <a:solidFill>
                  <a:srgbClr val="000000"/>
                </a:solidFill>
                <a:latin typeface="Arial" panose="020B0604020202020204" pitchFamily="34" charset="0"/>
              </a:rPr>
              <a:t>Qualification </a:t>
            </a:r>
            <a:r>
              <a:rPr lang="en-US" sz="2800" dirty="0" smtClean="0">
                <a:solidFill>
                  <a:srgbClr val="000000"/>
                </a:solidFill>
                <a:latin typeface="Arial" panose="020B0604020202020204" pitchFamily="34" charset="0"/>
              </a:rPr>
              <a:t>Grade Table – Foundation Diploma</a:t>
            </a:r>
            <a:endParaRPr lang="en-US" sz="28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1815882"/>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table OCR Level 3 Cambridge Technical Foundation Diploma (</a:t>
            </a:r>
            <a:r>
              <a:rPr lang="en-US" sz="2800" b="1" dirty="0">
                <a:solidFill>
                  <a:srgbClr val="000000"/>
                </a:solidFill>
                <a:latin typeface="Arial" panose="020B0604020202020204" pitchFamily="34" charset="0"/>
              </a:rPr>
              <a:t>540 GLH</a:t>
            </a:r>
            <a:r>
              <a:rPr lang="en-US" sz="2800" dirty="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endParaRPr lang="en-US" sz="28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723139194"/>
              </p:ext>
            </p:extLst>
          </p:nvPr>
        </p:nvGraphicFramePr>
        <p:xfrm>
          <a:off x="395536" y="2970979"/>
          <a:ext cx="8280920" cy="3554365"/>
        </p:xfrm>
        <a:graphic>
          <a:graphicData uri="http://schemas.openxmlformats.org/drawingml/2006/table">
            <a:tbl>
              <a:tblPr>
                <a:tableStyleId>{10A1B5D5-9B99-4C35-A422-299274C87663}</a:tableStyleId>
              </a:tblPr>
              <a:tblGrid>
                <a:gridCol w="2473968"/>
                <a:gridCol w="4157640"/>
                <a:gridCol w="1649312"/>
              </a:tblGrid>
              <a:tr h="256179">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a:effectLst/>
                          <a:latin typeface="Arial" panose="020B0604020202020204" pitchFamily="34" charset="0"/>
                          <a:cs typeface="Arial" panose="020B0604020202020204" pitchFamily="34" charset="0"/>
                        </a:rPr>
                        <a:t>156 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a:effectLst/>
                          <a:latin typeface="Arial" panose="020B0604020202020204" pitchFamily="34" charset="0"/>
                          <a:cs typeface="Arial" panose="020B0604020202020204" pitchFamily="34" charset="0"/>
                        </a:rPr>
                        <a:t>153 – 155</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150 – 152</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a:t>
                      </a:r>
                      <a:r>
                        <a:rPr lang="en-GB" sz="2400" u="none" strike="noStrike" dirty="0" err="1">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144 – 149</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138 – 143</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a:t>
                      </a:r>
                      <a:r>
                        <a:rPr lang="en-GB" sz="2400" u="none" strike="noStrike" dirty="0" err="1">
                          <a:effectLst/>
                          <a:latin typeface="Arial" panose="020B0604020202020204" pitchFamily="34" charset="0"/>
                          <a:cs typeface="Arial" panose="020B0604020202020204" pitchFamily="34" charset="0"/>
                        </a:rPr>
                        <a:t>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132 – 137</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126 – 131</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 </a:t>
                      </a:r>
                      <a:r>
                        <a:rPr lang="en-GB" sz="2400" u="none" strike="noStrike" dirty="0" err="1">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Below 126</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Unclassified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2801837664"/>
      </p:ext>
    </p:extLst>
  </p:cSld>
  <p:clrMapOvr>
    <a:masterClrMapping/>
  </p:clrMapOvr>
  <p:transition advClick="0"/>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8856984" cy="625434"/>
          </a:xfrm>
        </p:spPr>
        <p:txBody>
          <a:bodyPr>
            <a:noAutofit/>
          </a:bodyPr>
          <a:lstStyle/>
          <a:p>
            <a:r>
              <a:rPr lang="en-US" sz="2500" dirty="0"/>
              <a:t>4.3 - How to Interpret Financial Statements - </a:t>
            </a:r>
            <a:r>
              <a:rPr lang="en-GB" sz="2500" dirty="0" smtClean="0"/>
              <a:t>Questions </a:t>
            </a:r>
            <a:r>
              <a:rPr lang="en-GB" sz="2500" dirty="0" smtClean="0"/>
              <a:t>– Paper 1</a:t>
            </a:r>
            <a:endParaRPr lang="en-GB" sz="2500" b="1" dirty="0" smtClean="0"/>
          </a:p>
        </p:txBody>
      </p:sp>
      <p:sp>
        <p:nvSpPr>
          <p:cNvPr id="8" name="Rectangle 7"/>
          <p:cNvSpPr/>
          <p:nvPr/>
        </p:nvSpPr>
        <p:spPr>
          <a:xfrm>
            <a:off x="323849" y="1196752"/>
            <a:ext cx="8496623" cy="4862870"/>
          </a:xfrm>
          <a:prstGeom prst="rect">
            <a:avLst/>
          </a:prstGeom>
        </p:spPr>
        <p:txBody>
          <a:bodyPr wrap="square">
            <a:spAutoFit/>
          </a:bodyPr>
          <a:lstStyle/>
          <a:p>
            <a:pPr marL="339725" indent="-339725">
              <a:spcAft>
                <a:spcPts val="600"/>
              </a:spcAft>
              <a:buClr>
                <a:srgbClr val="00B050"/>
              </a:buClr>
              <a:buFont typeface="+mj-lt"/>
              <a:buAutoNum type="arabicPeriod"/>
            </a:pPr>
            <a:r>
              <a:rPr lang="en-US" sz="1900" dirty="0" smtClean="0"/>
              <a:t>Ithar is a hairdresser. Her sales revenue was 10% higher this year than last year. She earned a total revenue of $50 000 last year. She charged an average of $5 for each customer last year and has not increased prices. She buys in materials such as shampoo and hairspray and has calculated that the cost is an average of $2 for each customer, She estimates that her overhead expenses are $10 000 this year.</a:t>
            </a:r>
          </a:p>
          <a:p>
            <a:pPr marL="625475" indent="-342900">
              <a:spcAft>
                <a:spcPts val="600"/>
              </a:spcAft>
              <a:buClr>
                <a:srgbClr val="00B050"/>
              </a:buClr>
              <a:buFont typeface="+mj-lt"/>
              <a:buAutoNum type="alphaLcParenR"/>
            </a:pPr>
            <a:r>
              <a:rPr lang="en-US" sz="1900" dirty="0" smtClean="0"/>
              <a:t>What is meant by ‘Sales Revenue’?	[2]</a:t>
            </a:r>
          </a:p>
          <a:p>
            <a:pPr marL="625475" indent="-342900">
              <a:spcAft>
                <a:spcPts val="600"/>
              </a:spcAft>
              <a:buClr>
                <a:srgbClr val="00B050"/>
              </a:buClr>
              <a:buFont typeface="+mj-lt"/>
              <a:buAutoNum type="alphaLcParenR"/>
            </a:pPr>
            <a:r>
              <a:rPr lang="en-US" sz="1900" dirty="0" smtClean="0"/>
              <a:t>Calculate Ithar’s sales revenue this year. Show your working.	[2]</a:t>
            </a:r>
          </a:p>
          <a:p>
            <a:pPr marL="625475" indent="-342900">
              <a:spcAft>
                <a:spcPts val="600"/>
              </a:spcAft>
              <a:buClr>
                <a:srgbClr val="00B050"/>
              </a:buClr>
              <a:buFont typeface="+mj-lt"/>
              <a:buAutoNum type="alphaLcParenR"/>
            </a:pPr>
            <a:r>
              <a:rPr lang="en-US" sz="1900" dirty="0" smtClean="0"/>
              <a:t>Identify 4 costs likely to be included in Ithar’s annual overhead expenses.	[4]</a:t>
            </a:r>
          </a:p>
          <a:p>
            <a:pPr marL="625475" indent="-342900">
              <a:spcAft>
                <a:spcPts val="600"/>
              </a:spcAft>
              <a:buClr>
                <a:srgbClr val="00B050"/>
              </a:buClr>
              <a:buFont typeface="+mj-lt"/>
              <a:buAutoNum type="alphaLcParenR"/>
            </a:pPr>
            <a:r>
              <a:rPr lang="en-US" sz="1900" dirty="0" smtClean="0"/>
              <a:t>Calculate Ithar’s new profit this year (using your results from b). Show your working.	[6]</a:t>
            </a:r>
          </a:p>
          <a:p>
            <a:pPr marL="625475" indent="-342900">
              <a:spcAft>
                <a:spcPts val="600"/>
              </a:spcAft>
              <a:buClr>
                <a:srgbClr val="00B050"/>
              </a:buClr>
              <a:buFont typeface="+mj-lt"/>
              <a:buAutoNum type="alphaLcParenR"/>
            </a:pPr>
            <a:r>
              <a:rPr lang="en-US" sz="1900" dirty="0" smtClean="0"/>
              <a:t>Ithar thinks that her net profit next year will be higher is she increases average prices to $6 per customer. Do you agree? Justify your answer.	[6]</a:t>
            </a:r>
          </a:p>
        </p:txBody>
      </p:sp>
      <p:sp>
        <p:nvSpPr>
          <p:cNvPr id="7" name="TextBox 6">
            <a:hlinkClick r:id="rId3" action="ppaction://hlinkfile"/>
          </p:cNvPr>
          <p:cNvSpPr txBox="1"/>
          <p:nvPr/>
        </p:nvSpPr>
        <p:spPr>
          <a:xfrm>
            <a:off x="8460432" y="5829451"/>
            <a:ext cx="360040" cy="769441"/>
          </a:xfrm>
          <a:prstGeom prst="rect">
            <a:avLst/>
          </a:prstGeom>
          <a:noFill/>
        </p:spPr>
        <p:txBody>
          <a:bodyPr wrap="square" rtlCol="0">
            <a:spAutoFit/>
          </a:bodyPr>
          <a:lstStyle/>
          <a:p>
            <a:r>
              <a:rPr lang="en-US" sz="4400" dirty="0" smtClean="0">
                <a:solidFill>
                  <a:srgbClr val="FF0000"/>
                </a:solidFill>
              </a:rPr>
              <a:t>?</a:t>
            </a:r>
            <a:endParaRPr lang="en-GB" dirty="0">
              <a:solidFill>
                <a:srgbClr val="FF0000"/>
              </a:solidFill>
            </a:endParaRPr>
          </a:p>
        </p:txBody>
      </p:sp>
    </p:spTree>
    <p:extLst>
      <p:ext uri="{BB962C8B-B14F-4D97-AF65-F5344CB8AC3E}">
        <p14:creationId xmlns:p14="http://schemas.microsoft.com/office/powerpoint/2010/main" val="3024453259"/>
      </p:ext>
    </p:extLst>
  </p:cSld>
  <p:clrMapOvr>
    <a:masterClrMapping/>
  </p:clrMapOvr>
  <p:transition advClick="0"/>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23849" y="1196752"/>
            <a:ext cx="8496623" cy="5539978"/>
          </a:xfrm>
          <a:prstGeom prst="rect">
            <a:avLst/>
          </a:prstGeom>
        </p:spPr>
        <p:txBody>
          <a:bodyPr wrap="square">
            <a:spAutoFit/>
          </a:bodyPr>
          <a:lstStyle/>
          <a:p>
            <a:pPr marL="342900" indent="-342900">
              <a:spcAft>
                <a:spcPts val="600"/>
              </a:spcAft>
              <a:buClr>
                <a:srgbClr val="00B050"/>
              </a:buClr>
              <a:buFont typeface="+mj-lt"/>
              <a:buAutoNum type="arabicPeriod" startAt="2"/>
            </a:pPr>
            <a:r>
              <a:rPr lang="en-US" dirty="0" smtClean="0"/>
              <a:t>Lamis develops computer games. She has developed two new games but she only has the capital to launch one of these. Game A is aimed at young children – around 6-10 year old. Game B is targeted at teenagers – around 13-18 years old. She has forecasted the following financial information.</a:t>
            </a:r>
          </a:p>
          <a:p>
            <a:pPr marL="339725" indent="-339725">
              <a:spcAft>
                <a:spcPts val="600"/>
              </a:spcAft>
              <a:buClr>
                <a:srgbClr val="00B050"/>
              </a:buClr>
              <a:buFont typeface="+mj-lt"/>
              <a:buAutoNum type="arabicPeriod" startAt="2"/>
            </a:pPr>
            <a:endParaRPr lang="en-US" sz="1100" dirty="0" smtClean="0"/>
          </a:p>
          <a:p>
            <a:pPr marL="339725" indent="-339725">
              <a:spcAft>
                <a:spcPts val="600"/>
              </a:spcAft>
              <a:buClr>
                <a:srgbClr val="00B050"/>
              </a:buClr>
              <a:buFont typeface="+mj-lt"/>
              <a:buAutoNum type="arabicPeriod" startAt="2"/>
            </a:pPr>
            <a:endParaRPr lang="en-US" sz="500" dirty="0" smtClean="0"/>
          </a:p>
          <a:p>
            <a:pPr>
              <a:spcAft>
                <a:spcPts val="600"/>
              </a:spcAft>
              <a:buClr>
                <a:srgbClr val="00B050"/>
              </a:buClr>
            </a:pPr>
            <a:endParaRPr lang="en-US" dirty="0" smtClean="0"/>
          </a:p>
          <a:p>
            <a:pPr>
              <a:spcAft>
                <a:spcPts val="600"/>
              </a:spcAft>
              <a:buClr>
                <a:srgbClr val="00B050"/>
              </a:buClr>
            </a:pPr>
            <a:endParaRPr lang="en-US" dirty="0" smtClean="0"/>
          </a:p>
          <a:p>
            <a:pPr>
              <a:spcAft>
                <a:spcPts val="600"/>
              </a:spcAft>
              <a:buClr>
                <a:srgbClr val="00B050"/>
              </a:buClr>
            </a:pPr>
            <a:endParaRPr lang="en-US" dirty="0" smtClean="0"/>
          </a:p>
          <a:p>
            <a:pPr marL="625475" indent="-342900">
              <a:spcAft>
                <a:spcPts val="600"/>
              </a:spcAft>
              <a:buClr>
                <a:srgbClr val="00B050"/>
              </a:buClr>
              <a:buFont typeface="+mj-lt"/>
              <a:buAutoNum type="alphaLcParenR"/>
            </a:pPr>
            <a:r>
              <a:rPr lang="en-US" dirty="0" smtClean="0"/>
              <a:t>What is meant by ‘cost of sales’?	[2]</a:t>
            </a:r>
          </a:p>
          <a:p>
            <a:pPr marL="625475" indent="-342900">
              <a:spcAft>
                <a:spcPts val="600"/>
              </a:spcAft>
              <a:buClr>
                <a:srgbClr val="00B050"/>
              </a:buClr>
              <a:buFont typeface="+mj-lt"/>
              <a:buAutoNum type="alphaLcParenR"/>
            </a:pPr>
            <a:r>
              <a:rPr lang="en-US" dirty="0" smtClean="0"/>
              <a:t>Identify </a:t>
            </a:r>
            <a:r>
              <a:rPr lang="en-US" b="1" dirty="0" smtClean="0"/>
              <a:t>two</a:t>
            </a:r>
            <a:r>
              <a:rPr lang="en-US" dirty="0" smtClean="0"/>
              <a:t> reasons why retained profit of a company is not the same as its net profit.	[2]</a:t>
            </a:r>
          </a:p>
          <a:p>
            <a:pPr marL="625475" indent="-342900">
              <a:spcAft>
                <a:spcPts val="600"/>
              </a:spcAft>
              <a:buClr>
                <a:srgbClr val="00B050"/>
              </a:buClr>
              <a:buFont typeface="+mj-lt"/>
              <a:buAutoNum type="alphaLcParenR"/>
            </a:pPr>
            <a:r>
              <a:rPr lang="en-US" dirty="0" smtClean="0"/>
              <a:t>Identify and explain </a:t>
            </a:r>
            <a:r>
              <a:rPr lang="en-US" b="1" dirty="0" smtClean="0"/>
              <a:t>two </a:t>
            </a:r>
            <a:r>
              <a:rPr lang="en-US" dirty="0" smtClean="0"/>
              <a:t>ways in which Lamis could try to increase sales revenue for any one of her existing games.</a:t>
            </a:r>
            <a:r>
              <a:rPr lang="en-US" dirty="0"/>
              <a:t>	</a:t>
            </a:r>
            <a:r>
              <a:rPr lang="en-US" dirty="0" smtClean="0"/>
              <a:t>[4]</a:t>
            </a:r>
          </a:p>
          <a:p>
            <a:pPr marL="625475" indent="-342900">
              <a:spcAft>
                <a:spcPts val="600"/>
              </a:spcAft>
              <a:buClr>
                <a:srgbClr val="00B050"/>
              </a:buClr>
              <a:buFont typeface="+mj-lt"/>
              <a:buAutoNum type="alphaLcParenR"/>
            </a:pPr>
            <a:r>
              <a:rPr lang="en-US" dirty="0"/>
              <a:t>Identify and explain </a:t>
            </a:r>
            <a:r>
              <a:rPr lang="en-US" b="1" dirty="0"/>
              <a:t>two </a:t>
            </a:r>
            <a:r>
              <a:rPr lang="en-US" dirty="0" smtClean="0"/>
              <a:t>other pieces of information that Lamis would find useful before making a choice between Game A and Game B.	[6]</a:t>
            </a:r>
          </a:p>
          <a:p>
            <a:pPr marL="625475" indent="-342900">
              <a:spcAft>
                <a:spcPts val="600"/>
              </a:spcAft>
              <a:buClr>
                <a:srgbClr val="00B050"/>
              </a:buClr>
              <a:buFont typeface="+mj-lt"/>
              <a:buAutoNum type="alphaLcParenR"/>
            </a:pPr>
            <a:r>
              <a:rPr lang="en-US" dirty="0" smtClean="0"/>
              <a:t>Advise Lamis which Game she should launch. Use calculations to support your answer.	[6]</a:t>
            </a:r>
          </a:p>
        </p:txBody>
      </p:sp>
      <p:graphicFrame>
        <p:nvGraphicFramePr>
          <p:cNvPr id="9" name="Table 8"/>
          <p:cNvGraphicFramePr>
            <a:graphicFrameLocks noGrp="1"/>
          </p:cNvGraphicFramePr>
          <p:nvPr>
            <p:extLst/>
          </p:nvPr>
        </p:nvGraphicFramePr>
        <p:xfrm>
          <a:off x="323528" y="2398008"/>
          <a:ext cx="8424936" cy="1463040"/>
        </p:xfrm>
        <a:graphic>
          <a:graphicData uri="http://schemas.openxmlformats.org/drawingml/2006/table">
            <a:tbl>
              <a:tblPr firstRow="1" bandRow="1">
                <a:tableStyleId>{5C22544A-7EE6-4342-B048-85BDC9FD1C3A}</a:tableStyleId>
              </a:tblPr>
              <a:tblGrid>
                <a:gridCol w="3960440"/>
                <a:gridCol w="2232248"/>
                <a:gridCol w="2232248"/>
              </a:tblGrid>
              <a:tr h="296147">
                <a:tc>
                  <a:txBody>
                    <a:bodyPr/>
                    <a:lstStyle/>
                    <a:p>
                      <a:endParaRPr lang="en-GB" sz="18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algn="ctr"/>
                      <a:r>
                        <a:rPr lang="en-US" sz="1800" b="1" dirty="0" smtClean="0">
                          <a:solidFill>
                            <a:schemeClr val="tx1"/>
                          </a:solidFill>
                          <a:latin typeface="Arial" panose="020B0604020202020204" pitchFamily="34" charset="0"/>
                          <a:cs typeface="Arial" panose="020B0604020202020204" pitchFamily="34" charset="0"/>
                        </a:rPr>
                        <a:t>Game </a:t>
                      </a:r>
                      <a:r>
                        <a:rPr lang="en-US" sz="1800" b="1" baseline="0" dirty="0" smtClean="0">
                          <a:solidFill>
                            <a:schemeClr val="tx1"/>
                          </a:solidFill>
                          <a:latin typeface="Arial" panose="020B0604020202020204" pitchFamily="34" charset="0"/>
                          <a:cs typeface="Arial" panose="020B0604020202020204" pitchFamily="34" charset="0"/>
                        </a:rPr>
                        <a:t>A</a:t>
                      </a:r>
                      <a:endParaRPr lang="en-US" sz="1800" b="1" dirty="0" smtClean="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algn="ctr"/>
                      <a:r>
                        <a:rPr lang="en-US" sz="1800" b="1" dirty="0" smtClean="0">
                          <a:solidFill>
                            <a:schemeClr val="tx1"/>
                          </a:solidFill>
                          <a:latin typeface="Arial" panose="020B0604020202020204" pitchFamily="34" charset="0"/>
                          <a:cs typeface="Arial" panose="020B0604020202020204" pitchFamily="34" charset="0"/>
                        </a:rPr>
                        <a:t>Game B</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r>
              <a:tr h="296147">
                <a:tc>
                  <a:txBody>
                    <a:bodyPr/>
                    <a:lstStyle/>
                    <a:p>
                      <a:r>
                        <a:rPr lang="en-US" sz="1800" b="0" dirty="0" smtClean="0">
                          <a:solidFill>
                            <a:schemeClr val="tx1"/>
                          </a:solidFill>
                          <a:latin typeface="Arial" panose="020B0604020202020204" pitchFamily="34" charset="0"/>
                          <a:cs typeface="Arial" panose="020B0604020202020204" pitchFamily="34" charset="0"/>
                        </a:rPr>
                        <a:t>Sales Revenue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800" b="0" dirty="0" smtClean="0">
                          <a:solidFill>
                            <a:schemeClr val="tx1"/>
                          </a:solidFill>
                          <a:latin typeface="Arial" panose="020B0604020202020204" pitchFamily="34" charset="0"/>
                          <a:cs typeface="Arial" panose="020B0604020202020204" pitchFamily="34" charset="0"/>
                        </a:rPr>
                        <a:t>3000 units @ $5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800" b="0" dirty="0" smtClean="0">
                          <a:solidFill>
                            <a:schemeClr val="tx1"/>
                          </a:solidFill>
                          <a:latin typeface="Arial" panose="020B0604020202020204" pitchFamily="34" charset="0"/>
                          <a:cs typeface="Arial" panose="020B0604020202020204" pitchFamily="34" charset="0"/>
                        </a:rPr>
                        <a:t>2000 units @ $10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6147">
                <a:tc>
                  <a:txBody>
                    <a:bodyPr/>
                    <a:lstStyle/>
                    <a:p>
                      <a:r>
                        <a:rPr lang="en-US" sz="1800" b="0" dirty="0" smtClean="0">
                          <a:solidFill>
                            <a:schemeClr val="tx1"/>
                          </a:solidFill>
                          <a:latin typeface="Arial" panose="020B0604020202020204" pitchFamily="34" charset="0"/>
                          <a:cs typeface="Arial" panose="020B0604020202020204" pitchFamily="34" charset="0"/>
                        </a:rPr>
                        <a:t>Cost of sales</a:t>
                      </a:r>
                      <a:endParaRPr lang="en-GB" sz="18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800" b="0" dirty="0" smtClean="0">
                          <a:solidFill>
                            <a:schemeClr val="tx1"/>
                          </a:solidFill>
                          <a:latin typeface="Arial" panose="020B0604020202020204" pitchFamily="34" charset="0"/>
                          <a:cs typeface="Arial" panose="020B0604020202020204" pitchFamily="34" charset="0"/>
                        </a:rPr>
                        <a:t>$1.50 per unit</a:t>
                      </a:r>
                      <a:endParaRPr lang="en-GB" sz="1800" b="0" u="sng"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800" b="0" dirty="0" smtClean="0">
                          <a:solidFill>
                            <a:schemeClr val="tx1"/>
                          </a:solidFill>
                          <a:latin typeface="Arial" panose="020B0604020202020204" pitchFamily="34" charset="0"/>
                          <a:cs typeface="Arial" panose="020B0604020202020204" pitchFamily="34" charset="0"/>
                        </a:rPr>
                        <a:t>$3 per unit</a:t>
                      </a:r>
                      <a:endParaRPr lang="en-GB" sz="1800" b="0" u="sng"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6147">
                <a:tc>
                  <a:txBody>
                    <a:bodyPr/>
                    <a:lstStyle/>
                    <a:p>
                      <a:r>
                        <a:rPr lang="en-US" sz="1800" b="0" dirty="0" smtClean="0">
                          <a:solidFill>
                            <a:schemeClr val="tx1"/>
                          </a:solidFill>
                          <a:latin typeface="Arial" panose="020B0604020202020204" pitchFamily="34" charset="0"/>
                          <a:cs typeface="Arial" panose="020B0604020202020204" pitchFamily="34" charset="0"/>
                        </a:rPr>
                        <a:t>Expenses</a:t>
                      </a:r>
                      <a:endParaRPr lang="en-GB" sz="18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800" b="0" dirty="0" smtClean="0">
                          <a:solidFill>
                            <a:schemeClr val="tx1"/>
                          </a:solidFill>
                          <a:latin typeface="Arial" panose="020B0604020202020204" pitchFamily="34" charset="0"/>
                          <a:cs typeface="Arial" panose="020B0604020202020204" pitchFamily="34" charset="0"/>
                        </a:rPr>
                        <a:t>$4 000</a:t>
                      </a:r>
                      <a:endParaRPr lang="en-GB" sz="18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800" b="0" dirty="0" smtClean="0">
                          <a:solidFill>
                            <a:schemeClr val="tx1"/>
                          </a:solidFill>
                          <a:latin typeface="Arial" panose="020B0604020202020204" pitchFamily="34" charset="0"/>
                          <a:cs typeface="Arial" panose="020B0604020202020204" pitchFamily="34" charset="0"/>
                        </a:rPr>
                        <a:t>$9 000</a:t>
                      </a:r>
                      <a:endParaRPr lang="en-GB" sz="18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10" name="TextBox 9">
            <a:hlinkClick r:id="rId3" action="ppaction://hlinkfile"/>
          </p:cNvPr>
          <p:cNvSpPr txBox="1"/>
          <p:nvPr/>
        </p:nvSpPr>
        <p:spPr>
          <a:xfrm>
            <a:off x="8460432" y="4819557"/>
            <a:ext cx="360040" cy="769441"/>
          </a:xfrm>
          <a:prstGeom prst="rect">
            <a:avLst/>
          </a:prstGeom>
          <a:noFill/>
        </p:spPr>
        <p:txBody>
          <a:bodyPr wrap="square" rtlCol="0">
            <a:spAutoFit/>
          </a:bodyPr>
          <a:lstStyle/>
          <a:p>
            <a:r>
              <a:rPr lang="en-US" sz="4400" dirty="0" smtClean="0">
                <a:solidFill>
                  <a:srgbClr val="FF0000"/>
                </a:solidFill>
              </a:rPr>
              <a:t>?</a:t>
            </a:r>
            <a:endParaRPr lang="en-GB" dirty="0">
              <a:solidFill>
                <a:srgbClr val="FF0000"/>
              </a:solidFill>
            </a:endParaRPr>
          </a:p>
        </p:txBody>
      </p:sp>
      <p:sp>
        <p:nvSpPr>
          <p:cNvPr id="11" name="Title 1"/>
          <p:cNvSpPr>
            <a:spLocks noGrp="1"/>
          </p:cNvSpPr>
          <p:nvPr>
            <p:ph type="title"/>
          </p:nvPr>
        </p:nvSpPr>
        <p:spPr>
          <a:xfrm>
            <a:off x="107504" y="44624"/>
            <a:ext cx="8856984" cy="625434"/>
          </a:xfrm>
        </p:spPr>
        <p:txBody>
          <a:bodyPr>
            <a:noAutofit/>
          </a:bodyPr>
          <a:lstStyle/>
          <a:p>
            <a:r>
              <a:rPr lang="en-US" sz="2500" dirty="0"/>
              <a:t>4.3 - How to Interpret Financial Statements - </a:t>
            </a:r>
            <a:r>
              <a:rPr lang="en-GB" sz="2500" dirty="0" smtClean="0"/>
              <a:t>Questions </a:t>
            </a:r>
            <a:r>
              <a:rPr lang="en-GB" sz="2500" dirty="0" smtClean="0"/>
              <a:t>– Paper 1</a:t>
            </a:r>
            <a:endParaRPr lang="en-GB" sz="2500" b="1" dirty="0" smtClean="0"/>
          </a:p>
        </p:txBody>
      </p:sp>
    </p:spTree>
    <p:extLst>
      <p:ext uri="{BB962C8B-B14F-4D97-AF65-F5344CB8AC3E}">
        <p14:creationId xmlns:p14="http://schemas.microsoft.com/office/powerpoint/2010/main" val="4268419475"/>
      </p:ext>
    </p:extLst>
  </p:cSld>
  <p:clrMapOvr>
    <a:masterClrMapping/>
  </p:clrMapOvr>
  <p:transition advClick="0"/>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6912768" cy="5262979"/>
          </a:xfrm>
          <a:prstGeom prst="rect">
            <a:avLst/>
          </a:prstGeom>
        </p:spPr>
        <p:txBody>
          <a:bodyPr wrap="square">
            <a:spAutoFit/>
          </a:bodyPr>
          <a:lstStyle/>
          <a:p>
            <a:pPr>
              <a:buClr>
                <a:srgbClr val="00B050"/>
              </a:buClr>
            </a:pPr>
            <a:r>
              <a:rPr lang="en-US" sz="1600" b="1" dirty="0" smtClean="0"/>
              <a:t>A </a:t>
            </a:r>
            <a:r>
              <a:rPr lang="en-US" sz="1600" b="1" dirty="0"/>
              <a:t>statement of financial position </a:t>
            </a:r>
            <a:endParaRPr lang="en-US" sz="1600" b="1" dirty="0" smtClean="0"/>
          </a:p>
          <a:p>
            <a:pPr marL="342900" indent="-342900">
              <a:buClr>
                <a:srgbClr val="00B050"/>
              </a:buClr>
              <a:buFont typeface="Wingdings 3" panose="05040102010807070707" pitchFamily="18" charset="2"/>
              <a:buChar char=""/>
            </a:pPr>
            <a:r>
              <a:rPr lang="en-US" sz="1600" dirty="0"/>
              <a:t>The statement of financial position is another name for the balance sheet. It is one of the main financial statements and it reports an entity's assets, liabilities, and the difference in their totals.  The amounts reported on the statement of financial position are the amounts as of the final moment of an accounting period.</a:t>
            </a:r>
          </a:p>
          <a:p>
            <a:pPr marL="342900" indent="-342900">
              <a:buClr>
                <a:srgbClr val="00B050"/>
              </a:buClr>
              <a:buFont typeface="Wingdings 3" panose="05040102010807070707" pitchFamily="18" charset="2"/>
              <a:buChar char=""/>
            </a:pPr>
            <a:r>
              <a:rPr lang="en-US" sz="1600" dirty="0" smtClean="0"/>
              <a:t>The </a:t>
            </a:r>
            <a:r>
              <a:rPr lang="en-US" sz="1600" dirty="0"/>
              <a:t>structure of the statement of financial position is similar to the basic accounting equation. For instance, a corporation will report amounts in the following format: Assets = Liabilities + Stockholders' Equity. A nonprofit </a:t>
            </a:r>
            <a:r>
              <a:rPr lang="en-US" sz="1600" dirty="0" smtClean="0"/>
              <a:t>organisation's </a:t>
            </a:r>
            <a:r>
              <a:rPr lang="en-US" sz="1600" dirty="0"/>
              <a:t>format will </a:t>
            </a:r>
            <a:r>
              <a:rPr lang="en-US" sz="1600" dirty="0" smtClean="0"/>
              <a:t>be:</a:t>
            </a:r>
          </a:p>
          <a:p>
            <a:pPr algn="ctr">
              <a:buClr>
                <a:srgbClr val="00B050"/>
              </a:buClr>
            </a:pPr>
            <a:r>
              <a:rPr lang="en-US" sz="1600" b="1" dirty="0" smtClean="0">
                <a:solidFill>
                  <a:srgbClr val="FF0000"/>
                </a:solidFill>
              </a:rPr>
              <a:t>Assets </a:t>
            </a:r>
            <a:r>
              <a:rPr lang="en-US" sz="1600" b="1" dirty="0">
                <a:solidFill>
                  <a:srgbClr val="FF0000"/>
                </a:solidFill>
              </a:rPr>
              <a:t>= Liabilities + Net Assets.</a:t>
            </a:r>
          </a:p>
          <a:p>
            <a:pPr marL="342900" indent="-342900">
              <a:buClr>
                <a:srgbClr val="00B050"/>
              </a:buClr>
              <a:buFont typeface="Wingdings 3" panose="05040102010807070707" pitchFamily="18" charset="2"/>
              <a:buChar char=""/>
            </a:pPr>
            <a:r>
              <a:rPr lang="en-US" sz="1600" dirty="0" smtClean="0"/>
              <a:t>The </a:t>
            </a:r>
            <a:r>
              <a:rPr lang="en-US" sz="1600" dirty="0"/>
              <a:t>statement of financial position must reflect the basic accounting principles and guidelines such as the cost, matching, and full disclosure principle. Accordingly, the statement of financial position is more meaningful when it is prepared under the accrual method of accounting</a:t>
            </a:r>
            <a:r>
              <a:rPr lang="en-US" sz="1600" dirty="0" smtClean="0"/>
              <a:t>.</a:t>
            </a:r>
          </a:p>
          <a:p>
            <a:pPr marL="342900" indent="-342900">
              <a:buClr>
                <a:srgbClr val="00B050"/>
              </a:buClr>
              <a:buFont typeface="Wingdings 3" panose="05040102010807070707" pitchFamily="18" charset="2"/>
              <a:buChar char=""/>
            </a:pPr>
            <a:r>
              <a:rPr lang="en-US" sz="1600" dirty="0"/>
              <a:t>The balance sheet is very different from an income statement, which records the income and expenses of a business, and the profit and loss it makes over a period of time – usually one year. The balance sheet records the value or worth of a business at just one moment in time – at the end of the financial year</a:t>
            </a:r>
            <a:r>
              <a:rPr lang="en-US" sz="1600" dirty="0" smtClean="0"/>
              <a:t>.</a:t>
            </a:r>
            <a:endParaRPr lang="en-US" sz="1600" dirty="0"/>
          </a:p>
        </p:txBody>
      </p:sp>
      <p:sp>
        <p:nvSpPr>
          <p:cNvPr id="8" name="Title 2"/>
          <p:cNvSpPr>
            <a:spLocks noGrp="1"/>
          </p:cNvSpPr>
          <p:nvPr>
            <p:ph type="title"/>
          </p:nvPr>
        </p:nvSpPr>
        <p:spPr>
          <a:xfrm>
            <a:off x="70266" y="72008"/>
            <a:ext cx="8859452" cy="548680"/>
          </a:xfrm>
        </p:spPr>
        <p:txBody>
          <a:bodyPr>
            <a:noAutofit/>
          </a:bodyPr>
          <a:lstStyle/>
          <a:p>
            <a:r>
              <a:rPr lang="en-US" sz="2600" dirty="0" smtClean="0"/>
              <a:t>4.3 - How to Interpret Financial Statements – Financial Position</a:t>
            </a:r>
            <a:endParaRPr lang="en-GB" sz="2600" dirty="0"/>
          </a:p>
        </p:txBody>
      </p:sp>
      <p:graphicFrame>
        <p:nvGraphicFramePr>
          <p:cNvPr id="10" name="Table 9"/>
          <p:cNvGraphicFramePr>
            <a:graphicFrameLocks noGrp="1"/>
          </p:cNvGraphicFramePr>
          <p:nvPr>
            <p:extLst>
              <p:ext uri="{D42A27DB-BD31-4B8C-83A1-F6EECF244321}">
                <p14:modId xmlns:p14="http://schemas.microsoft.com/office/powerpoint/2010/main" val="1159625535"/>
              </p:ext>
            </p:extLst>
          </p:nvPr>
        </p:nvGraphicFramePr>
        <p:xfrm>
          <a:off x="7344308" y="1052736"/>
          <a:ext cx="1476164" cy="5627899"/>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476164"/>
              </a:tblGrid>
              <a:tr h="370099">
                <a:tc>
                  <a:txBody>
                    <a:bodyPr/>
                    <a:lstStyle/>
                    <a:p>
                      <a:pPr>
                        <a:spcAft>
                          <a:spcPts val="0"/>
                        </a:spcAft>
                      </a:pPr>
                      <a:endParaRPr lang="en-GB" sz="128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46525">
                <a:tc>
                  <a:txBody>
                    <a:bodyPr/>
                    <a:lstStyle/>
                    <a:p>
                      <a:pPr marL="177800" indent="-177800" algn="l">
                        <a:spcAft>
                          <a:spcPts val="600"/>
                        </a:spcAft>
                        <a:buFontTx/>
                        <a:buBlip>
                          <a:blip r:embed="rId3"/>
                        </a:buBlip>
                      </a:pPr>
                      <a:r>
                        <a:rPr lang="en-GB" sz="1280" baseline="0" dirty="0" smtClean="0">
                          <a:solidFill>
                            <a:srgbClr val="FF0000"/>
                          </a:solidFill>
                          <a:effectLst/>
                          <a:latin typeface="Arial" pitchFamily="34" charset="0"/>
                          <a:ea typeface="Times New Roman"/>
                          <a:cs typeface="Arial" pitchFamily="34" charset="0"/>
                        </a:rPr>
                        <a:t>How much profit do you have to make to want to stop.</a:t>
                      </a:r>
                    </a:p>
                    <a:p>
                      <a:pPr marL="177800" indent="-177800" algn="l">
                        <a:spcAft>
                          <a:spcPts val="600"/>
                        </a:spcAft>
                        <a:buFontTx/>
                        <a:buBlip>
                          <a:blip r:embed="rId3"/>
                        </a:buBlip>
                      </a:pPr>
                      <a:r>
                        <a:rPr lang="en-GB" sz="1280" baseline="0" dirty="0" smtClean="0">
                          <a:solidFill>
                            <a:schemeClr val="tx1"/>
                          </a:solidFill>
                          <a:effectLst/>
                          <a:latin typeface="Arial" pitchFamily="34" charset="0"/>
                          <a:ea typeface="Times New Roman"/>
                          <a:cs typeface="Arial" pitchFamily="34" charset="0"/>
                        </a:rPr>
                        <a:t>How Tesco’s thought they had £270M when they really had £5m</a:t>
                      </a:r>
                    </a:p>
                    <a:p>
                      <a:pPr marL="177800" indent="-177800" algn="l">
                        <a:spcAft>
                          <a:spcPts val="600"/>
                        </a:spcAft>
                        <a:buFontTx/>
                        <a:buBlip>
                          <a:blip r:embed="rId3"/>
                        </a:buBlip>
                      </a:pPr>
                      <a:r>
                        <a:rPr lang="en-GB" sz="1280" baseline="0" dirty="0" smtClean="0">
                          <a:solidFill>
                            <a:srgbClr val="FF0000"/>
                          </a:solidFill>
                          <a:effectLst/>
                          <a:latin typeface="Arial" pitchFamily="34" charset="0"/>
                          <a:ea typeface="Times New Roman"/>
                          <a:cs typeface="Arial" pitchFamily="34" charset="0"/>
                        </a:rPr>
                        <a:t>What profit means to share value</a:t>
                      </a:r>
                    </a:p>
                    <a:p>
                      <a:pPr marL="177800" indent="-177800" algn="l">
                        <a:spcAft>
                          <a:spcPts val="600"/>
                        </a:spcAft>
                        <a:buFontTx/>
                        <a:buBlip>
                          <a:blip r:embed="rId3"/>
                        </a:buBlip>
                      </a:pPr>
                      <a:r>
                        <a:rPr lang="en-GB" sz="1280" baseline="0" dirty="0" smtClean="0">
                          <a:solidFill>
                            <a:schemeClr val="tx1"/>
                          </a:solidFill>
                          <a:effectLst/>
                          <a:latin typeface="Arial" pitchFamily="34" charset="0"/>
                          <a:ea typeface="Times New Roman"/>
                          <a:cs typeface="Arial" pitchFamily="34" charset="0"/>
                        </a:rPr>
                        <a:t>How you can be profitable but still go into liquidation</a:t>
                      </a:r>
                    </a:p>
                    <a:p>
                      <a:pPr marL="177800" indent="-177800" algn="l">
                        <a:spcAft>
                          <a:spcPts val="600"/>
                        </a:spcAft>
                        <a:buFontTx/>
                        <a:buBlip>
                          <a:blip r:embed="rId3"/>
                        </a:buBlip>
                      </a:pPr>
                      <a:r>
                        <a:rPr lang="en-GB" sz="1280" baseline="0" dirty="0" smtClean="0">
                          <a:solidFill>
                            <a:srgbClr val="FF0000"/>
                          </a:solidFill>
                          <a:effectLst/>
                          <a:latin typeface="Arial" pitchFamily="34" charset="0"/>
                          <a:ea typeface="Times New Roman"/>
                          <a:cs typeface="Arial" pitchFamily="34" charset="0"/>
                        </a:rPr>
                        <a:t>Tax rates based on profit and how to work around them.</a:t>
                      </a:r>
                    </a:p>
                    <a:p>
                      <a:pPr marL="177800" indent="-177800" algn="l">
                        <a:spcAft>
                          <a:spcPts val="600"/>
                        </a:spcAft>
                        <a:buFontTx/>
                        <a:buBlip>
                          <a:blip r:embed="rId3"/>
                        </a:buBlip>
                      </a:pPr>
                      <a:r>
                        <a:rPr lang="en-US" sz="1280" baseline="0" dirty="0" smtClean="0">
                          <a:solidFill>
                            <a:schemeClr val="tx1"/>
                          </a:solidFill>
                          <a:effectLst/>
                          <a:latin typeface="Arial" pitchFamily="34" charset="0"/>
                          <a:ea typeface="Times New Roman"/>
                          <a:cs typeface="Arial" pitchFamily="34" charset="0"/>
                          <a:hlinkClick r:id="rId4"/>
                        </a:rPr>
                        <a:t>How Google, Starbucks and claim to make no profit, so they pay no tax.</a:t>
                      </a:r>
                      <a:endParaRPr lang="en-GB" sz="128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1" name="Picture 4" descr="Think About"/>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7380312" y="1082133"/>
            <a:ext cx="1368152" cy="330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27120172"/>
      </p:ext>
    </p:extLst>
  </p:cSld>
  <p:clrMapOvr>
    <a:masterClrMapping/>
  </p:clrMapOvr>
  <p:transition advClick="0"/>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nvPr>
        </p:nvGraphicFramePr>
        <p:xfrm>
          <a:off x="6804248" y="1124743"/>
          <a:ext cx="2016224" cy="5336730"/>
        </p:xfrm>
        <a:graphic>
          <a:graphicData uri="http://schemas.openxmlformats.org/drawingml/2006/table">
            <a:tbl>
              <a:tblPr firstRow="1" firstCol="1" lastRow="1" lastCol="1" bandRow="1" bandCol="1">
                <a:tableStyleId>{2D5ABB26-0587-4C30-8999-92F81FD0307C}</a:tableStyleId>
              </a:tblPr>
              <a:tblGrid>
                <a:gridCol w="2016224"/>
              </a:tblGrid>
              <a:tr h="390601">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946129">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How much the company s worth for share (IPO) floating.</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Needed for when you need to borrow money from the bank based on company value.</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Used as a measure of how good the company is doing.</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A low balance sheet leaves a business open for takeover</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Certain taxes are base don company value, not profit.</a:t>
                      </a:r>
                    </a:p>
                    <a:p>
                      <a:pPr marL="177800" indent="-177800" algn="l">
                        <a:spcAft>
                          <a:spcPts val="600"/>
                        </a:spcAft>
                        <a:buFontTx/>
                        <a:buBlip>
                          <a:blip r:embed="rId3"/>
                        </a:buBlip>
                      </a:pPr>
                      <a:r>
                        <a:rPr lang="en-US" sz="1400" baseline="0" dirty="0" smtClean="0">
                          <a:solidFill>
                            <a:schemeClr val="tx1"/>
                          </a:solidFill>
                          <a:effectLst/>
                          <a:latin typeface="Arial" pitchFamily="34" charset="0"/>
                          <a:ea typeface="Times New Roman"/>
                          <a:cs typeface="Arial" pitchFamily="34" charset="0"/>
                        </a:rPr>
                        <a:t>Apple is the most valuable company in the world, but who was before them.</a:t>
                      </a:r>
                      <a:endParaRPr lang="en-GB" sz="14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876256" y="1138043"/>
            <a:ext cx="1876425" cy="346741"/>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288155" y="1136938"/>
            <a:ext cx="6448301" cy="5586145"/>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1700" dirty="0" err="1" smtClean="0"/>
              <a:t>Sallah</a:t>
            </a:r>
            <a:r>
              <a:rPr lang="en-US" sz="1700" dirty="0" smtClean="0"/>
              <a:t> plans to start his own business. A government business adviser asked him ‘how much money can you put into the business?’ and </a:t>
            </a:r>
            <a:r>
              <a:rPr lang="en-US" sz="1700" dirty="0" err="1" smtClean="0"/>
              <a:t>Sallah</a:t>
            </a:r>
            <a:r>
              <a:rPr lang="en-US" sz="1700" dirty="0" smtClean="0"/>
              <a:t> had to admit, he did not really know! </a:t>
            </a:r>
          </a:p>
          <a:p>
            <a:pPr marL="342900" indent="-342900">
              <a:buClr>
                <a:srgbClr val="00B050"/>
              </a:buClr>
              <a:buFont typeface="Wingdings 3" panose="05040102010807070707" pitchFamily="18" charset="2"/>
              <a:buChar char=""/>
            </a:pPr>
            <a:r>
              <a:rPr lang="en-US" sz="1700" dirty="0" smtClean="0"/>
              <a:t>The adviser asked him for an approximate value of everything he owned including any bank accounts - as well as any debts and loans he had.</a:t>
            </a:r>
          </a:p>
          <a:p>
            <a:pPr marL="342900" indent="-342900">
              <a:buClr>
                <a:srgbClr val="00B050"/>
              </a:buClr>
              <a:buFont typeface="Wingdings 3" panose="05040102010807070707" pitchFamily="18" charset="2"/>
              <a:buChar char=""/>
            </a:pPr>
            <a:r>
              <a:rPr lang="en-US" sz="1700" dirty="0" smtClean="0"/>
              <a:t>Together they made 2 lists:</a:t>
            </a:r>
          </a:p>
          <a:p>
            <a:pPr marL="342900" indent="-342900">
              <a:buClr>
                <a:srgbClr val="00B050"/>
              </a:buClr>
              <a:buFont typeface="Wingdings 3" panose="05040102010807070707" pitchFamily="18" charset="2"/>
              <a:buChar char=""/>
            </a:pPr>
            <a:endParaRPr lang="en-US" sz="1400" dirty="0" smtClean="0"/>
          </a:p>
          <a:p>
            <a:pPr marL="342900" indent="-342900">
              <a:buClr>
                <a:srgbClr val="00B050"/>
              </a:buClr>
              <a:buFont typeface="Wingdings 3" panose="05040102010807070707" pitchFamily="18" charset="2"/>
              <a:buChar char=""/>
            </a:pPr>
            <a:endParaRPr lang="en-US" sz="1700" dirty="0"/>
          </a:p>
          <a:p>
            <a:pPr marL="342900" indent="-342900">
              <a:buClr>
                <a:srgbClr val="00B050"/>
              </a:buClr>
              <a:buFont typeface="Wingdings 3" panose="05040102010807070707" pitchFamily="18" charset="2"/>
              <a:buChar char=""/>
            </a:pPr>
            <a:endParaRPr lang="en-US" sz="1700" dirty="0" smtClean="0"/>
          </a:p>
          <a:p>
            <a:pPr marL="342900" indent="-342900">
              <a:buClr>
                <a:srgbClr val="00B050"/>
              </a:buClr>
              <a:buFont typeface="Wingdings 3" panose="05040102010807070707" pitchFamily="18" charset="2"/>
              <a:buChar char=""/>
            </a:pPr>
            <a:endParaRPr lang="en-US" sz="1700" dirty="0"/>
          </a:p>
          <a:p>
            <a:pPr marL="342900" indent="-342900">
              <a:buClr>
                <a:srgbClr val="00B050"/>
              </a:buClr>
              <a:buFont typeface="Wingdings 3" panose="05040102010807070707" pitchFamily="18" charset="2"/>
              <a:buChar char=""/>
            </a:pPr>
            <a:endParaRPr lang="en-US" sz="1700" dirty="0" smtClean="0"/>
          </a:p>
          <a:p>
            <a:pPr marL="342900" indent="-342900">
              <a:buClr>
                <a:srgbClr val="00B050"/>
              </a:buClr>
              <a:buFont typeface="Wingdings 3" panose="05040102010807070707" pitchFamily="18" charset="2"/>
              <a:buChar char=""/>
            </a:pPr>
            <a:endParaRPr lang="en-US" sz="1700" dirty="0"/>
          </a:p>
          <a:p>
            <a:pPr marL="342900" indent="-342900">
              <a:buClr>
                <a:srgbClr val="00B050"/>
              </a:buClr>
              <a:buFont typeface="Wingdings 3" panose="05040102010807070707" pitchFamily="18" charset="2"/>
              <a:buChar char=""/>
            </a:pPr>
            <a:endParaRPr lang="en-US" sz="1700" dirty="0" smtClean="0"/>
          </a:p>
          <a:p>
            <a:pPr marL="342900" indent="-342900">
              <a:buClr>
                <a:srgbClr val="00B050"/>
              </a:buClr>
              <a:buFont typeface="Wingdings 3" panose="05040102010807070707" pitchFamily="18" charset="2"/>
              <a:buChar char=""/>
            </a:pPr>
            <a:endParaRPr lang="en-US" sz="1700" dirty="0"/>
          </a:p>
          <a:p>
            <a:pPr marL="342900" indent="-342900">
              <a:buClr>
                <a:srgbClr val="00B050"/>
              </a:buClr>
              <a:buFont typeface="Wingdings 3" panose="05040102010807070707" pitchFamily="18" charset="2"/>
              <a:buChar char=""/>
            </a:pPr>
            <a:r>
              <a:rPr lang="en-US" sz="1700" dirty="0" smtClean="0"/>
              <a:t>The adviser told </a:t>
            </a:r>
            <a:r>
              <a:rPr lang="en-US" sz="1700" dirty="0" err="1" smtClean="0"/>
              <a:t>Sallah</a:t>
            </a:r>
            <a:r>
              <a:rPr lang="en-US" sz="1700" dirty="0" smtClean="0"/>
              <a:t>: ‘The total </a:t>
            </a:r>
            <a:r>
              <a:rPr lang="en-US" sz="1700" dirty="0"/>
              <a:t>v</a:t>
            </a:r>
            <a:r>
              <a:rPr lang="en-US" sz="1700" dirty="0" smtClean="0"/>
              <a:t>alue of what you own is $35 500 more than the value of what you owe. The difference is called ‘</a:t>
            </a:r>
            <a:r>
              <a:rPr lang="en-US" sz="1700" b="1" dirty="0" smtClean="0"/>
              <a:t>Equity</a:t>
            </a:r>
            <a:r>
              <a:rPr lang="en-US" sz="1700" dirty="0" smtClean="0"/>
              <a:t>’ and means that you could, theoretically, invest that much if your own capital into your new business. Unfortunately it is not all in cash form!’</a:t>
            </a:r>
            <a:endParaRPr lang="en-US" sz="1700" dirty="0"/>
          </a:p>
        </p:txBody>
      </p:sp>
      <p:graphicFrame>
        <p:nvGraphicFramePr>
          <p:cNvPr id="3" name="Table 2"/>
          <p:cNvGraphicFramePr>
            <a:graphicFrameLocks noGrp="1"/>
          </p:cNvGraphicFramePr>
          <p:nvPr>
            <p:extLst/>
          </p:nvPr>
        </p:nvGraphicFramePr>
        <p:xfrm>
          <a:off x="288156" y="3308960"/>
          <a:ext cx="6372076" cy="1920240"/>
        </p:xfrm>
        <a:graphic>
          <a:graphicData uri="http://schemas.openxmlformats.org/drawingml/2006/table">
            <a:tbl>
              <a:tblPr firstRow="1" bandRow="1">
                <a:tableStyleId>{5C22544A-7EE6-4342-B048-85BDC9FD1C3A}</a:tableStyleId>
              </a:tblPr>
              <a:tblGrid>
                <a:gridCol w="2627660"/>
                <a:gridCol w="3744416"/>
              </a:tblGrid>
              <a:tr h="196280">
                <a:tc>
                  <a:txBody>
                    <a:bodyPr/>
                    <a:lstStyle/>
                    <a:p>
                      <a:r>
                        <a:rPr lang="en-US" sz="1500" dirty="0" smtClean="0">
                          <a:latin typeface="Arial" panose="020B0604020202020204" pitchFamily="34" charset="0"/>
                          <a:cs typeface="Arial" panose="020B0604020202020204" pitchFamily="34" charset="0"/>
                        </a:rPr>
                        <a:t>All items </a:t>
                      </a:r>
                      <a:r>
                        <a:rPr lang="en-US" sz="1500" b="1" i="1" dirty="0" smtClean="0">
                          <a:latin typeface="Arial" panose="020B0604020202020204" pitchFamily="34" charset="0"/>
                          <a:cs typeface="Arial" panose="020B0604020202020204" pitchFamily="34" charset="0"/>
                        </a:rPr>
                        <a:t>owned</a:t>
                      </a:r>
                      <a:r>
                        <a:rPr lang="en-US" sz="1500" b="1" i="0" baseline="0" dirty="0" smtClean="0">
                          <a:latin typeface="Arial" panose="020B0604020202020204" pitchFamily="34" charset="0"/>
                          <a:cs typeface="Arial" panose="020B0604020202020204" pitchFamily="34" charset="0"/>
                        </a:rPr>
                        <a:t> by </a:t>
                      </a:r>
                      <a:r>
                        <a:rPr lang="en-US" sz="1500" b="1" i="0" baseline="0" dirty="0" err="1" smtClean="0">
                          <a:latin typeface="Arial" panose="020B0604020202020204" pitchFamily="34" charset="0"/>
                          <a:cs typeface="Arial" panose="020B0604020202020204" pitchFamily="34" charset="0"/>
                        </a:rPr>
                        <a:t>Sallah</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500" dirty="0" smtClean="0">
                          <a:latin typeface="Arial" panose="020B0604020202020204" pitchFamily="34" charset="0"/>
                          <a:cs typeface="Arial" panose="020B0604020202020204" pitchFamily="34" charset="0"/>
                        </a:rPr>
                        <a:t>All debts </a:t>
                      </a:r>
                      <a:r>
                        <a:rPr lang="en-US" sz="1500" i="1" dirty="0" smtClean="0">
                          <a:latin typeface="Arial" panose="020B0604020202020204" pitchFamily="34" charset="0"/>
                          <a:cs typeface="Arial" panose="020B0604020202020204" pitchFamily="34" charset="0"/>
                        </a:rPr>
                        <a:t>owed</a:t>
                      </a:r>
                      <a:r>
                        <a:rPr lang="en-US" sz="1500" b="0" i="1" dirty="0" smtClean="0">
                          <a:latin typeface="Arial" panose="020B0604020202020204" pitchFamily="34" charset="0"/>
                          <a:cs typeface="Arial" panose="020B0604020202020204" pitchFamily="34" charset="0"/>
                        </a:rPr>
                        <a:t> </a:t>
                      </a:r>
                      <a:r>
                        <a:rPr lang="en-US" sz="1500" b="1" i="0" dirty="0" smtClean="0">
                          <a:latin typeface="Arial" panose="020B0604020202020204" pitchFamily="34" charset="0"/>
                          <a:cs typeface="Arial" panose="020B0604020202020204" pitchFamily="34" charset="0"/>
                        </a:rPr>
                        <a:t>by</a:t>
                      </a:r>
                      <a:r>
                        <a:rPr lang="en-US" sz="1500" b="1" i="0" baseline="0" dirty="0" smtClean="0">
                          <a:latin typeface="Arial" panose="020B0604020202020204" pitchFamily="34" charset="0"/>
                          <a:cs typeface="Arial" panose="020B0604020202020204" pitchFamily="34" charset="0"/>
                        </a:rPr>
                        <a:t> </a:t>
                      </a:r>
                      <a:r>
                        <a:rPr lang="en-US" sz="1500" b="1" i="0" baseline="0" dirty="0" err="1" smtClean="0">
                          <a:latin typeface="Arial" panose="020B0604020202020204" pitchFamily="34" charset="0"/>
                          <a:cs typeface="Arial" panose="020B0604020202020204" pitchFamily="34" charset="0"/>
                        </a:rPr>
                        <a:t>Sallah</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6280">
                <a:tc>
                  <a:txBody>
                    <a:bodyPr/>
                    <a:lstStyle/>
                    <a:p>
                      <a:pPr>
                        <a:tabLst>
                          <a:tab pos="1312863" algn="l"/>
                        </a:tabLst>
                      </a:pPr>
                      <a:r>
                        <a:rPr lang="en-US" sz="1500" dirty="0" smtClean="0">
                          <a:latin typeface="Arial" panose="020B0604020202020204" pitchFamily="34" charset="0"/>
                          <a:cs typeface="Arial" panose="020B0604020202020204" pitchFamily="34" charset="0"/>
                        </a:rPr>
                        <a:t>House	$50 000</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tabLst>
                          <a:tab pos="2344738" algn="l"/>
                        </a:tabLst>
                      </a:pPr>
                      <a:r>
                        <a:rPr lang="en-US" sz="1500" dirty="0" smtClean="0">
                          <a:latin typeface="Arial" panose="020B0604020202020204" pitchFamily="34" charset="0"/>
                          <a:cs typeface="Arial" panose="020B0604020202020204" pitchFamily="34" charset="0"/>
                        </a:rPr>
                        <a:t>Loan on House (Mortgage)	$18 000</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6280">
                <a:tc>
                  <a:txBody>
                    <a:bodyPr/>
                    <a:lstStyle/>
                    <a:p>
                      <a:pPr>
                        <a:tabLst>
                          <a:tab pos="1312863" algn="l"/>
                        </a:tabLst>
                      </a:pPr>
                      <a:r>
                        <a:rPr lang="en-US" sz="1500" dirty="0" smtClean="0">
                          <a:latin typeface="Arial" panose="020B0604020202020204" pitchFamily="34" charset="0"/>
                          <a:cs typeface="Arial" panose="020B0604020202020204" pitchFamily="34" charset="0"/>
                        </a:rPr>
                        <a:t>Car	$4500</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tabLst>
                          <a:tab pos="2344738" algn="l"/>
                        </a:tabLst>
                      </a:pPr>
                      <a:r>
                        <a:rPr lang="en-US" sz="1500" dirty="0" smtClean="0">
                          <a:latin typeface="Arial" panose="020B0604020202020204" pitchFamily="34" charset="0"/>
                          <a:cs typeface="Arial" panose="020B0604020202020204" pitchFamily="34" charset="0"/>
                        </a:rPr>
                        <a:t>Bank Loan</a:t>
                      </a:r>
                      <a:r>
                        <a:rPr lang="en-US" sz="1500" baseline="0" dirty="0" smtClean="0">
                          <a:latin typeface="Arial" panose="020B0604020202020204" pitchFamily="34" charset="0"/>
                          <a:cs typeface="Arial" panose="020B0604020202020204" pitchFamily="34" charset="0"/>
                        </a:rPr>
                        <a:t> on Car</a:t>
                      </a:r>
                      <a:r>
                        <a:rPr lang="en-US" sz="1500" dirty="0" smtClean="0">
                          <a:latin typeface="Arial" panose="020B0604020202020204" pitchFamily="34" charset="0"/>
                          <a:cs typeface="Arial" panose="020B0604020202020204" pitchFamily="34" charset="0"/>
                        </a:rPr>
                        <a:t>	$3000</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6280">
                <a:tc>
                  <a:txBody>
                    <a:bodyPr/>
                    <a:lstStyle/>
                    <a:p>
                      <a:pPr>
                        <a:tabLst>
                          <a:tab pos="1312863" algn="l"/>
                        </a:tabLst>
                      </a:pPr>
                      <a:r>
                        <a:rPr lang="en-US" sz="1500" dirty="0" smtClean="0">
                          <a:latin typeface="Arial" panose="020B0604020202020204" pitchFamily="34" charset="0"/>
                          <a:cs typeface="Arial" panose="020B0604020202020204" pitchFamily="34" charset="0"/>
                        </a:rPr>
                        <a:t>Savings	$3000</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tabLst>
                          <a:tab pos="2344738" algn="l"/>
                        </a:tabLst>
                      </a:pPr>
                      <a:r>
                        <a:rPr lang="en-US" sz="1500" dirty="0" smtClean="0">
                          <a:latin typeface="Arial" panose="020B0604020202020204" pitchFamily="34" charset="0"/>
                          <a:cs typeface="Arial" panose="020B0604020202020204" pitchFamily="34" charset="0"/>
                        </a:rPr>
                        <a:t>Owes</a:t>
                      </a:r>
                      <a:r>
                        <a:rPr lang="en-US" sz="1500" baseline="0" dirty="0" smtClean="0">
                          <a:latin typeface="Arial" panose="020B0604020202020204" pitchFamily="34" charset="0"/>
                          <a:cs typeface="Arial" panose="020B0604020202020204" pitchFamily="34" charset="0"/>
                        </a:rPr>
                        <a:t> Brother</a:t>
                      </a:r>
                      <a:r>
                        <a:rPr lang="en-US" sz="1500" dirty="0" smtClean="0">
                          <a:latin typeface="Arial" panose="020B0604020202020204" pitchFamily="34" charset="0"/>
                          <a:cs typeface="Arial" panose="020B0604020202020204" pitchFamily="34" charset="0"/>
                        </a:rPr>
                        <a:t>	$1500</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6280">
                <a:tc>
                  <a:txBody>
                    <a:bodyPr/>
                    <a:lstStyle/>
                    <a:p>
                      <a:pPr>
                        <a:tabLst>
                          <a:tab pos="1312863" algn="l"/>
                        </a:tabLst>
                      </a:pPr>
                      <a:r>
                        <a:rPr lang="en-US" sz="1500" dirty="0" smtClean="0">
                          <a:latin typeface="Arial" panose="020B0604020202020204" pitchFamily="34" charset="0"/>
                          <a:cs typeface="Arial" panose="020B0604020202020204" pitchFamily="34" charset="0"/>
                        </a:rPr>
                        <a:t>Bank Account	$500</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500" dirty="0" smtClean="0">
                          <a:latin typeface="Arial" panose="020B0604020202020204" pitchFamily="34" charset="0"/>
                          <a:cs typeface="Arial" panose="020B0604020202020204" pitchFamily="34" charset="0"/>
                        </a:rPr>
                        <a:t>	</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6280">
                <a:tc>
                  <a:txBody>
                    <a:bodyPr/>
                    <a:lstStyle/>
                    <a:p>
                      <a:pPr>
                        <a:tabLst>
                          <a:tab pos="1312863" algn="l"/>
                        </a:tabLst>
                      </a:pPr>
                      <a:r>
                        <a:rPr lang="en-US" sz="1500" b="1" dirty="0" smtClean="0">
                          <a:latin typeface="Arial" panose="020B0604020202020204" pitchFamily="34" charset="0"/>
                          <a:cs typeface="Arial" panose="020B0604020202020204" pitchFamily="34" charset="0"/>
                        </a:rPr>
                        <a:t>Total	$ 000</a:t>
                      </a:r>
                      <a:endParaRPr lang="en-GB" sz="1500" b="1"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tabLst>
                          <a:tab pos="2344738" algn="l"/>
                        </a:tabLst>
                      </a:pPr>
                      <a:r>
                        <a:rPr lang="en-US" sz="1500" b="1" dirty="0" smtClean="0">
                          <a:latin typeface="Arial" panose="020B0604020202020204" pitchFamily="34" charset="0"/>
                          <a:cs typeface="Arial" panose="020B0604020202020204" pitchFamily="34" charset="0"/>
                        </a:rPr>
                        <a:t>Total	$22 500</a:t>
                      </a:r>
                      <a:endParaRPr lang="en-GB" sz="1500" b="1"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9" name="Title 2"/>
          <p:cNvSpPr>
            <a:spLocks noGrp="1"/>
          </p:cNvSpPr>
          <p:nvPr>
            <p:ph type="title"/>
          </p:nvPr>
        </p:nvSpPr>
        <p:spPr>
          <a:xfrm>
            <a:off x="70266" y="72008"/>
            <a:ext cx="8859452" cy="548680"/>
          </a:xfrm>
        </p:spPr>
        <p:txBody>
          <a:bodyPr>
            <a:noAutofit/>
          </a:bodyPr>
          <a:lstStyle/>
          <a:p>
            <a:r>
              <a:rPr lang="en-US" sz="2600" dirty="0" smtClean="0"/>
              <a:t>4.3 - How to Interpret Financial Statements – Financial Position</a:t>
            </a:r>
            <a:endParaRPr lang="en-GB" sz="2600" dirty="0"/>
          </a:p>
        </p:txBody>
      </p:sp>
    </p:spTree>
    <p:extLst>
      <p:ext uri="{BB962C8B-B14F-4D97-AF65-F5344CB8AC3E}">
        <p14:creationId xmlns:p14="http://schemas.microsoft.com/office/powerpoint/2010/main" val="3784137113"/>
      </p:ext>
    </p:extLst>
  </p:cSld>
  <p:clrMapOvr>
    <a:masterClrMapping/>
  </p:clrMapOvr>
  <p:transition advClick="0"/>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nvPr>
        </p:nvGraphicFramePr>
        <p:xfrm>
          <a:off x="6804248" y="1124743"/>
          <a:ext cx="2016224" cy="5336730"/>
        </p:xfrm>
        <a:graphic>
          <a:graphicData uri="http://schemas.openxmlformats.org/drawingml/2006/table">
            <a:tbl>
              <a:tblPr firstRow="1" firstCol="1" lastRow="1" lastCol="1" bandRow="1" bandCol="1">
                <a:tableStyleId>{2D5ABB26-0587-4C30-8999-92F81FD0307C}</a:tableStyleId>
              </a:tblPr>
              <a:tblGrid>
                <a:gridCol w="2016224"/>
              </a:tblGrid>
              <a:tr h="390601">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946129">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How much the company s worth for share (IPO) floating.</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Needed for when you need to borrow money from the bank based on company value.</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Used as a measure of how good the company is doing.</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A low balance sheet leaves a business open for takeover</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Certain taxes are base don company value, not profit.</a:t>
                      </a:r>
                    </a:p>
                    <a:p>
                      <a:pPr marL="177800" indent="-177800" algn="l">
                        <a:spcAft>
                          <a:spcPts val="600"/>
                        </a:spcAft>
                        <a:buFontTx/>
                        <a:buBlip>
                          <a:blip r:embed="rId3"/>
                        </a:buBlip>
                      </a:pPr>
                      <a:r>
                        <a:rPr lang="en-US" sz="1400" baseline="0" dirty="0" smtClean="0">
                          <a:solidFill>
                            <a:schemeClr val="tx1"/>
                          </a:solidFill>
                          <a:effectLst/>
                          <a:latin typeface="Arial" pitchFamily="34" charset="0"/>
                          <a:ea typeface="Times New Roman"/>
                          <a:cs typeface="Arial" pitchFamily="34" charset="0"/>
                        </a:rPr>
                        <a:t>Apple is the most valuable company in the world, but who was before them.</a:t>
                      </a:r>
                      <a:endParaRPr lang="en-GB" sz="14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876256" y="1138043"/>
            <a:ext cx="1876425" cy="346741"/>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288155" y="1136938"/>
            <a:ext cx="6448301" cy="5355312"/>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dirty="0"/>
              <a:t>B</a:t>
            </a:r>
            <a:r>
              <a:rPr lang="en-US" dirty="0" smtClean="0"/>
              <a:t>usiness balance sheets follow exactly the same principals. They list and give a value to all of the </a:t>
            </a:r>
            <a:r>
              <a:rPr lang="en-US" b="1" dirty="0" smtClean="0"/>
              <a:t>assets</a:t>
            </a:r>
            <a:r>
              <a:rPr lang="en-US" dirty="0" smtClean="0"/>
              <a:t> and </a:t>
            </a:r>
            <a:r>
              <a:rPr lang="en-US" b="1" dirty="0" smtClean="0"/>
              <a:t>liabilities </a:t>
            </a:r>
            <a:r>
              <a:rPr lang="en-US" dirty="0" smtClean="0"/>
              <a:t>of the business. It is important to understand these terms before the layout of the balance sheet is explained.</a:t>
            </a:r>
          </a:p>
          <a:p>
            <a:pPr marL="342900" indent="-342900">
              <a:buClr>
                <a:srgbClr val="00B050"/>
              </a:buClr>
              <a:buFont typeface="Wingdings 3" panose="05040102010807070707" pitchFamily="18" charset="2"/>
              <a:buChar char=""/>
            </a:pPr>
            <a:r>
              <a:rPr lang="en-US" b="1" dirty="0" smtClean="0">
                <a:solidFill>
                  <a:srgbClr val="FF0000"/>
                </a:solidFill>
              </a:rPr>
              <a:t>Assets</a:t>
            </a:r>
            <a:r>
              <a:rPr lang="en-US" dirty="0" smtClean="0">
                <a:solidFill>
                  <a:srgbClr val="FF0000"/>
                </a:solidFill>
              </a:rPr>
              <a:t> are those items of value which are owned by the business.</a:t>
            </a:r>
          </a:p>
          <a:p>
            <a:pPr marL="342900" indent="-342900">
              <a:buClr>
                <a:srgbClr val="00B050"/>
              </a:buClr>
              <a:buFont typeface="Wingdings 3" panose="05040102010807070707" pitchFamily="18" charset="2"/>
              <a:buChar char=""/>
            </a:pPr>
            <a:r>
              <a:rPr lang="en-US" dirty="0" smtClean="0"/>
              <a:t>Land, buildings, equipment and vehicles are examples of non-current or fixed assets. They are likely to be kept by the business for more than one year. Most fixed assets, apart from land, depreciate over time so the value of these will fall on the balance sheet from one year to the next. Intangible assets are those that do not exist physically but still have a value – such as brand names, patents and copyrights.</a:t>
            </a:r>
          </a:p>
          <a:p>
            <a:pPr marL="342900" indent="-342900">
              <a:buClr>
                <a:srgbClr val="00B050"/>
              </a:buClr>
              <a:buFont typeface="Wingdings 3" panose="05040102010807070707" pitchFamily="18" charset="2"/>
              <a:buChar char=""/>
            </a:pPr>
            <a:r>
              <a:rPr lang="en-US" dirty="0" smtClean="0"/>
              <a:t>Cash inventories (stocks) and accounts receivables (debtor customers who owe money to the business) are only held for short periods of time and are called current assets.</a:t>
            </a:r>
            <a:endParaRPr lang="en-US" dirty="0"/>
          </a:p>
        </p:txBody>
      </p:sp>
      <p:sp>
        <p:nvSpPr>
          <p:cNvPr id="8" name="Title 2"/>
          <p:cNvSpPr>
            <a:spLocks noGrp="1"/>
          </p:cNvSpPr>
          <p:nvPr>
            <p:ph type="title"/>
          </p:nvPr>
        </p:nvSpPr>
        <p:spPr>
          <a:xfrm>
            <a:off x="70266" y="72008"/>
            <a:ext cx="8859452" cy="548680"/>
          </a:xfrm>
        </p:spPr>
        <p:txBody>
          <a:bodyPr>
            <a:noAutofit/>
          </a:bodyPr>
          <a:lstStyle/>
          <a:p>
            <a:r>
              <a:rPr lang="en-US" sz="2600" dirty="0" smtClean="0"/>
              <a:t>4.3 - How to Interpret Financial Statements – Financial Position</a:t>
            </a:r>
            <a:endParaRPr lang="en-GB" sz="2600" dirty="0"/>
          </a:p>
        </p:txBody>
      </p:sp>
    </p:spTree>
    <p:extLst>
      <p:ext uri="{BB962C8B-B14F-4D97-AF65-F5344CB8AC3E}">
        <p14:creationId xmlns:p14="http://schemas.microsoft.com/office/powerpoint/2010/main" val="3691542764"/>
      </p:ext>
    </p:extLst>
  </p:cSld>
  <p:clrMapOvr>
    <a:masterClrMapping/>
  </p:clrMapOvr>
  <p:transition advClick="0"/>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nvPr>
        </p:nvGraphicFramePr>
        <p:xfrm>
          <a:off x="6804248" y="1124743"/>
          <a:ext cx="2016224" cy="5336730"/>
        </p:xfrm>
        <a:graphic>
          <a:graphicData uri="http://schemas.openxmlformats.org/drawingml/2006/table">
            <a:tbl>
              <a:tblPr firstRow="1" firstCol="1" lastRow="1" lastCol="1" bandRow="1" bandCol="1">
                <a:tableStyleId>{2D5ABB26-0587-4C30-8999-92F81FD0307C}</a:tableStyleId>
              </a:tblPr>
              <a:tblGrid>
                <a:gridCol w="2016224"/>
              </a:tblGrid>
              <a:tr h="390601">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946129">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How much the company s worth for share (IPO) floating.</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Needed for when you need to borrow money from the bank based on company value.</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Used as a measure of how good the company is doing.</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A low balance sheet leaves a business open for takeover</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Certain taxes are base don company value, not profit.</a:t>
                      </a:r>
                    </a:p>
                    <a:p>
                      <a:pPr marL="177800" indent="-177800" algn="l">
                        <a:spcAft>
                          <a:spcPts val="600"/>
                        </a:spcAft>
                        <a:buFontTx/>
                        <a:buBlip>
                          <a:blip r:embed="rId3"/>
                        </a:buBlip>
                      </a:pPr>
                      <a:r>
                        <a:rPr lang="en-US" sz="1400" baseline="0" dirty="0" smtClean="0">
                          <a:solidFill>
                            <a:schemeClr val="tx1"/>
                          </a:solidFill>
                          <a:effectLst/>
                          <a:latin typeface="Arial" pitchFamily="34" charset="0"/>
                          <a:ea typeface="Times New Roman"/>
                          <a:cs typeface="Arial" pitchFamily="34" charset="0"/>
                        </a:rPr>
                        <a:t>Apple is the most valuable company in the world, but who was before them.</a:t>
                      </a:r>
                      <a:endParaRPr lang="en-GB" sz="14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876256" y="1138043"/>
            <a:ext cx="1876425" cy="346741"/>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288155" y="1136938"/>
            <a:ext cx="6448301" cy="4478149"/>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1500" b="1" dirty="0" smtClean="0">
                <a:solidFill>
                  <a:srgbClr val="FF0000"/>
                </a:solidFill>
              </a:rPr>
              <a:t>Liabilities </a:t>
            </a:r>
            <a:r>
              <a:rPr lang="en-US" sz="1500" dirty="0" smtClean="0">
                <a:solidFill>
                  <a:srgbClr val="FF0000"/>
                </a:solidFill>
              </a:rPr>
              <a:t>are items owed by the business, and have 2 main forms of these.</a:t>
            </a:r>
          </a:p>
          <a:p>
            <a:pPr marL="574675" indent="-225425">
              <a:buClr>
                <a:srgbClr val="00B050"/>
              </a:buClr>
              <a:buFont typeface="Arial" panose="020B0604020202020204" pitchFamily="34" charset="0"/>
              <a:buChar char="•"/>
            </a:pPr>
            <a:r>
              <a:rPr lang="en-US" sz="1500" b="1" dirty="0" smtClean="0"/>
              <a:t>Non current liabilities</a:t>
            </a:r>
            <a:r>
              <a:rPr lang="en-US" sz="1500" dirty="0" smtClean="0"/>
              <a:t> (or long-term liabilities) are long-term borrowings which do not have to be repaid within one year.</a:t>
            </a:r>
          </a:p>
          <a:p>
            <a:pPr marL="574675" indent="-225425">
              <a:buClr>
                <a:srgbClr val="00B050"/>
              </a:buClr>
              <a:buFont typeface="Arial" panose="020B0604020202020204" pitchFamily="34" charset="0"/>
              <a:buChar char="•"/>
            </a:pPr>
            <a:r>
              <a:rPr lang="en-US" sz="1500" b="1" dirty="0" smtClean="0"/>
              <a:t>Current liabilities</a:t>
            </a:r>
            <a:r>
              <a:rPr lang="en-US" sz="1500" dirty="0" smtClean="0"/>
              <a:t> are amounts owed by the business which must be repaid within one year, for example, bank overdraft and accounts payable (supplies / creditors owed money by the business)</a:t>
            </a:r>
          </a:p>
          <a:p>
            <a:pPr marL="342900" indent="-342900">
              <a:buClr>
                <a:srgbClr val="00B050"/>
              </a:buClr>
              <a:buFont typeface="Wingdings 3" panose="05040102010807070707" pitchFamily="18" charset="2"/>
              <a:buChar char=""/>
            </a:pPr>
            <a:r>
              <a:rPr lang="en-US" sz="1500" dirty="0" smtClean="0"/>
              <a:t>What is the importance of these terms? Using the previous case study of Sallah’s personal finances, the value of his assets, is greater than the value of his debts or liabilities, so he owns wealth. In the case of a business, this wealth belongs to the owners; in the case of companies, it belongs to the shareholders. This is why the balance sheet is so important to the users of the accounts (the owners of the business). It shows how much wealth or equity the owners have invested in the business. They would obviously like to see this increase by the end of the year.</a:t>
            </a:r>
          </a:p>
          <a:p>
            <a:pPr algn="ctr">
              <a:buClr>
                <a:srgbClr val="00B050"/>
              </a:buClr>
            </a:pPr>
            <a:r>
              <a:rPr lang="en-US" sz="1500" b="1" dirty="0" smtClean="0">
                <a:solidFill>
                  <a:srgbClr val="FF0000"/>
                </a:solidFill>
              </a:rPr>
              <a:t>Total assets – total liabilities = owners’ equity (shareholder’s funds in a limited company)</a:t>
            </a:r>
            <a:endParaRPr lang="en-US" sz="1500" b="1" dirty="0">
              <a:solidFill>
                <a:srgbClr val="FF0000"/>
              </a:solidFill>
            </a:endParaRPr>
          </a:p>
        </p:txBody>
      </p:sp>
      <p:sp>
        <p:nvSpPr>
          <p:cNvPr id="3" name="TextBox 2"/>
          <p:cNvSpPr txBox="1"/>
          <p:nvPr/>
        </p:nvSpPr>
        <p:spPr>
          <a:xfrm>
            <a:off x="288155" y="5589240"/>
            <a:ext cx="6372077" cy="1015663"/>
          </a:xfrm>
          <a:prstGeom prst="rect">
            <a:avLst/>
          </a:prstGeom>
          <a:solidFill>
            <a:schemeClr val="tx2">
              <a:lumMod val="40000"/>
              <a:lumOff val="60000"/>
            </a:schemeClr>
          </a:solidFill>
          <a:ln w="38100">
            <a:solidFill>
              <a:srgbClr val="FF0000"/>
            </a:solidFill>
          </a:ln>
        </p:spPr>
        <p:txBody>
          <a:bodyPr wrap="square" rtlCol="0">
            <a:spAutoFit/>
          </a:bodyPr>
          <a:lstStyle/>
          <a:p>
            <a:r>
              <a:rPr lang="en-US" sz="1500" b="1" dirty="0" smtClean="0"/>
              <a:t>Tips for Success </a:t>
            </a:r>
            <a:r>
              <a:rPr lang="en-US" sz="1500" dirty="0" smtClean="0"/>
              <a:t>– There is more than one accounting term used for many balance sheet items (some of these are given in brackets). Cambridge use the standard international terminology but many give other terms as well to aid your understanding.</a:t>
            </a:r>
            <a:endParaRPr lang="en-GB" sz="1500" dirty="0"/>
          </a:p>
        </p:txBody>
      </p:sp>
      <p:sp>
        <p:nvSpPr>
          <p:cNvPr id="9" name="Title 2"/>
          <p:cNvSpPr>
            <a:spLocks noGrp="1"/>
          </p:cNvSpPr>
          <p:nvPr>
            <p:ph type="title"/>
          </p:nvPr>
        </p:nvSpPr>
        <p:spPr>
          <a:xfrm>
            <a:off x="70266" y="72008"/>
            <a:ext cx="8859452" cy="548680"/>
          </a:xfrm>
        </p:spPr>
        <p:txBody>
          <a:bodyPr>
            <a:noAutofit/>
          </a:bodyPr>
          <a:lstStyle/>
          <a:p>
            <a:r>
              <a:rPr lang="en-US" sz="2600" dirty="0" smtClean="0"/>
              <a:t>4.3 - How to Interpret Financial Statements – Financial Position</a:t>
            </a:r>
            <a:endParaRPr lang="en-GB" sz="2600" dirty="0"/>
          </a:p>
        </p:txBody>
      </p:sp>
    </p:spTree>
    <p:extLst>
      <p:ext uri="{BB962C8B-B14F-4D97-AF65-F5344CB8AC3E}">
        <p14:creationId xmlns:p14="http://schemas.microsoft.com/office/powerpoint/2010/main" val="3446255188"/>
      </p:ext>
    </p:extLst>
  </p:cSld>
  <p:clrMapOvr>
    <a:masterClrMapping/>
  </p:clrMapOvr>
  <p:transition advClick="0"/>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8155" y="1136938"/>
            <a:ext cx="2123605" cy="4770537"/>
          </a:xfrm>
          <a:prstGeom prst="rect">
            <a:avLst/>
          </a:prstGeom>
        </p:spPr>
        <p:txBody>
          <a:bodyPr wrap="square">
            <a:spAutoFit/>
          </a:bodyPr>
          <a:lstStyle/>
          <a:p>
            <a:pPr marL="280988" indent="-280988">
              <a:buClr>
                <a:srgbClr val="00B050"/>
              </a:buClr>
              <a:buFont typeface="Wingdings 3" panose="05040102010807070707" pitchFamily="18" charset="2"/>
              <a:buChar char=""/>
            </a:pPr>
            <a:r>
              <a:rPr lang="en-US" sz="1600" dirty="0" smtClean="0"/>
              <a:t>This is a typical balance sheet for </a:t>
            </a:r>
            <a:r>
              <a:rPr lang="en-US" sz="1600" dirty="0" err="1" smtClean="0"/>
              <a:t>Abd</a:t>
            </a:r>
            <a:r>
              <a:rPr lang="en-US" sz="1600" dirty="0" smtClean="0"/>
              <a:t> Machines Ltd. The previous year’s figures are also usually shown to allow for easy comparisons, The terms have not yet been explained are looked at in more detail below.</a:t>
            </a:r>
          </a:p>
          <a:p>
            <a:pPr marL="280988" indent="-280988">
              <a:buClr>
                <a:srgbClr val="00B050"/>
              </a:buClr>
              <a:buFont typeface="Wingdings 3" panose="05040102010807070707" pitchFamily="18" charset="2"/>
              <a:buChar char=""/>
            </a:pPr>
            <a:r>
              <a:rPr lang="en-US" sz="1600" i="1" dirty="0" err="1" smtClean="0"/>
              <a:t>Abd</a:t>
            </a:r>
            <a:r>
              <a:rPr lang="en-US" sz="1600" i="1" dirty="0" smtClean="0"/>
              <a:t> Machines Ltd. Balance sheet as at 31/03/2015 ($000)</a:t>
            </a:r>
          </a:p>
        </p:txBody>
      </p:sp>
      <p:graphicFrame>
        <p:nvGraphicFramePr>
          <p:cNvPr id="4" name="Table 3"/>
          <p:cNvGraphicFramePr>
            <a:graphicFrameLocks noGrp="1"/>
          </p:cNvGraphicFramePr>
          <p:nvPr>
            <p:extLst/>
          </p:nvPr>
        </p:nvGraphicFramePr>
        <p:xfrm>
          <a:off x="2411760" y="1124744"/>
          <a:ext cx="6408711" cy="5477256"/>
        </p:xfrm>
        <a:graphic>
          <a:graphicData uri="http://schemas.openxmlformats.org/drawingml/2006/table">
            <a:tbl>
              <a:tblPr firstRow="1" bandRow="1">
                <a:tableStyleId>{5C22544A-7EE6-4342-B048-85BDC9FD1C3A}</a:tableStyleId>
              </a:tblPr>
              <a:tblGrid>
                <a:gridCol w="3816424"/>
                <a:gridCol w="1224136"/>
                <a:gridCol w="1368151"/>
              </a:tblGrid>
              <a:tr h="191537">
                <a:tc>
                  <a:txBody>
                    <a:bodyPr/>
                    <a:lstStyle/>
                    <a:p>
                      <a:r>
                        <a:rPr lang="en-US" sz="1200" dirty="0" smtClean="0">
                          <a:latin typeface="Arial" panose="020B0604020202020204" pitchFamily="34" charset="0"/>
                          <a:cs typeface="Arial" panose="020B0604020202020204" pitchFamily="34" charset="0"/>
                        </a:rPr>
                        <a:t>ASSETS</a:t>
                      </a:r>
                      <a:endParaRPr lang="en-GB" sz="1200"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smtClean="0">
                          <a:latin typeface="Arial" panose="020B0604020202020204" pitchFamily="34" charset="0"/>
                          <a:cs typeface="Arial" panose="020B0604020202020204" pitchFamily="34" charset="0"/>
                        </a:rPr>
                        <a:t>2015</a:t>
                      </a:r>
                      <a:endParaRPr lang="en-GB" sz="1200"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smtClean="0">
                          <a:latin typeface="Arial" panose="020B0604020202020204" pitchFamily="34" charset="0"/>
                          <a:cs typeface="Arial" panose="020B0604020202020204" pitchFamily="34" charset="0"/>
                        </a:rPr>
                        <a:t>2014</a:t>
                      </a:r>
                      <a:endParaRPr lang="en-GB" sz="1200"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1537">
                <a:tc>
                  <a:txBody>
                    <a:bodyPr/>
                    <a:lstStyle/>
                    <a:p>
                      <a:r>
                        <a:rPr lang="en-US" sz="1200" b="1" dirty="0" smtClean="0">
                          <a:latin typeface="Arial" panose="020B0604020202020204" pitchFamily="34" charset="0"/>
                          <a:cs typeface="Arial" panose="020B0604020202020204" pitchFamily="34" charset="0"/>
                        </a:rPr>
                        <a:t>Non-Current (fixes</a:t>
                      </a:r>
                      <a:r>
                        <a:rPr lang="en-US" sz="1200" b="1" baseline="0" dirty="0" smtClean="0">
                          <a:latin typeface="Arial" panose="020B0604020202020204" pitchFamily="34" charset="0"/>
                          <a:cs typeface="Arial" panose="020B0604020202020204" pitchFamily="34" charset="0"/>
                        </a:rPr>
                        <a:t> assets)</a:t>
                      </a:r>
                      <a:endParaRPr lang="en-GB" sz="1200" b="1"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sz="1200" b="1"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sz="1200" b="1"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1537">
                <a:tc>
                  <a:txBody>
                    <a:bodyPr/>
                    <a:lstStyle/>
                    <a:p>
                      <a:r>
                        <a:rPr lang="en-US" sz="1200" dirty="0" smtClean="0">
                          <a:latin typeface="Arial" panose="020B0604020202020204" pitchFamily="34" charset="0"/>
                          <a:cs typeface="Arial" panose="020B0604020202020204" pitchFamily="34" charset="0"/>
                        </a:rPr>
                        <a:t>Land and Buildings</a:t>
                      </a:r>
                    </a:p>
                    <a:p>
                      <a:r>
                        <a:rPr lang="en-US" sz="1200" dirty="0" smtClean="0">
                          <a:latin typeface="Arial" panose="020B0604020202020204" pitchFamily="34" charset="0"/>
                          <a:cs typeface="Arial" panose="020B0604020202020204" pitchFamily="34" charset="0"/>
                        </a:rPr>
                        <a:t>Machinery</a:t>
                      </a:r>
                      <a:endParaRPr lang="en-GB" sz="1200"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smtClean="0">
                          <a:latin typeface="Arial" panose="020B0604020202020204" pitchFamily="34" charset="0"/>
                          <a:cs typeface="Arial" panose="020B0604020202020204" pitchFamily="34" charset="0"/>
                        </a:rPr>
                        <a:t>450</a:t>
                      </a:r>
                    </a:p>
                    <a:p>
                      <a:pPr algn="ctr"/>
                      <a:r>
                        <a:rPr lang="en-US" sz="1200" u="sng" dirty="0" smtClean="0">
                          <a:latin typeface="Arial" panose="020B0604020202020204" pitchFamily="34" charset="0"/>
                          <a:cs typeface="Arial" panose="020B0604020202020204" pitchFamily="34" charset="0"/>
                        </a:rPr>
                        <a:t>700</a:t>
                      </a:r>
                    </a:p>
                    <a:p>
                      <a:pPr algn="ctr"/>
                      <a:r>
                        <a:rPr lang="en-US" sz="1200" u="none" dirty="0" smtClean="0">
                          <a:latin typeface="Arial" panose="020B0604020202020204" pitchFamily="34" charset="0"/>
                          <a:cs typeface="Arial" panose="020B0604020202020204" pitchFamily="34" charset="0"/>
                        </a:rPr>
                        <a:t>1150</a:t>
                      </a:r>
                      <a:endParaRPr lang="en-GB" sz="1200" u="none"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smtClean="0">
                          <a:latin typeface="Arial" panose="020B0604020202020204" pitchFamily="34" charset="0"/>
                          <a:cs typeface="Arial" panose="020B0604020202020204" pitchFamily="34" charset="0"/>
                        </a:rPr>
                        <a:t>400</a:t>
                      </a:r>
                    </a:p>
                    <a:p>
                      <a:pPr algn="ctr"/>
                      <a:r>
                        <a:rPr lang="en-US" sz="1200" u="sng" dirty="0" smtClean="0">
                          <a:latin typeface="Arial" panose="020B0604020202020204" pitchFamily="34" charset="0"/>
                          <a:cs typeface="Arial" panose="020B0604020202020204" pitchFamily="34" charset="0"/>
                        </a:rPr>
                        <a:t>600</a:t>
                      </a:r>
                      <a:endParaRPr lang="en-US" sz="1200" u="none" dirty="0" smtClean="0">
                        <a:latin typeface="Arial" panose="020B0604020202020204" pitchFamily="34" charset="0"/>
                        <a:cs typeface="Arial" panose="020B0604020202020204" pitchFamily="34" charset="0"/>
                      </a:endParaRPr>
                    </a:p>
                    <a:p>
                      <a:pPr algn="ctr"/>
                      <a:r>
                        <a:rPr lang="en-US" sz="1200" u="none" dirty="0" smtClean="0">
                          <a:latin typeface="Arial" panose="020B0604020202020204" pitchFamily="34" charset="0"/>
                          <a:cs typeface="Arial" panose="020B0604020202020204" pitchFamily="34" charset="0"/>
                        </a:rPr>
                        <a:t>1040</a:t>
                      </a:r>
                      <a:endParaRPr lang="en-GB" sz="1200" u="sng"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1537">
                <a:tc>
                  <a:txBody>
                    <a:bodyPr/>
                    <a:lstStyle/>
                    <a:p>
                      <a:r>
                        <a:rPr lang="en-US" sz="1200" b="1" dirty="0" smtClean="0">
                          <a:latin typeface="Arial" panose="020B0604020202020204" pitchFamily="34" charset="0"/>
                          <a:cs typeface="Arial" panose="020B0604020202020204" pitchFamily="34" charset="0"/>
                        </a:rPr>
                        <a:t>Current Assets</a:t>
                      </a:r>
                      <a:endParaRPr lang="en-GB" sz="1200" b="1"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sz="1200" b="1" u="sng"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sz="1200" b="1"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1537">
                <a:tc>
                  <a:txBody>
                    <a:bodyPr/>
                    <a:lstStyle/>
                    <a:p>
                      <a:r>
                        <a:rPr lang="en-US" sz="1200" dirty="0" smtClean="0">
                          <a:latin typeface="Arial" panose="020B0604020202020204" pitchFamily="34" charset="0"/>
                          <a:cs typeface="Arial" panose="020B0604020202020204" pitchFamily="34" charset="0"/>
                        </a:rPr>
                        <a:t>Inventories (stocks)</a:t>
                      </a:r>
                    </a:p>
                    <a:p>
                      <a:r>
                        <a:rPr lang="en-US" sz="1200" dirty="0" smtClean="0">
                          <a:latin typeface="Arial" panose="020B0604020202020204" pitchFamily="34" charset="0"/>
                          <a:cs typeface="Arial" panose="020B0604020202020204" pitchFamily="34" charset="0"/>
                        </a:rPr>
                        <a:t>Accounts receivables</a:t>
                      </a:r>
                    </a:p>
                    <a:p>
                      <a:r>
                        <a:rPr lang="en-US" sz="1200" dirty="0" smtClean="0">
                          <a:latin typeface="Arial" panose="020B0604020202020204" pitchFamily="34" charset="0"/>
                          <a:cs typeface="Arial" panose="020B0604020202020204" pitchFamily="34" charset="0"/>
                        </a:rPr>
                        <a:t>Cash</a:t>
                      </a:r>
                      <a:endParaRPr lang="en-GB" sz="1200"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smtClean="0">
                          <a:latin typeface="Arial" panose="020B0604020202020204" pitchFamily="34" charset="0"/>
                          <a:cs typeface="Arial" panose="020B0604020202020204" pitchFamily="34" charset="0"/>
                        </a:rPr>
                        <a:t>80</a:t>
                      </a:r>
                    </a:p>
                    <a:p>
                      <a:pPr algn="ctr"/>
                      <a:r>
                        <a:rPr lang="en-US" sz="1200" dirty="0" smtClean="0">
                          <a:latin typeface="Arial" panose="020B0604020202020204" pitchFamily="34" charset="0"/>
                          <a:cs typeface="Arial" panose="020B0604020202020204" pitchFamily="34" charset="0"/>
                        </a:rPr>
                        <a:t>50</a:t>
                      </a:r>
                      <a:endParaRPr lang="en-GB" sz="1200" dirty="0" smtClean="0">
                        <a:latin typeface="Arial" panose="020B0604020202020204" pitchFamily="34" charset="0"/>
                        <a:cs typeface="Arial" panose="020B0604020202020204" pitchFamily="34" charset="0"/>
                      </a:endParaRPr>
                    </a:p>
                    <a:p>
                      <a:pPr algn="ctr"/>
                      <a:r>
                        <a:rPr lang="en-US" sz="1200" u="sng" dirty="0" smtClean="0">
                          <a:latin typeface="Arial" panose="020B0604020202020204" pitchFamily="34" charset="0"/>
                          <a:cs typeface="Arial" panose="020B0604020202020204" pitchFamily="34" charset="0"/>
                        </a:rPr>
                        <a:t>10</a:t>
                      </a:r>
                    </a:p>
                    <a:p>
                      <a:pPr algn="ctr"/>
                      <a:r>
                        <a:rPr lang="en-US" sz="1200" u="none" dirty="0" smtClean="0">
                          <a:latin typeface="Arial" panose="020B0604020202020204" pitchFamily="34" charset="0"/>
                          <a:cs typeface="Arial" panose="020B0604020202020204" pitchFamily="34" charset="0"/>
                        </a:rPr>
                        <a:t>140</a:t>
                      </a: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smtClean="0">
                          <a:latin typeface="Arial" panose="020B0604020202020204" pitchFamily="34" charset="0"/>
                          <a:cs typeface="Arial" panose="020B0604020202020204" pitchFamily="34" charset="0"/>
                        </a:rPr>
                        <a:t>50</a:t>
                      </a:r>
                    </a:p>
                    <a:p>
                      <a:pPr algn="ctr"/>
                      <a:r>
                        <a:rPr lang="en-US" sz="1200" dirty="0" smtClean="0">
                          <a:latin typeface="Arial" panose="020B0604020202020204" pitchFamily="34" charset="0"/>
                          <a:cs typeface="Arial" panose="020B0604020202020204" pitchFamily="34" charset="0"/>
                        </a:rPr>
                        <a:t>60</a:t>
                      </a:r>
                    </a:p>
                    <a:p>
                      <a:pPr algn="ctr"/>
                      <a:r>
                        <a:rPr lang="en-US" sz="1200" u="sng" dirty="0" smtClean="0">
                          <a:latin typeface="Arial" panose="020B0604020202020204" pitchFamily="34" charset="0"/>
                          <a:cs typeface="Arial" panose="020B0604020202020204" pitchFamily="34" charset="0"/>
                        </a:rPr>
                        <a:t>15</a:t>
                      </a:r>
                    </a:p>
                    <a:p>
                      <a:pPr algn="ctr"/>
                      <a:r>
                        <a:rPr lang="en-US" sz="1200" u="none" dirty="0" smtClean="0">
                          <a:latin typeface="Arial" panose="020B0604020202020204" pitchFamily="34" charset="0"/>
                          <a:cs typeface="Arial" panose="020B0604020202020204" pitchFamily="34" charset="0"/>
                        </a:rPr>
                        <a:t>125</a:t>
                      </a:r>
                      <a:endParaRPr lang="en-GB" sz="1200" u="none"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1537">
                <a:tc>
                  <a:txBody>
                    <a:bodyPr/>
                    <a:lstStyle/>
                    <a:p>
                      <a:r>
                        <a:rPr lang="en-US" sz="1200" b="1" dirty="0" smtClean="0">
                          <a:latin typeface="Arial" panose="020B0604020202020204" pitchFamily="34" charset="0"/>
                          <a:cs typeface="Arial" panose="020B0604020202020204" pitchFamily="34" charset="0"/>
                        </a:rPr>
                        <a:t>TOTAL ASSETS</a:t>
                      </a:r>
                      <a:endParaRPr lang="en-GB" sz="1200" b="1"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b="1" dirty="0" smtClean="0">
                          <a:latin typeface="Arial" panose="020B0604020202020204" pitchFamily="34" charset="0"/>
                          <a:cs typeface="Arial" panose="020B0604020202020204" pitchFamily="34" charset="0"/>
                        </a:rPr>
                        <a:t>1290</a:t>
                      </a:r>
                      <a:endParaRPr lang="en-GB" sz="1200" b="1"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b="1" dirty="0" smtClean="0">
                          <a:latin typeface="Arial" panose="020B0604020202020204" pitchFamily="34" charset="0"/>
                          <a:cs typeface="Arial" panose="020B0604020202020204" pitchFamily="34" charset="0"/>
                        </a:rPr>
                        <a:t>1165</a:t>
                      </a:r>
                      <a:endParaRPr lang="en-GB" sz="1200" b="1"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1537">
                <a:tc>
                  <a:txBody>
                    <a:bodyPr/>
                    <a:lstStyle/>
                    <a:p>
                      <a:r>
                        <a:rPr lang="en-US" sz="1200" b="1" dirty="0" smtClean="0">
                          <a:latin typeface="Arial" panose="020B0604020202020204" pitchFamily="34" charset="0"/>
                          <a:cs typeface="Arial" panose="020B0604020202020204" pitchFamily="34" charset="0"/>
                        </a:rPr>
                        <a:t>LIABILITIES</a:t>
                      </a:r>
                      <a:endParaRPr lang="en-GB" sz="1200" b="1"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sz="1200" b="1"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sz="1200" b="1"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1537">
                <a:tc>
                  <a:txBody>
                    <a:bodyPr/>
                    <a:lstStyle/>
                    <a:p>
                      <a:r>
                        <a:rPr lang="en-US" sz="1200" b="1" dirty="0" smtClean="0">
                          <a:latin typeface="Arial" panose="020B0604020202020204" pitchFamily="34" charset="0"/>
                          <a:cs typeface="Arial" panose="020B0604020202020204" pitchFamily="34" charset="0"/>
                        </a:rPr>
                        <a:t>Current Liabilities</a:t>
                      </a:r>
                      <a:endParaRPr lang="en-GB" sz="1200" b="1"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sz="1200" b="1"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sz="1200" b="1"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79246">
                <a:tc>
                  <a:txBody>
                    <a:bodyPr/>
                    <a:lstStyle/>
                    <a:p>
                      <a:r>
                        <a:rPr lang="en-US" sz="1200" dirty="0" smtClean="0">
                          <a:latin typeface="Arial" panose="020B0604020202020204" pitchFamily="34" charset="0"/>
                          <a:cs typeface="Arial" panose="020B0604020202020204" pitchFamily="34" charset="0"/>
                        </a:rPr>
                        <a:t>Accounts</a:t>
                      </a:r>
                      <a:r>
                        <a:rPr lang="en-US" sz="1200" baseline="0" dirty="0" smtClean="0">
                          <a:latin typeface="Arial" panose="020B0604020202020204" pitchFamily="34" charset="0"/>
                          <a:cs typeface="Arial" panose="020B0604020202020204" pitchFamily="34" charset="0"/>
                        </a:rPr>
                        <a:t> payable (creditors)</a:t>
                      </a:r>
                    </a:p>
                    <a:p>
                      <a:r>
                        <a:rPr lang="en-US" sz="1200" baseline="0" dirty="0" smtClean="0">
                          <a:latin typeface="Arial" panose="020B0604020202020204" pitchFamily="34" charset="0"/>
                          <a:cs typeface="Arial" panose="020B0604020202020204" pitchFamily="34" charset="0"/>
                        </a:rPr>
                        <a:t>Bank Overdraft</a:t>
                      </a:r>
                      <a:endParaRPr lang="en-GB" sz="1200"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smtClean="0">
                          <a:latin typeface="Arial" panose="020B0604020202020204" pitchFamily="34" charset="0"/>
                          <a:cs typeface="Arial" panose="020B0604020202020204" pitchFamily="34" charset="0"/>
                        </a:rPr>
                        <a:t>65</a:t>
                      </a:r>
                    </a:p>
                    <a:p>
                      <a:pPr algn="ctr"/>
                      <a:r>
                        <a:rPr lang="en-US" sz="1200" u="sng" dirty="0" smtClean="0">
                          <a:latin typeface="Arial" panose="020B0604020202020204" pitchFamily="34" charset="0"/>
                          <a:cs typeface="Arial" panose="020B0604020202020204" pitchFamily="34" charset="0"/>
                        </a:rPr>
                        <a:t>65</a:t>
                      </a:r>
                    </a:p>
                    <a:p>
                      <a:pPr algn="ctr"/>
                      <a:r>
                        <a:rPr lang="en-US" sz="1200" u="none" dirty="0" smtClean="0">
                          <a:latin typeface="Arial" panose="020B0604020202020204" pitchFamily="34" charset="0"/>
                          <a:cs typeface="Arial" panose="020B0604020202020204" pitchFamily="34" charset="0"/>
                        </a:rPr>
                        <a:t>130</a:t>
                      </a:r>
                      <a:endParaRPr lang="en-GB" sz="1200" u="none"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u="none" dirty="0" smtClean="0">
                          <a:latin typeface="Arial" panose="020B0604020202020204" pitchFamily="34" charset="0"/>
                          <a:cs typeface="Arial" panose="020B0604020202020204" pitchFamily="34" charset="0"/>
                        </a:rPr>
                        <a:t>40</a:t>
                      </a:r>
                    </a:p>
                    <a:p>
                      <a:pPr algn="ctr"/>
                      <a:r>
                        <a:rPr lang="en-US" sz="1200" u="sng" dirty="0" smtClean="0">
                          <a:latin typeface="Arial" panose="020B0604020202020204" pitchFamily="34" charset="0"/>
                          <a:cs typeface="Arial" panose="020B0604020202020204" pitchFamily="34" charset="0"/>
                        </a:rPr>
                        <a:t>60</a:t>
                      </a:r>
                    </a:p>
                    <a:p>
                      <a:pPr algn="ctr"/>
                      <a:r>
                        <a:rPr lang="en-US" sz="1200" u="none" dirty="0" smtClean="0">
                          <a:latin typeface="Arial" panose="020B0604020202020204" pitchFamily="34" charset="0"/>
                          <a:cs typeface="Arial" panose="020B0604020202020204" pitchFamily="34" charset="0"/>
                        </a:rPr>
                        <a:t>100</a:t>
                      </a:r>
                      <a:endParaRPr lang="en-GB" sz="1200" u="none"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1537">
                <a:tc>
                  <a:txBody>
                    <a:bodyPr/>
                    <a:lstStyle/>
                    <a:p>
                      <a:r>
                        <a:rPr lang="en-US" sz="1200" dirty="0" smtClean="0">
                          <a:latin typeface="Arial" panose="020B0604020202020204" pitchFamily="34" charset="0"/>
                          <a:cs typeface="Arial" panose="020B0604020202020204" pitchFamily="34" charset="0"/>
                        </a:rPr>
                        <a:t>Non</a:t>
                      </a:r>
                      <a:r>
                        <a:rPr lang="en-US" sz="1200" baseline="0" dirty="0" smtClean="0">
                          <a:latin typeface="Arial" panose="020B0604020202020204" pitchFamily="34" charset="0"/>
                          <a:cs typeface="Arial" panose="020B0604020202020204" pitchFamily="34" charset="0"/>
                        </a:rPr>
                        <a:t> Current (Long-term) liabilities</a:t>
                      </a:r>
                      <a:endParaRPr lang="en-GB" sz="1200"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sz="1200"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sz="1200"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1537">
                <a:tc>
                  <a:txBody>
                    <a:bodyPr/>
                    <a:lstStyle/>
                    <a:p>
                      <a:r>
                        <a:rPr lang="en-US" sz="1200" dirty="0" smtClean="0">
                          <a:latin typeface="Arial" panose="020B0604020202020204" pitchFamily="34" charset="0"/>
                          <a:cs typeface="Arial" panose="020B0604020202020204" pitchFamily="34" charset="0"/>
                        </a:rPr>
                        <a:t>Long-term</a:t>
                      </a:r>
                      <a:r>
                        <a:rPr lang="en-US" sz="1200" baseline="0" dirty="0" smtClean="0">
                          <a:latin typeface="Arial" panose="020B0604020202020204" pitchFamily="34" charset="0"/>
                          <a:cs typeface="Arial" panose="020B0604020202020204" pitchFamily="34" charset="0"/>
                        </a:rPr>
                        <a:t> bank loan</a:t>
                      </a:r>
                      <a:endParaRPr lang="en-GB" sz="1200"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smtClean="0">
                          <a:latin typeface="Arial" panose="020B0604020202020204" pitchFamily="34" charset="0"/>
                          <a:cs typeface="Arial" panose="020B0604020202020204" pitchFamily="34" charset="0"/>
                        </a:rPr>
                        <a:t>300</a:t>
                      </a:r>
                      <a:endParaRPr lang="en-GB" sz="1200"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smtClean="0">
                          <a:latin typeface="Arial" panose="020B0604020202020204" pitchFamily="34" charset="0"/>
                          <a:cs typeface="Arial" panose="020B0604020202020204" pitchFamily="34" charset="0"/>
                        </a:rPr>
                        <a:t>245</a:t>
                      </a:r>
                      <a:endParaRPr lang="en-GB" sz="1200"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1537">
                <a:tc>
                  <a:txBody>
                    <a:bodyPr/>
                    <a:lstStyle/>
                    <a:p>
                      <a:r>
                        <a:rPr lang="en-US" sz="1200" b="1" dirty="0" smtClean="0">
                          <a:latin typeface="Arial" panose="020B0604020202020204" pitchFamily="34" charset="0"/>
                          <a:cs typeface="Arial" panose="020B0604020202020204" pitchFamily="34" charset="0"/>
                        </a:rPr>
                        <a:t>Total Liabilities</a:t>
                      </a:r>
                      <a:endParaRPr lang="en-GB" sz="1200" b="1"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b="1" dirty="0" smtClean="0">
                          <a:latin typeface="Arial" panose="020B0604020202020204" pitchFamily="34" charset="0"/>
                          <a:cs typeface="Arial" panose="020B0604020202020204" pitchFamily="34" charset="0"/>
                        </a:rPr>
                        <a:t>430</a:t>
                      </a:r>
                      <a:endParaRPr lang="en-GB" sz="1200" b="1"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b="1" dirty="0" smtClean="0">
                          <a:latin typeface="Arial" panose="020B0604020202020204" pitchFamily="34" charset="0"/>
                          <a:cs typeface="Arial" panose="020B0604020202020204" pitchFamily="34" charset="0"/>
                        </a:rPr>
                        <a:t>345</a:t>
                      </a:r>
                      <a:endParaRPr lang="en-GB" sz="1200" b="1"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1537">
                <a:tc>
                  <a:txBody>
                    <a:bodyPr/>
                    <a:lstStyle/>
                    <a:p>
                      <a:r>
                        <a:rPr lang="en-US" sz="1200" b="1" dirty="0" smtClean="0">
                          <a:latin typeface="Arial" panose="020B0604020202020204" pitchFamily="34" charset="0"/>
                          <a:cs typeface="Arial" panose="020B0604020202020204" pitchFamily="34" charset="0"/>
                        </a:rPr>
                        <a:t>TOTAL ASSETS – TOTAL</a:t>
                      </a:r>
                      <a:r>
                        <a:rPr lang="en-US" sz="1200" b="1" baseline="0" dirty="0" smtClean="0">
                          <a:latin typeface="Arial" panose="020B0604020202020204" pitchFamily="34" charset="0"/>
                          <a:cs typeface="Arial" panose="020B0604020202020204" pitchFamily="34" charset="0"/>
                        </a:rPr>
                        <a:t> LIABILITIES</a:t>
                      </a:r>
                      <a:endParaRPr lang="en-GB" sz="1200" b="1"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b="1" dirty="0" smtClean="0">
                          <a:latin typeface="Arial" panose="020B0604020202020204" pitchFamily="34" charset="0"/>
                          <a:cs typeface="Arial" panose="020B0604020202020204" pitchFamily="34" charset="0"/>
                        </a:rPr>
                        <a:t>860</a:t>
                      </a:r>
                      <a:endParaRPr lang="en-GB" sz="1200" b="1"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b="1" dirty="0" smtClean="0">
                          <a:latin typeface="Arial" panose="020B0604020202020204" pitchFamily="34" charset="0"/>
                          <a:cs typeface="Arial" panose="020B0604020202020204" pitchFamily="34" charset="0"/>
                        </a:rPr>
                        <a:t>820</a:t>
                      </a:r>
                      <a:endParaRPr lang="en-GB" sz="1200" b="1"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1537">
                <a:tc>
                  <a:txBody>
                    <a:bodyPr/>
                    <a:lstStyle/>
                    <a:p>
                      <a:r>
                        <a:rPr lang="en-US" sz="1200" dirty="0" smtClean="0">
                          <a:latin typeface="Arial" panose="020B0604020202020204" pitchFamily="34" charset="0"/>
                          <a:cs typeface="Arial" panose="020B0604020202020204" pitchFamily="34" charset="0"/>
                        </a:rPr>
                        <a:t>Shareholders’ equity (Shareholders’ funds)</a:t>
                      </a:r>
                      <a:endParaRPr lang="en-GB" sz="1200"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sz="1200"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sz="1200"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1537">
                <a:tc>
                  <a:txBody>
                    <a:bodyPr/>
                    <a:lstStyle/>
                    <a:p>
                      <a:r>
                        <a:rPr lang="en-US" sz="1200" dirty="0" smtClean="0">
                          <a:latin typeface="Arial" panose="020B0604020202020204" pitchFamily="34" charset="0"/>
                          <a:cs typeface="Arial" panose="020B0604020202020204" pitchFamily="34" charset="0"/>
                        </a:rPr>
                        <a:t>Share Capital</a:t>
                      </a:r>
                      <a:endParaRPr lang="en-GB" sz="1200"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smtClean="0">
                          <a:latin typeface="Arial" panose="020B0604020202020204" pitchFamily="34" charset="0"/>
                          <a:cs typeface="Arial" panose="020B0604020202020204" pitchFamily="34" charset="0"/>
                        </a:rPr>
                        <a:t>520</a:t>
                      </a:r>
                      <a:endParaRPr lang="en-GB" sz="1200"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smtClean="0">
                          <a:latin typeface="Arial" panose="020B0604020202020204" pitchFamily="34" charset="0"/>
                          <a:cs typeface="Arial" panose="020B0604020202020204" pitchFamily="34" charset="0"/>
                        </a:rPr>
                        <a:t>500</a:t>
                      </a:r>
                      <a:endParaRPr lang="en-GB" sz="1200"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1537">
                <a:tc>
                  <a:txBody>
                    <a:bodyPr/>
                    <a:lstStyle/>
                    <a:p>
                      <a:r>
                        <a:rPr lang="en-US" sz="1200" dirty="0" smtClean="0">
                          <a:latin typeface="Arial" panose="020B0604020202020204" pitchFamily="34" charset="0"/>
                          <a:cs typeface="Arial" panose="020B0604020202020204" pitchFamily="34" charset="0"/>
                        </a:rPr>
                        <a:t>Profit</a:t>
                      </a:r>
                      <a:r>
                        <a:rPr lang="en-US" sz="1200" baseline="0" dirty="0" smtClean="0">
                          <a:latin typeface="Arial" panose="020B0604020202020204" pitchFamily="34" charset="0"/>
                          <a:cs typeface="Arial" panose="020B0604020202020204" pitchFamily="34" charset="0"/>
                        </a:rPr>
                        <a:t> and Loss Account reserves</a:t>
                      </a:r>
                      <a:endParaRPr lang="en-GB" sz="1200"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smtClean="0">
                          <a:latin typeface="Arial" panose="020B0604020202020204" pitchFamily="34" charset="0"/>
                          <a:cs typeface="Arial" panose="020B0604020202020204" pitchFamily="34" charset="0"/>
                        </a:rPr>
                        <a:t>340</a:t>
                      </a:r>
                      <a:endParaRPr lang="en-GB" sz="1200"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smtClean="0">
                          <a:latin typeface="Arial" panose="020B0604020202020204" pitchFamily="34" charset="0"/>
                          <a:cs typeface="Arial" panose="020B0604020202020204" pitchFamily="34" charset="0"/>
                        </a:rPr>
                        <a:t>320</a:t>
                      </a:r>
                      <a:endParaRPr lang="en-GB" sz="1200"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1537">
                <a:tc>
                  <a:txBody>
                    <a:bodyPr/>
                    <a:lstStyle/>
                    <a:p>
                      <a:r>
                        <a:rPr lang="en-US" sz="1200" b="1" dirty="0" smtClean="0">
                          <a:latin typeface="Arial" panose="020B0604020202020204" pitchFamily="34" charset="0"/>
                          <a:cs typeface="Arial" panose="020B0604020202020204" pitchFamily="34" charset="0"/>
                        </a:rPr>
                        <a:t>TOTAL</a:t>
                      </a:r>
                      <a:r>
                        <a:rPr lang="en-US" sz="1200" b="1" baseline="0" dirty="0" smtClean="0">
                          <a:latin typeface="Arial" panose="020B0604020202020204" pitchFamily="34" charset="0"/>
                          <a:cs typeface="Arial" panose="020B0604020202020204" pitchFamily="34" charset="0"/>
                        </a:rPr>
                        <a:t> SHAREHOLDERS’ FUNDS/EQUITY</a:t>
                      </a:r>
                      <a:endParaRPr lang="en-GB" sz="1200" b="1"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b="1" dirty="0" smtClean="0">
                          <a:latin typeface="Arial" panose="020B0604020202020204" pitchFamily="34" charset="0"/>
                          <a:cs typeface="Arial" panose="020B0604020202020204" pitchFamily="34" charset="0"/>
                        </a:rPr>
                        <a:t>860</a:t>
                      </a:r>
                      <a:endParaRPr lang="en-GB" sz="1200" b="1"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b="1" dirty="0" smtClean="0">
                          <a:latin typeface="Arial" panose="020B0604020202020204" pitchFamily="34" charset="0"/>
                          <a:cs typeface="Arial" panose="020B0604020202020204" pitchFamily="34" charset="0"/>
                        </a:rPr>
                        <a:t>820</a:t>
                      </a:r>
                      <a:endParaRPr lang="en-GB" sz="1200" b="1"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8" name="Title 2"/>
          <p:cNvSpPr>
            <a:spLocks noGrp="1"/>
          </p:cNvSpPr>
          <p:nvPr>
            <p:ph type="title"/>
          </p:nvPr>
        </p:nvSpPr>
        <p:spPr>
          <a:xfrm>
            <a:off x="70266" y="72008"/>
            <a:ext cx="8859452" cy="548680"/>
          </a:xfrm>
        </p:spPr>
        <p:txBody>
          <a:bodyPr>
            <a:noAutofit/>
          </a:bodyPr>
          <a:lstStyle/>
          <a:p>
            <a:r>
              <a:rPr lang="en-US" sz="2600" dirty="0" smtClean="0"/>
              <a:t>4.3 - How to Interpret Financial Statements – Financial Position</a:t>
            </a:r>
            <a:endParaRPr lang="en-GB" sz="2600" dirty="0"/>
          </a:p>
        </p:txBody>
      </p:sp>
    </p:spTree>
    <p:extLst>
      <p:ext uri="{BB962C8B-B14F-4D97-AF65-F5344CB8AC3E}">
        <p14:creationId xmlns:p14="http://schemas.microsoft.com/office/powerpoint/2010/main" val="3481588392"/>
      </p:ext>
    </p:extLst>
  </p:cSld>
  <p:clrMapOvr>
    <a:masterClrMapping/>
  </p:clrMapOvr>
  <p:transition advClick="0"/>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943556800"/>
              </p:ext>
            </p:extLst>
          </p:nvPr>
        </p:nvGraphicFramePr>
        <p:xfrm>
          <a:off x="7020272" y="1124742"/>
          <a:ext cx="1800200" cy="5458093"/>
        </p:xfrm>
        <a:graphic>
          <a:graphicData uri="http://schemas.openxmlformats.org/drawingml/2006/table">
            <a:tbl>
              <a:tblPr firstRow="1" firstCol="1" lastRow="1" lastCol="1" bandRow="1" bandCol="1">
                <a:tableStyleId>{2D5ABB26-0587-4C30-8999-92F81FD0307C}</a:tableStyleId>
              </a:tblPr>
              <a:tblGrid>
                <a:gridCol w="1800200"/>
              </a:tblGrid>
              <a:tr h="399484">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058609">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How much the company s worth for share (IPO) floating.</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Needed for when you need to borrow money from the bank based on company value.</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Used as a measure of how good the company is doing.</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A low balance sheet leaves a business open for takeover</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Certain taxes are </a:t>
                      </a:r>
                      <a:r>
                        <a:rPr lang="en-GB" sz="1300" baseline="0" dirty="0" smtClean="0">
                          <a:solidFill>
                            <a:srgbClr val="FF0000"/>
                          </a:solidFill>
                          <a:effectLst/>
                          <a:latin typeface="Arial" pitchFamily="34" charset="0"/>
                          <a:ea typeface="Times New Roman"/>
                          <a:cs typeface="Arial" pitchFamily="34" charset="0"/>
                        </a:rPr>
                        <a:t>based on </a:t>
                      </a:r>
                      <a:r>
                        <a:rPr lang="en-GB" sz="1300" baseline="0" dirty="0" smtClean="0">
                          <a:solidFill>
                            <a:srgbClr val="FF0000"/>
                          </a:solidFill>
                          <a:effectLst/>
                          <a:latin typeface="Arial" pitchFamily="34" charset="0"/>
                          <a:ea typeface="Times New Roman"/>
                          <a:cs typeface="Arial" pitchFamily="34" charset="0"/>
                        </a:rPr>
                        <a:t>company value, not profit.</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Apple is the most valuable company in the world, but who was before them.</a:t>
                      </a:r>
                      <a:endParaRPr lang="en-GB" sz="13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077302" y="1138043"/>
            <a:ext cx="1675379" cy="346741"/>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288155" y="1136938"/>
            <a:ext cx="6448301" cy="3739485"/>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1580" b="1" dirty="0" smtClean="0"/>
              <a:t>Non-Current </a:t>
            </a:r>
            <a:r>
              <a:rPr lang="en-US" sz="1580" dirty="0" smtClean="0"/>
              <a:t>and </a:t>
            </a:r>
            <a:r>
              <a:rPr lang="en-US" sz="1580" b="1" dirty="0" smtClean="0"/>
              <a:t>Current Assets, </a:t>
            </a:r>
            <a:r>
              <a:rPr lang="en-US" sz="1580" dirty="0" smtClean="0"/>
              <a:t>Current and </a:t>
            </a:r>
            <a:r>
              <a:rPr lang="en-US" sz="1580" b="1" dirty="0" smtClean="0"/>
              <a:t>Non-Current Liabilities</a:t>
            </a:r>
            <a:endParaRPr lang="en-US" sz="1580" dirty="0" smtClean="0"/>
          </a:p>
          <a:p>
            <a:pPr marL="574675" indent="-225425">
              <a:buClr>
                <a:srgbClr val="00B050"/>
              </a:buClr>
              <a:buFont typeface="Arial" panose="020B0604020202020204" pitchFamily="34" charset="0"/>
              <a:buChar char="•"/>
            </a:pPr>
            <a:r>
              <a:rPr lang="en-US" sz="1580" dirty="0" smtClean="0"/>
              <a:t>Total assets less total liabilities is always equal to total shareholders’ funds or equity - otherwise the balance sheet would not balance!</a:t>
            </a:r>
          </a:p>
          <a:p>
            <a:pPr marL="574675" indent="-225425">
              <a:buClr>
                <a:srgbClr val="00B050"/>
              </a:buClr>
              <a:buFont typeface="Arial" panose="020B0604020202020204" pitchFamily="34" charset="0"/>
              <a:buChar char="•"/>
            </a:pPr>
            <a:r>
              <a:rPr lang="en-US" sz="1580" dirty="0" smtClean="0"/>
              <a:t>Shareholders’ equity (or shareholders’ funds) is the total sum of money invested into the business by the owners of the company – the shareholders. This money is invested in 2 ways:</a:t>
            </a:r>
          </a:p>
          <a:p>
            <a:pPr marL="1031875" lvl="1" indent="-225425">
              <a:buClr>
                <a:srgbClr val="00B050"/>
              </a:buClr>
              <a:buFont typeface="Arial" panose="020B0604020202020204" pitchFamily="34" charset="0"/>
              <a:buChar char="•"/>
            </a:pPr>
            <a:r>
              <a:rPr lang="en-US" sz="1580" dirty="0" smtClean="0"/>
              <a:t>Share capital is the money put into the business when the shareholders bought newly issues shares.</a:t>
            </a:r>
          </a:p>
          <a:p>
            <a:pPr marL="1031875" lvl="1" indent="-225425">
              <a:buClr>
                <a:srgbClr val="00B050"/>
              </a:buClr>
              <a:buFont typeface="Arial" panose="020B0604020202020204" pitchFamily="34" charset="0"/>
              <a:buChar char="•"/>
            </a:pPr>
            <a:r>
              <a:rPr lang="en-US" sz="1580" dirty="0" smtClean="0"/>
              <a:t>Reserves arise for a number of reasons. Profit and loss reserves are retained profits from current and previous years. This profit is owned by the shareholders but has not been paid out to them in the form of dividends, It is kept in the business as part of the shareholders’ funds.</a:t>
            </a:r>
          </a:p>
        </p:txBody>
      </p:sp>
      <p:sp>
        <p:nvSpPr>
          <p:cNvPr id="4" name="Rectangle 3"/>
          <p:cNvSpPr/>
          <p:nvPr/>
        </p:nvSpPr>
        <p:spPr>
          <a:xfrm>
            <a:off x="258140" y="5013176"/>
            <a:ext cx="6478316" cy="1569660"/>
          </a:xfrm>
          <a:prstGeom prst="rect">
            <a:avLst/>
          </a:prstGeom>
          <a:solidFill>
            <a:schemeClr val="tx2">
              <a:lumMod val="20000"/>
              <a:lumOff val="80000"/>
            </a:schemeClr>
          </a:solidFill>
        </p:spPr>
        <p:txBody>
          <a:bodyPr wrap="square">
            <a:spAutoFit/>
          </a:bodyPr>
          <a:lstStyle/>
          <a:p>
            <a:pPr marL="0" indent="0">
              <a:buNone/>
            </a:pPr>
            <a:r>
              <a:rPr lang="en-US" sz="1600" b="1" dirty="0">
                <a:solidFill>
                  <a:srgbClr val="FF0000"/>
                </a:solidFill>
              </a:rPr>
              <a:t>Non-Current Assets </a:t>
            </a:r>
            <a:r>
              <a:rPr lang="en-US" sz="1600" dirty="0"/>
              <a:t>– The items owned by the business for more than one year.</a:t>
            </a:r>
          </a:p>
          <a:p>
            <a:pPr marL="0" indent="0">
              <a:buNone/>
            </a:pPr>
            <a:r>
              <a:rPr lang="en-US" sz="1600" b="1" dirty="0">
                <a:solidFill>
                  <a:srgbClr val="FF0000"/>
                </a:solidFill>
              </a:rPr>
              <a:t>Current Assets </a:t>
            </a:r>
            <a:r>
              <a:rPr lang="en-US" sz="1600" dirty="0"/>
              <a:t>– The items owned by the business and used within one year.</a:t>
            </a:r>
          </a:p>
          <a:p>
            <a:pPr marL="0" indent="0">
              <a:buNone/>
            </a:pPr>
            <a:r>
              <a:rPr lang="en-US" sz="1600" b="1" dirty="0">
                <a:solidFill>
                  <a:srgbClr val="FF0000"/>
                </a:solidFill>
              </a:rPr>
              <a:t>Non-Current Liabilities </a:t>
            </a:r>
            <a:r>
              <a:rPr lang="en-US" sz="1600" dirty="0"/>
              <a:t>– Long term debts owed by the business.</a:t>
            </a:r>
          </a:p>
          <a:p>
            <a:pPr marL="0" indent="0">
              <a:buNone/>
            </a:pPr>
            <a:r>
              <a:rPr lang="en-US" sz="1600" b="1" dirty="0">
                <a:solidFill>
                  <a:srgbClr val="FF0000"/>
                </a:solidFill>
              </a:rPr>
              <a:t>Current Liabilities</a:t>
            </a:r>
            <a:r>
              <a:rPr lang="en-US" sz="1600" dirty="0"/>
              <a:t> – Short-term debts owed by the business.</a:t>
            </a:r>
          </a:p>
        </p:txBody>
      </p:sp>
      <p:sp>
        <p:nvSpPr>
          <p:cNvPr id="9" name="Title 2"/>
          <p:cNvSpPr>
            <a:spLocks noGrp="1"/>
          </p:cNvSpPr>
          <p:nvPr>
            <p:ph type="title"/>
          </p:nvPr>
        </p:nvSpPr>
        <p:spPr>
          <a:xfrm>
            <a:off x="70266" y="72008"/>
            <a:ext cx="8859452" cy="548680"/>
          </a:xfrm>
        </p:spPr>
        <p:txBody>
          <a:bodyPr>
            <a:noAutofit/>
          </a:bodyPr>
          <a:lstStyle/>
          <a:p>
            <a:r>
              <a:rPr lang="en-US" sz="2600" dirty="0" smtClean="0"/>
              <a:t>4.3 - How to Interpret Financial Statements – Financial Position</a:t>
            </a:r>
            <a:endParaRPr lang="en-GB" sz="2600" dirty="0"/>
          </a:p>
        </p:txBody>
      </p:sp>
    </p:spTree>
    <p:extLst>
      <p:ext uri="{BB962C8B-B14F-4D97-AF65-F5344CB8AC3E}">
        <p14:creationId xmlns:p14="http://schemas.microsoft.com/office/powerpoint/2010/main" val="4142789491"/>
      </p:ext>
    </p:extLst>
  </p:cSld>
  <p:clrMapOvr>
    <a:masterClrMapping/>
  </p:clrMapOvr>
  <p:transition advClick="0"/>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8155" y="1136938"/>
            <a:ext cx="8532317" cy="1323439"/>
          </a:xfrm>
          <a:prstGeom prst="rect">
            <a:avLst/>
          </a:prstGeom>
        </p:spPr>
        <p:txBody>
          <a:bodyPr wrap="square">
            <a:spAutoFit/>
          </a:bodyPr>
          <a:lstStyle/>
          <a:p>
            <a:pPr>
              <a:buClr>
                <a:srgbClr val="00B050"/>
              </a:buClr>
            </a:pPr>
            <a:r>
              <a:rPr lang="en-US" sz="1600" b="1" dirty="0" smtClean="0"/>
              <a:t>Activity 24.1 – Understanding balance sheets</a:t>
            </a:r>
          </a:p>
          <a:p>
            <a:pPr marL="342900" indent="-342900">
              <a:buClr>
                <a:srgbClr val="00B050"/>
              </a:buClr>
              <a:buFont typeface="Wingdings 3" panose="05040102010807070707" pitchFamily="18" charset="2"/>
              <a:buChar char=""/>
            </a:pPr>
            <a:r>
              <a:rPr lang="en-US" sz="1600" dirty="0" smtClean="0"/>
              <a:t>A Manager Director of a company is trying to write out the balance sheet for the business. The following items have been listed. You have been asked to help the Managing Director by putting them all under their correct heading. Tick the correct box for each item.</a:t>
            </a:r>
          </a:p>
        </p:txBody>
      </p:sp>
      <p:graphicFrame>
        <p:nvGraphicFramePr>
          <p:cNvPr id="3" name="Table 2"/>
          <p:cNvGraphicFramePr>
            <a:graphicFrameLocks noGrp="1"/>
          </p:cNvGraphicFramePr>
          <p:nvPr>
            <p:extLst/>
          </p:nvPr>
        </p:nvGraphicFramePr>
        <p:xfrm>
          <a:off x="395536" y="2420888"/>
          <a:ext cx="8424935" cy="4165600"/>
        </p:xfrm>
        <a:graphic>
          <a:graphicData uri="http://schemas.openxmlformats.org/drawingml/2006/table">
            <a:tbl>
              <a:tblPr firstRow="1" bandRow="1">
                <a:tableStyleId>{5C22544A-7EE6-4342-B048-85BDC9FD1C3A}</a:tableStyleId>
              </a:tblPr>
              <a:tblGrid>
                <a:gridCol w="2808312"/>
                <a:gridCol w="864096"/>
                <a:gridCol w="1080120"/>
                <a:gridCol w="1008112"/>
                <a:gridCol w="1008112"/>
                <a:gridCol w="864096"/>
                <a:gridCol w="792087"/>
              </a:tblGrid>
              <a:tr h="370840">
                <a:tc>
                  <a:txBody>
                    <a:bodyPr/>
                    <a:lstStyle/>
                    <a:p>
                      <a:endParaRPr lang="en-GB" sz="1200" dirty="0">
                        <a:latin typeface="Arial" panose="020B0604020202020204" pitchFamily="34" charset="0"/>
                        <a:cs typeface="Arial" panose="020B0604020202020204" pitchFamily="34" charset="0"/>
                      </a:endParaRPr>
                    </a:p>
                  </a:txBody>
                  <a:tcPr marL="45720" marR="45720"/>
                </a:tc>
                <a:tc>
                  <a:txBody>
                    <a:bodyPr/>
                    <a:lstStyle/>
                    <a:p>
                      <a:pPr algn="ctr"/>
                      <a:r>
                        <a:rPr lang="en-US" sz="1200" dirty="0" smtClean="0">
                          <a:latin typeface="Arial" panose="020B0604020202020204" pitchFamily="34" charset="0"/>
                          <a:cs typeface="Arial" panose="020B0604020202020204" pitchFamily="34" charset="0"/>
                        </a:rPr>
                        <a:t>Current Assets</a:t>
                      </a:r>
                      <a:endParaRPr lang="en-GB" sz="1200" dirty="0">
                        <a:latin typeface="Arial" panose="020B0604020202020204" pitchFamily="34" charset="0"/>
                        <a:cs typeface="Arial" panose="020B0604020202020204" pitchFamily="34" charset="0"/>
                      </a:endParaRPr>
                    </a:p>
                  </a:txBody>
                  <a:tcPr marL="45720" marR="45720"/>
                </a:tc>
                <a:tc>
                  <a:txBody>
                    <a:bodyPr/>
                    <a:lstStyle/>
                    <a:p>
                      <a:pPr algn="ctr"/>
                      <a:r>
                        <a:rPr lang="en-US" sz="1200" dirty="0" smtClean="0">
                          <a:latin typeface="Arial" panose="020B0604020202020204" pitchFamily="34" charset="0"/>
                          <a:cs typeface="Arial" panose="020B0604020202020204" pitchFamily="34" charset="0"/>
                        </a:rPr>
                        <a:t>Non-current</a:t>
                      </a:r>
                      <a:r>
                        <a:rPr lang="en-US" sz="1200" baseline="0" dirty="0" smtClean="0">
                          <a:latin typeface="Arial" panose="020B0604020202020204" pitchFamily="34" charset="0"/>
                          <a:cs typeface="Arial" panose="020B0604020202020204" pitchFamily="34" charset="0"/>
                        </a:rPr>
                        <a:t> Assets</a:t>
                      </a:r>
                      <a:endParaRPr lang="en-GB" sz="1200" dirty="0">
                        <a:latin typeface="Arial" panose="020B0604020202020204" pitchFamily="34" charset="0"/>
                        <a:cs typeface="Arial" panose="020B0604020202020204" pitchFamily="34" charset="0"/>
                      </a:endParaRPr>
                    </a:p>
                  </a:txBody>
                  <a:tcPr marL="45720" marR="45720"/>
                </a:tc>
                <a:tc>
                  <a:txBody>
                    <a:bodyPr/>
                    <a:lstStyle/>
                    <a:p>
                      <a:pPr algn="ctr"/>
                      <a:r>
                        <a:rPr lang="en-US" sz="1200" dirty="0" smtClean="0">
                          <a:latin typeface="Arial" panose="020B0604020202020204" pitchFamily="34" charset="0"/>
                          <a:cs typeface="Arial" panose="020B0604020202020204" pitchFamily="34" charset="0"/>
                        </a:rPr>
                        <a:t>Current Liabilities</a:t>
                      </a:r>
                      <a:endParaRPr lang="en-GB" sz="1200" dirty="0">
                        <a:latin typeface="Arial" panose="020B0604020202020204" pitchFamily="34" charset="0"/>
                        <a:cs typeface="Arial" panose="020B0604020202020204" pitchFamily="34" charset="0"/>
                      </a:endParaRPr>
                    </a:p>
                  </a:txBody>
                  <a:tcPr marL="45720" marR="45720"/>
                </a:tc>
                <a:tc>
                  <a:txBody>
                    <a:bodyPr/>
                    <a:lstStyle/>
                    <a:p>
                      <a:pPr algn="ctr"/>
                      <a:r>
                        <a:rPr lang="en-US" sz="1200" dirty="0" smtClean="0">
                          <a:latin typeface="Arial" panose="020B0604020202020204" pitchFamily="34" charset="0"/>
                          <a:cs typeface="Arial" panose="020B0604020202020204" pitchFamily="34" charset="0"/>
                        </a:rPr>
                        <a:t>Non-Current Liabilities</a:t>
                      </a:r>
                      <a:endParaRPr lang="en-GB" sz="1200" dirty="0">
                        <a:latin typeface="Arial" panose="020B0604020202020204" pitchFamily="34" charset="0"/>
                        <a:cs typeface="Arial" panose="020B0604020202020204" pitchFamily="34" charset="0"/>
                      </a:endParaRPr>
                    </a:p>
                  </a:txBody>
                  <a:tcPr marL="45720" marR="45720"/>
                </a:tc>
                <a:tc>
                  <a:txBody>
                    <a:bodyPr/>
                    <a:lstStyle/>
                    <a:p>
                      <a:pPr algn="ctr"/>
                      <a:r>
                        <a:rPr lang="en-US" sz="1200" dirty="0" smtClean="0">
                          <a:latin typeface="Arial" panose="020B0604020202020204" pitchFamily="34" charset="0"/>
                          <a:cs typeface="Arial" panose="020B0604020202020204" pitchFamily="34" charset="0"/>
                        </a:rPr>
                        <a:t>Share Capital</a:t>
                      </a:r>
                      <a:endParaRPr lang="en-GB" sz="1200" dirty="0">
                        <a:latin typeface="Arial" panose="020B0604020202020204" pitchFamily="34" charset="0"/>
                        <a:cs typeface="Arial" panose="020B0604020202020204" pitchFamily="34" charset="0"/>
                      </a:endParaRPr>
                    </a:p>
                  </a:txBody>
                  <a:tcPr marL="45720" marR="45720"/>
                </a:tc>
                <a:tc>
                  <a:txBody>
                    <a:bodyPr/>
                    <a:lstStyle/>
                    <a:p>
                      <a:pPr algn="ctr"/>
                      <a:r>
                        <a:rPr lang="en-US" sz="1200" dirty="0" smtClean="0">
                          <a:latin typeface="Arial" panose="020B0604020202020204" pitchFamily="34" charset="0"/>
                          <a:cs typeface="Arial" panose="020B0604020202020204" pitchFamily="34" charset="0"/>
                        </a:rPr>
                        <a:t>Reserves</a:t>
                      </a:r>
                      <a:endParaRPr lang="en-GB" sz="1200" dirty="0">
                        <a:latin typeface="Arial" panose="020B0604020202020204" pitchFamily="34" charset="0"/>
                        <a:cs typeface="Arial" panose="020B0604020202020204" pitchFamily="34" charset="0"/>
                      </a:endParaRPr>
                    </a:p>
                  </a:txBody>
                  <a:tcPr marL="45720" marR="45720"/>
                </a:tc>
              </a:tr>
              <a:tr h="370840">
                <a:tc>
                  <a:txBody>
                    <a:bodyPr/>
                    <a:lstStyle/>
                    <a:p>
                      <a:r>
                        <a:rPr lang="en-US" sz="1600" dirty="0" smtClean="0">
                          <a:latin typeface="Arial" panose="020B0604020202020204" pitchFamily="34" charset="0"/>
                          <a:cs typeface="Arial" panose="020B0604020202020204" pitchFamily="34" charset="0"/>
                        </a:rPr>
                        <a:t>Company Vehicles</a:t>
                      </a:r>
                      <a:endParaRPr lang="en-GB" sz="1600" dirty="0">
                        <a:latin typeface="Arial" panose="020B0604020202020204" pitchFamily="34" charset="0"/>
                        <a:cs typeface="Arial" panose="020B0604020202020204" pitchFamily="34" charset="0"/>
                      </a:endParaRPr>
                    </a:p>
                  </a:txBody>
                  <a:tcPr marL="45720" marR="45720"/>
                </a:tc>
                <a:tc>
                  <a:txBody>
                    <a:bodyPr/>
                    <a:lstStyle/>
                    <a:p>
                      <a:pPr algn="ctr"/>
                      <a:endParaRPr lang="en-GB" sz="1200">
                        <a:latin typeface="Arial" panose="020B0604020202020204" pitchFamily="34" charset="0"/>
                        <a:cs typeface="Arial" panose="020B0604020202020204" pitchFamily="34" charset="0"/>
                      </a:endParaRPr>
                    </a:p>
                  </a:txBody>
                  <a:tcPr marL="45720" marR="45720"/>
                </a:tc>
                <a:tc>
                  <a:txBody>
                    <a:bodyPr/>
                    <a:lstStyle/>
                    <a:p>
                      <a:pPr algn="ctr"/>
                      <a:endParaRPr lang="en-GB" sz="1200">
                        <a:latin typeface="Arial" panose="020B0604020202020204" pitchFamily="34" charset="0"/>
                        <a:cs typeface="Arial" panose="020B0604020202020204" pitchFamily="34" charset="0"/>
                      </a:endParaRPr>
                    </a:p>
                  </a:txBody>
                  <a:tcPr marL="45720" marR="45720"/>
                </a:tc>
                <a:tc>
                  <a:txBody>
                    <a:bodyPr/>
                    <a:lstStyle/>
                    <a:p>
                      <a:pPr algn="ctr"/>
                      <a:endParaRPr lang="en-GB" sz="1200">
                        <a:latin typeface="Arial" panose="020B0604020202020204" pitchFamily="34" charset="0"/>
                        <a:cs typeface="Arial" panose="020B0604020202020204" pitchFamily="34" charset="0"/>
                      </a:endParaRPr>
                    </a:p>
                  </a:txBody>
                  <a:tcPr marL="45720" marR="45720"/>
                </a:tc>
                <a:tc>
                  <a:txBody>
                    <a:bodyPr/>
                    <a:lstStyle/>
                    <a:p>
                      <a:pPr algn="ctr"/>
                      <a:endParaRPr lang="en-GB" sz="1200">
                        <a:latin typeface="Arial" panose="020B0604020202020204" pitchFamily="34" charset="0"/>
                        <a:cs typeface="Arial" panose="020B0604020202020204" pitchFamily="34" charset="0"/>
                      </a:endParaRPr>
                    </a:p>
                  </a:txBody>
                  <a:tcPr marL="45720" marR="45720"/>
                </a:tc>
                <a:tc>
                  <a:txBody>
                    <a:bodyPr/>
                    <a:lstStyle/>
                    <a:p>
                      <a:pPr algn="ctr"/>
                      <a:endParaRPr lang="en-GB" sz="1200">
                        <a:latin typeface="Arial" panose="020B0604020202020204" pitchFamily="34" charset="0"/>
                        <a:cs typeface="Arial" panose="020B0604020202020204" pitchFamily="34" charset="0"/>
                      </a:endParaRPr>
                    </a:p>
                  </a:txBody>
                  <a:tcPr marL="45720" marR="45720"/>
                </a:tc>
                <a:tc>
                  <a:txBody>
                    <a:bodyPr/>
                    <a:lstStyle/>
                    <a:p>
                      <a:pPr algn="ctr"/>
                      <a:endParaRPr lang="en-GB" sz="1200">
                        <a:latin typeface="Arial" panose="020B0604020202020204" pitchFamily="34" charset="0"/>
                        <a:cs typeface="Arial" panose="020B0604020202020204" pitchFamily="34" charset="0"/>
                      </a:endParaRPr>
                    </a:p>
                  </a:txBody>
                  <a:tcPr marL="45720" marR="45720"/>
                </a:tc>
              </a:tr>
              <a:tr h="370840">
                <a:tc>
                  <a:txBody>
                    <a:bodyPr/>
                    <a:lstStyle/>
                    <a:p>
                      <a:r>
                        <a:rPr lang="en-US" sz="1600" dirty="0" smtClean="0">
                          <a:latin typeface="Arial" panose="020B0604020202020204" pitchFamily="34" charset="0"/>
                          <a:cs typeface="Arial" panose="020B0604020202020204" pitchFamily="34" charset="0"/>
                        </a:rPr>
                        <a:t>Cash in the Till</a:t>
                      </a:r>
                      <a:endParaRPr lang="en-GB" sz="1600" dirty="0">
                        <a:latin typeface="Arial" panose="020B0604020202020204" pitchFamily="34" charset="0"/>
                        <a:cs typeface="Arial" panose="020B0604020202020204" pitchFamily="34" charset="0"/>
                      </a:endParaRPr>
                    </a:p>
                  </a:txBody>
                  <a:tcPr marL="45720" marR="45720"/>
                </a:tc>
                <a:tc>
                  <a:txBody>
                    <a:bodyPr/>
                    <a:lstStyle/>
                    <a:p>
                      <a:pPr algn="ctr"/>
                      <a:endParaRPr lang="en-GB" sz="1200">
                        <a:latin typeface="Arial" panose="020B0604020202020204" pitchFamily="34" charset="0"/>
                        <a:cs typeface="Arial" panose="020B0604020202020204" pitchFamily="34" charset="0"/>
                      </a:endParaRPr>
                    </a:p>
                  </a:txBody>
                  <a:tcPr marL="45720" marR="45720"/>
                </a:tc>
                <a:tc>
                  <a:txBody>
                    <a:bodyPr/>
                    <a:lstStyle/>
                    <a:p>
                      <a:pPr algn="ctr"/>
                      <a:endParaRPr lang="en-GB" sz="1200">
                        <a:latin typeface="Arial" panose="020B0604020202020204" pitchFamily="34" charset="0"/>
                        <a:cs typeface="Arial" panose="020B0604020202020204" pitchFamily="34" charset="0"/>
                      </a:endParaRPr>
                    </a:p>
                  </a:txBody>
                  <a:tcPr marL="45720" marR="45720"/>
                </a:tc>
                <a:tc>
                  <a:txBody>
                    <a:bodyPr/>
                    <a:lstStyle/>
                    <a:p>
                      <a:pPr algn="ctr"/>
                      <a:endParaRPr lang="en-GB" sz="1200" dirty="0">
                        <a:latin typeface="Arial" panose="020B0604020202020204" pitchFamily="34" charset="0"/>
                        <a:cs typeface="Arial" panose="020B0604020202020204" pitchFamily="34" charset="0"/>
                      </a:endParaRPr>
                    </a:p>
                  </a:txBody>
                  <a:tcPr marL="45720" marR="45720"/>
                </a:tc>
                <a:tc>
                  <a:txBody>
                    <a:bodyPr/>
                    <a:lstStyle/>
                    <a:p>
                      <a:pPr algn="ctr"/>
                      <a:endParaRPr lang="en-GB" sz="1200">
                        <a:latin typeface="Arial" panose="020B0604020202020204" pitchFamily="34" charset="0"/>
                        <a:cs typeface="Arial" panose="020B0604020202020204" pitchFamily="34" charset="0"/>
                      </a:endParaRPr>
                    </a:p>
                  </a:txBody>
                  <a:tcPr marL="45720" marR="45720"/>
                </a:tc>
                <a:tc>
                  <a:txBody>
                    <a:bodyPr/>
                    <a:lstStyle/>
                    <a:p>
                      <a:pPr algn="ctr"/>
                      <a:endParaRPr lang="en-GB" sz="1200">
                        <a:latin typeface="Arial" panose="020B0604020202020204" pitchFamily="34" charset="0"/>
                        <a:cs typeface="Arial" panose="020B0604020202020204" pitchFamily="34" charset="0"/>
                      </a:endParaRPr>
                    </a:p>
                  </a:txBody>
                  <a:tcPr marL="45720" marR="45720"/>
                </a:tc>
                <a:tc>
                  <a:txBody>
                    <a:bodyPr/>
                    <a:lstStyle/>
                    <a:p>
                      <a:pPr algn="ctr"/>
                      <a:endParaRPr lang="en-GB" sz="1200">
                        <a:latin typeface="Arial" panose="020B0604020202020204" pitchFamily="34" charset="0"/>
                        <a:cs typeface="Arial" panose="020B0604020202020204" pitchFamily="34" charset="0"/>
                      </a:endParaRPr>
                    </a:p>
                  </a:txBody>
                  <a:tcPr marL="45720" marR="45720"/>
                </a:tc>
              </a:tr>
              <a:tr h="370840">
                <a:tc>
                  <a:txBody>
                    <a:bodyPr/>
                    <a:lstStyle/>
                    <a:p>
                      <a:r>
                        <a:rPr lang="en-US" sz="1600" dirty="0" smtClean="0">
                          <a:latin typeface="Arial" panose="020B0604020202020204" pitchFamily="34" charset="0"/>
                          <a:cs typeface="Arial" panose="020B0604020202020204" pitchFamily="34" charset="0"/>
                        </a:rPr>
                        <a:t>Ten-Year Bank Loan</a:t>
                      </a:r>
                      <a:endParaRPr lang="en-GB" sz="1600" dirty="0">
                        <a:latin typeface="Arial" panose="020B0604020202020204" pitchFamily="34" charset="0"/>
                        <a:cs typeface="Arial" panose="020B0604020202020204" pitchFamily="34" charset="0"/>
                      </a:endParaRPr>
                    </a:p>
                  </a:txBody>
                  <a:tcPr marL="45720" marR="45720"/>
                </a:tc>
                <a:tc>
                  <a:txBody>
                    <a:bodyPr/>
                    <a:lstStyle/>
                    <a:p>
                      <a:pPr algn="ctr"/>
                      <a:endParaRPr lang="en-GB" sz="1200">
                        <a:latin typeface="Arial" panose="020B0604020202020204" pitchFamily="34" charset="0"/>
                        <a:cs typeface="Arial" panose="020B0604020202020204" pitchFamily="34" charset="0"/>
                      </a:endParaRPr>
                    </a:p>
                  </a:txBody>
                  <a:tcPr marL="45720" marR="45720"/>
                </a:tc>
                <a:tc>
                  <a:txBody>
                    <a:bodyPr/>
                    <a:lstStyle/>
                    <a:p>
                      <a:pPr algn="ctr"/>
                      <a:endParaRPr lang="en-GB" sz="1200">
                        <a:latin typeface="Arial" panose="020B0604020202020204" pitchFamily="34" charset="0"/>
                        <a:cs typeface="Arial" panose="020B0604020202020204" pitchFamily="34" charset="0"/>
                      </a:endParaRPr>
                    </a:p>
                  </a:txBody>
                  <a:tcPr marL="45720" marR="45720"/>
                </a:tc>
                <a:tc>
                  <a:txBody>
                    <a:bodyPr/>
                    <a:lstStyle/>
                    <a:p>
                      <a:pPr algn="ctr"/>
                      <a:endParaRPr lang="en-GB" sz="1200" dirty="0">
                        <a:latin typeface="Arial" panose="020B0604020202020204" pitchFamily="34" charset="0"/>
                        <a:cs typeface="Arial" panose="020B0604020202020204" pitchFamily="34" charset="0"/>
                      </a:endParaRPr>
                    </a:p>
                  </a:txBody>
                  <a:tcPr marL="45720" marR="45720"/>
                </a:tc>
                <a:tc>
                  <a:txBody>
                    <a:bodyPr/>
                    <a:lstStyle/>
                    <a:p>
                      <a:pPr algn="ctr"/>
                      <a:endParaRPr lang="en-GB" sz="1200">
                        <a:latin typeface="Arial" panose="020B0604020202020204" pitchFamily="34" charset="0"/>
                        <a:cs typeface="Arial" panose="020B0604020202020204" pitchFamily="34" charset="0"/>
                      </a:endParaRPr>
                    </a:p>
                  </a:txBody>
                  <a:tcPr marL="45720" marR="45720"/>
                </a:tc>
                <a:tc>
                  <a:txBody>
                    <a:bodyPr/>
                    <a:lstStyle/>
                    <a:p>
                      <a:pPr algn="ctr"/>
                      <a:endParaRPr lang="en-GB" sz="1200">
                        <a:latin typeface="Arial" panose="020B0604020202020204" pitchFamily="34" charset="0"/>
                        <a:cs typeface="Arial" panose="020B0604020202020204" pitchFamily="34" charset="0"/>
                      </a:endParaRPr>
                    </a:p>
                  </a:txBody>
                  <a:tcPr marL="45720" marR="45720"/>
                </a:tc>
                <a:tc>
                  <a:txBody>
                    <a:bodyPr/>
                    <a:lstStyle/>
                    <a:p>
                      <a:pPr algn="ctr"/>
                      <a:endParaRPr lang="en-GB" sz="1200" dirty="0">
                        <a:latin typeface="Arial" panose="020B0604020202020204" pitchFamily="34" charset="0"/>
                        <a:cs typeface="Arial" panose="020B0604020202020204" pitchFamily="34" charset="0"/>
                      </a:endParaRPr>
                    </a:p>
                  </a:txBody>
                  <a:tcPr marL="45720" marR="45720"/>
                </a:tc>
              </a:tr>
              <a:tr h="370840">
                <a:tc>
                  <a:txBody>
                    <a:bodyPr/>
                    <a:lstStyle/>
                    <a:p>
                      <a:r>
                        <a:rPr lang="en-US" sz="1600" dirty="0" smtClean="0">
                          <a:latin typeface="Arial" panose="020B0604020202020204" pitchFamily="34" charset="0"/>
                          <a:cs typeface="Arial" panose="020B0604020202020204" pitchFamily="34" charset="0"/>
                        </a:rPr>
                        <a:t>Ordinary Share Capital</a:t>
                      </a:r>
                      <a:endParaRPr lang="en-GB" sz="1600" dirty="0">
                        <a:latin typeface="Arial" panose="020B0604020202020204" pitchFamily="34" charset="0"/>
                        <a:cs typeface="Arial" panose="020B0604020202020204" pitchFamily="34" charset="0"/>
                      </a:endParaRPr>
                    </a:p>
                  </a:txBody>
                  <a:tcPr marL="45720" marR="45720"/>
                </a:tc>
                <a:tc>
                  <a:txBody>
                    <a:bodyPr/>
                    <a:lstStyle/>
                    <a:p>
                      <a:pPr algn="ctr"/>
                      <a:endParaRPr lang="en-GB" sz="1200">
                        <a:latin typeface="Arial" panose="020B0604020202020204" pitchFamily="34" charset="0"/>
                        <a:cs typeface="Arial" panose="020B0604020202020204" pitchFamily="34" charset="0"/>
                      </a:endParaRPr>
                    </a:p>
                  </a:txBody>
                  <a:tcPr marL="45720" marR="45720"/>
                </a:tc>
                <a:tc>
                  <a:txBody>
                    <a:bodyPr/>
                    <a:lstStyle/>
                    <a:p>
                      <a:pPr algn="ctr"/>
                      <a:endParaRPr lang="en-GB" sz="1200">
                        <a:latin typeface="Arial" panose="020B0604020202020204" pitchFamily="34" charset="0"/>
                        <a:cs typeface="Arial" panose="020B0604020202020204" pitchFamily="34" charset="0"/>
                      </a:endParaRPr>
                    </a:p>
                  </a:txBody>
                  <a:tcPr marL="45720" marR="45720"/>
                </a:tc>
                <a:tc>
                  <a:txBody>
                    <a:bodyPr/>
                    <a:lstStyle/>
                    <a:p>
                      <a:pPr algn="ctr"/>
                      <a:endParaRPr lang="en-GB" sz="1200">
                        <a:latin typeface="Arial" panose="020B0604020202020204" pitchFamily="34" charset="0"/>
                        <a:cs typeface="Arial" panose="020B0604020202020204" pitchFamily="34" charset="0"/>
                      </a:endParaRPr>
                    </a:p>
                  </a:txBody>
                  <a:tcPr marL="45720" marR="45720"/>
                </a:tc>
                <a:tc>
                  <a:txBody>
                    <a:bodyPr/>
                    <a:lstStyle/>
                    <a:p>
                      <a:pPr algn="ctr"/>
                      <a:endParaRPr lang="en-GB" sz="1200" dirty="0">
                        <a:latin typeface="Arial" panose="020B0604020202020204" pitchFamily="34" charset="0"/>
                        <a:cs typeface="Arial" panose="020B0604020202020204" pitchFamily="34" charset="0"/>
                      </a:endParaRPr>
                    </a:p>
                  </a:txBody>
                  <a:tcPr marL="45720" marR="45720"/>
                </a:tc>
                <a:tc>
                  <a:txBody>
                    <a:bodyPr/>
                    <a:lstStyle/>
                    <a:p>
                      <a:pPr algn="ctr"/>
                      <a:endParaRPr lang="en-GB" sz="1200">
                        <a:latin typeface="Arial" panose="020B0604020202020204" pitchFamily="34" charset="0"/>
                        <a:cs typeface="Arial" panose="020B0604020202020204" pitchFamily="34" charset="0"/>
                      </a:endParaRPr>
                    </a:p>
                  </a:txBody>
                  <a:tcPr marL="45720" marR="45720"/>
                </a:tc>
                <a:tc>
                  <a:txBody>
                    <a:bodyPr/>
                    <a:lstStyle/>
                    <a:p>
                      <a:pPr algn="ctr"/>
                      <a:endParaRPr lang="en-GB" sz="1200">
                        <a:latin typeface="Arial" panose="020B0604020202020204" pitchFamily="34" charset="0"/>
                        <a:cs typeface="Arial" panose="020B0604020202020204" pitchFamily="34" charset="0"/>
                      </a:endParaRPr>
                    </a:p>
                  </a:txBody>
                  <a:tcPr marL="45720" marR="45720"/>
                </a:tc>
              </a:tr>
              <a:tr h="370840">
                <a:tc>
                  <a:txBody>
                    <a:bodyPr/>
                    <a:lstStyle/>
                    <a:p>
                      <a:r>
                        <a:rPr lang="en-US" sz="1600" dirty="0" smtClean="0">
                          <a:latin typeface="Arial" panose="020B0604020202020204" pitchFamily="34" charset="0"/>
                          <a:cs typeface="Arial" panose="020B0604020202020204" pitchFamily="34" charset="0"/>
                        </a:rPr>
                        <a:t>Money Owed by Customers</a:t>
                      </a:r>
                      <a:endParaRPr lang="en-GB" sz="1600" dirty="0">
                        <a:latin typeface="Arial" panose="020B0604020202020204" pitchFamily="34" charset="0"/>
                        <a:cs typeface="Arial" panose="020B0604020202020204" pitchFamily="34" charset="0"/>
                      </a:endParaRPr>
                    </a:p>
                  </a:txBody>
                  <a:tcPr marL="45720" marR="45720"/>
                </a:tc>
                <a:tc>
                  <a:txBody>
                    <a:bodyPr/>
                    <a:lstStyle/>
                    <a:p>
                      <a:pPr algn="ctr"/>
                      <a:endParaRPr lang="en-GB" sz="1200">
                        <a:latin typeface="Arial" panose="020B0604020202020204" pitchFamily="34" charset="0"/>
                        <a:cs typeface="Arial" panose="020B0604020202020204" pitchFamily="34" charset="0"/>
                      </a:endParaRPr>
                    </a:p>
                  </a:txBody>
                  <a:tcPr marL="45720" marR="45720"/>
                </a:tc>
                <a:tc>
                  <a:txBody>
                    <a:bodyPr/>
                    <a:lstStyle/>
                    <a:p>
                      <a:pPr algn="ctr"/>
                      <a:endParaRPr lang="en-GB" sz="1200">
                        <a:latin typeface="Arial" panose="020B0604020202020204" pitchFamily="34" charset="0"/>
                        <a:cs typeface="Arial" panose="020B0604020202020204" pitchFamily="34" charset="0"/>
                      </a:endParaRPr>
                    </a:p>
                  </a:txBody>
                  <a:tcPr marL="45720" marR="45720"/>
                </a:tc>
                <a:tc>
                  <a:txBody>
                    <a:bodyPr/>
                    <a:lstStyle/>
                    <a:p>
                      <a:pPr algn="ctr"/>
                      <a:endParaRPr lang="en-GB" sz="1200">
                        <a:latin typeface="Arial" panose="020B0604020202020204" pitchFamily="34" charset="0"/>
                        <a:cs typeface="Arial" panose="020B0604020202020204" pitchFamily="34" charset="0"/>
                      </a:endParaRPr>
                    </a:p>
                  </a:txBody>
                  <a:tcPr marL="45720" marR="45720"/>
                </a:tc>
                <a:tc>
                  <a:txBody>
                    <a:bodyPr/>
                    <a:lstStyle/>
                    <a:p>
                      <a:pPr algn="ctr"/>
                      <a:endParaRPr lang="en-GB" sz="1200" dirty="0">
                        <a:latin typeface="Arial" panose="020B0604020202020204" pitchFamily="34" charset="0"/>
                        <a:cs typeface="Arial" panose="020B0604020202020204" pitchFamily="34" charset="0"/>
                      </a:endParaRPr>
                    </a:p>
                  </a:txBody>
                  <a:tcPr marL="45720" marR="45720"/>
                </a:tc>
                <a:tc>
                  <a:txBody>
                    <a:bodyPr/>
                    <a:lstStyle/>
                    <a:p>
                      <a:pPr algn="ctr"/>
                      <a:endParaRPr lang="en-GB" sz="1200" dirty="0">
                        <a:latin typeface="Arial" panose="020B0604020202020204" pitchFamily="34" charset="0"/>
                        <a:cs typeface="Arial" panose="020B0604020202020204" pitchFamily="34" charset="0"/>
                      </a:endParaRPr>
                    </a:p>
                  </a:txBody>
                  <a:tcPr marL="45720" marR="45720"/>
                </a:tc>
                <a:tc>
                  <a:txBody>
                    <a:bodyPr/>
                    <a:lstStyle/>
                    <a:p>
                      <a:pPr algn="ctr"/>
                      <a:endParaRPr lang="en-GB" sz="1200">
                        <a:latin typeface="Arial" panose="020B0604020202020204" pitchFamily="34" charset="0"/>
                        <a:cs typeface="Arial" panose="020B0604020202020204" pitchFamily="34" charset="0"/>
                      </a:endParaRPr>
                    </a:p>
                  </a:txBody>
                  <a:tcPr marL="45720" marR="45720"/>
                </a:tc>
              </a:tr>
              <a:tr h="370840">
                <a:tc>
                  <a:txBody>
                    <a:bodyPr/>
                    <a:lstStyle/>
                    <a:p>
                      <a:r>
                        <a:rPr lang="en-US" sz="1600" dirty="0" smtClean="0">
                          <a:latin typeface="Arial" panose="020B0604020202020204" pitchFamily="34" charset="0"/>
                          <a:cs typeface="Arial" panose="020B0604020202020204" pitchFamily="34" charset="0"/>
                        </a:rPr>
                        <a:t>Unsold Goods</a:t>
                      </a:r>
                      <a:endParaRPr lang="en-GB" sz="1600" dirty="0">
                        <a:latin typeface="Arial" panose="020B0604020202020204" pitchFamily="34" charset="0"/>
                        <a:cs typeface="Arial" panose="020B0604020202020204" pitchFamily="34" charset="0"/>
                      </a:endParaRPr>
                    </a:p>
                  </a:txBody>
                  <a:tcPr marL="45720" marR="45720"/>
                </a:tc>
                <a:tc>
                  <a:txBody>
                    <a:bodyPr/>
                    <a:lstStyle/>
                    <a:p>
                      <a:pPr algn="ctr"/>
                      <a:endParaRPr lang="en-GB" sz="1200">
                        <a:latin typeface="Arial" panose="020B0604020202020204" pitchFamily="34" charset="0"/>
                        <a:cs typeface="Arial" panose="020B0604020202020204" pitchFamily="34" charset="0"/>
                      </a:endParaRPr>
                    </a:p>
                  </a:txBody>
                  <a:tcPr marL="45720" marR="45720"/>
                </a:tc>
                <a:tc>
                  <a:txBody>
                    <a:bodyPr/>
                    <a:lstStyle/>
                    <a:p>
                      <a:pPr algn="ctr"/>
                      <a:endParaRPr lang="en-GB" sz="1200">
                        <a:latin typeface="Arial" panose="020B0604020202020204" pitchFamily="34" charset="0"/>
                        <a:cs typeface="Arial" panose="020B0604020202020204" pitchFamily="34" charset="0"/>
                      </a:endParaRPr>
                    </a:p>
                  </a:txBody>
                  <a:tcPr marL="45720" marR="45720"/>
                </a:tc>
                <a:tc>
                  <a:txBody>
                    <a:bodyPr/>
                    <a:lstStyle/>
                    <a:p>
                      <a:pPr algn="ctr"/>
                      <a:endParaRPr lang="en-GB" sz="1200">
                        <a:latin typeface="Arial" panose="020B0604020202020204" pitchFamily="34" charset="0"/>
                        <a:cs typeface="Arial" panose="020B0604020202020204" pitchFamily="34" charset="0"/>
                      </a:endParaRPr>
                    </a:p>
                  </a:txBody>
                  <a:tcPr marL="45720" marR="45720"/>
                </a:tc>
                <a:tc>
                  <a:txBody>
                    <a:bodyPr/>
                    <a:lstStyle/>
                    <a:p>
                      <a:pPr algn="ctr"/>
                      <a:endParaRPr lang="en-GB" sz="1200">
                        <a:latin typeface="Arial" panose="020B0604020202020204" pitchFamily="34" charset="0"/>
                        <a:cs typeface="Arial" panose="020B0604020202020204" pitchFamily="34" charset="0"/>
                      </a:endParaRPr>
                    </a:p>
                  </a:txBody>
                  <a:tcPr marL="45720" marR="45720"/>
                </a:tc>
                <a:tc>
                  <a:txBody>
                    <a:bodyPr/>
                    <a:lstStyle/>
                    <a:p>
                      <a:pPr algn="ctr"/>
                      <a:endParaRPr lang="en-GB" sz="1200" dirty="0">
                        <a:latin typeface="Arial" panose="020B0604020202020204" pitchFamily="34" charset="0"/>
                        <a:cs typeface="Arial" panose="020B0604020202020204" pitchFamily="34" charset="0"/>
                      </a:endParaRPr>
                    </a:p>
                  </a:txBody>
                  <a:tcPr marL="45720" marR="45720"/>
                </a:tc>
                <a:tc>
                  <a:txBody>
                    <a:bodyPr/>
                    <a:lstStyle/>
                    <a:p>
                      <a:pPr algn="ctr"/>
                      <a:endParaRPr lang="en-GB" sz="1200">
                        <a:latin typeface="Arial" panose="020B0604020202020204" pitchFamily="34" charset="0"/>
                        <a:cs typeface="Arial" panose="020B0604020202020204" pitchFamily="34" charset="0"/>
                      </a:endParaRPr>
                    </a:p>
                  </a:txBody>
                  <a:tcPr marL="45720" marR="45720"/>
                </a:tc>
              </a:tr>
              <a:tr h="370840">
                <a:tc>
                  <a:txBody>
                    <a:bodyPr/>
                    <a:lstStyle/>
                    <a:p>
                      <a:r>
                        <a:rPr lang="en-US" sz="1600" dirty="0" smtClean="0">
                          <a:latin typeface="Arial" panose="020B0604020202020204" pitchFamily="34" charset="0"/>
                          <a:cs typeface="Arial" panose="020B0604020202020204" pitchFamily="34" charset="0"/>
                        </a:rPr>
                        <a:t>Factory Building</a:t>
                      </a:r>
                      <a:endParaRPr lang="en-GB" sz="1600" dirty="0">
                        <a:latin typeface="Arial" panose="020B0604020202020204" pitchFamily="34" charset="0"/>
                        <a:cs typeface="Arial" panose="020B0604020202020204" pitchFamily="34" charset="0"/>
                      </a:endParaRPr>
                    </a:p>
                  </a:txBody>
                  <a:tcPr marL="45720" marR="45720"/>
                </a:tc>
                <a:tc>
                  <a:txBody>
                    <a:bodyPr/>
                    <a:lstStyle/>
                    <a:p>
                      <a:pPr algn="ctr"/>
                      <a:endParaRPr lang="en-GB" sz="1200">
                        <a:latin typeface="Arial" panose="020B0604020202020204" pitchFamily="34" charset="0"/>
                        <a:cs typeface="Arial" panose="020B0604020202020204" pitchFamily="34" charset="0"/>
                      </a:endParaRPr>
                    </a:p>
                  </a:txBody>
                  <a:tcPr marL="45720" marR="45720"/>
                </a:tc>
                <a:tc>
                  <a:txBody>
                    <a:bodyPr/>
                    <a:lstStyle/>
                    <a:p>
                      <a:pPr algn="ctr"/>
                      <a:endParaRPr lang="en-GB" sz="1200">
                        <a:latin typeface="Arial" panose="020B0604020202020204" pitchFamily="34" charset="0"/>
                        <a:cs typeface="Arial" panose="020B0604020202020204" pitchFamily="34" charset="0"/>
                      </a:endParaRPr>
                    </a:p>
                  </a:txBody>
                  <a:tcPr marL="45720" marR="45720"/>
                </a:tc>
                <a:tc>
                  <a:txBody>
                    <a:bodyPr/>
                    <a:lstStyle/>
                    <a:p>
                      <a:pPr algn="ctr"/>
                      <a:endParaRPr lang="en-GB" sz="1200">
                        <a:latin typeface="Arial" panose="020B0604020202020204" pitchFamily="34" charset="0"/>
                        <a:cs typeface="Arial" panose="020B0604020202020204" pitchFamily="34" charset="0"/>
                      </a:endParaRPr>
                    </a:p>
                  </a:txBody>
                  <a:tcPr marL="45720" marR="45720"/>
                </a:tc>
                <a:tc>
                  <a:txBody>
                    <a:bodyPr/>
                    <a:lstStyle/>
                    <a:p>
                      <a:pPr algn="ctr"/>
                      <a:endParaRPr lang="en-GB" sz="1200">
                        <a:latin typeface="Arial" panose="020B0604020202020204" pitchFamily="34" charset="0"/>
                        <a:cs typeface="Arial" panose="020B0604020202020204" pitchFamily="34" charset="0"/>
                      </a:endParaRPr>
                    </a:p>
                  </a:txBody>
                  <a:tcPr marL="45720" marR="45720"/>
                </a:tc>
                <a:tc>
                  <a:txBody>
                    <a:bodyPr/>
                    <a:lstStyle/>
                    <a:p>
                      <a:pPr algn="ctr"/>
                      <a:endParaRPr lang="en-GB" sz="1200">
                        <a:latin typeface="Arial" panose="020B0604020202020204" pitchFamily="34" charset="0"/>
                        <a:cs typeface="Arial" panose="020B0604020202020204" pitchFamily="34" charset="0"/>
                      </a:endParaRPr>
                    </a:p>
                  </a:txBody>
                  <a:tcPr marL="45720" marR="45720"/>
                </a:tc>
                <a:tc>
                  <a:txBody>
                    <a:bodyPr/>
                    <a:lstStyle/>
                    <a:p>
                      <a:pPr algn="ctr"/>
                      <a:endParaRPr lang="en-GB" sz="1200" dirty="0">
                        <a:latin typeface="Arial" panose="020B0604020202020204" pitchFamily="34" charset="0"/>
                        <a:cs typeface="Arial" panose="020B0604020202020204" pitchFamily="34" charset="0"/>
                      </a:endParaRPr>
                    </a:p>
                  </a:txBody>
                  <a:tcPr marL="45720" marR="45720"/>
                </a:tc>
              </a:tr>
              <a:tr h="370840">
                <a:tc>
                  <a:txBody>
                    <a:bodyPr/>
                    <a:lstStyle/>
                    <a:p>
                      <a:r>
                        <a:rPr lang="en-US" sz="1600" dirty="0" smtClean="0">
                          <a:latin typeface="Arial" panose="020B0604020202020204" pitchFamily="34" charset="0"/>
                          <a:cs typeface="Arial" panose="020B0604020202020204" pitchFamily="34" charset="0"/>
                        </a:rPr>
                        <a:t>Retained profit</a:t>
                      </a:r>
                      <a:endParaRPr lang="en-GB" sz="1600" dirty="0">
                        <a:latin typeface="Arial" panose="020B0604020202020204" pitchFamily="34" charset="0"/>
                        <a:cs typeface="Arial" panose="020B0604020202020204" pitchFamily="34" charset="0"/>
                      </a:endParaRPr>
                    </a:p>
                  </a:txBody>
                  <a:tcPr marL="45720" marR="45720"/>
                </a:tc>
                <a:tc>
                  <a:txBody>
                    <a:bodyPr/>
                    <a:lstStyle/>
                    <a:p>
                      <a:pPr algn="ctr"/>
                      <a:endParaRPr lang="en-GB" sz="1200">
                        <a:latin typeface="Arial" panose="020B0604020202020204" pitchFamily="34" charset="0"/>
                        <a:cs typeface="Arial" panose="020B0604020202020204" pitchFamily="34" charset="0"/>
                      </a:endParaRPr>
                    </a:p>
                  </a:txBody>
                  <a:tcPr marL="45720" marR="45720"/>
                </a:tc>
                <a:tc>
                  <a:txBody>
                    <a:bodyPr/>
                    <a:lstStyle/>
                    <a:p>
                      <a:pPr algn="ctr"/>
                      <a:endParaRPr lang="en-GB" sz="1200">
                        <a:latin typeface="Arial" panose="020B0604020202020204" pitchFamily="34" charset="0"/>
                        <a:cs typeface="Arial" panose="020B0604020202020204" pitchFamily="34" charset="0"/>
                      </a:endParaRPr>
                    </a:p>
                  </a:txBody>
                  <a:tcPr marL="45720" marR="45720"/>
                </a:tc>
                <a:tc>
                  <a:txBody>
                    <a:bodyPr/>
                    <a:lstStyle/>
                    <a:p>
                      <a:pPr algn="ctr"/>
                      <a:endParaRPr lang="en-GB" sz="1200">
                        <a:latin typeface="Arial" panose="020B0604020202020204" pitchFamily="34" charset="0"/>
                        <a:cs typeface="Arial" panose="020B0604020202020204" pitchFamily="34" charset="0"/>
                      </a:endParaRPr>
                    </a:p>
                  </a:txBody>
                  <a:tcPr marL="45720" marR="45720"/>
                </a:tc>
                <a:tc>
                  <a:txBody>
                    <a:bodyPr/>
                    <a:lstStyle/>
                    <a:p>
                      <a:pPr algn="ctr"/>
                      <a:endParaRPr lang="en-GB" sz="1200">
                        <a:latin typeface="Arial" panose="020B0604020202020204" pitchFamily="34" charset="0"/>
                        <a:cs typeface="Arial" panose="020B0604020202020204" pitchFamily="34" charset="0"/>
                      </a:endParaRPr>
                    </a:p>
                  </a:txBody>
                  <a:tcPr marL="45720" marR="45720"/>
                </a:tc>
                <a:tc>
                  <a:txBody>
                    <a:bodyPr/>
                    <a:lstStyle/>
                    <a:p>
                      <a:pPr algn="ctr"/>
                      <a:endParaRPr lang="en-GB" sz="1200">
                        <a:latin typeface="Arial" panose="020B0604020202020204" pitchFamily="34" charset="0"/>
                        <a:cs typeface="Arial" panose="020B0604020202020204" pitchFamily="34" charset="0"/>
                      </a:endParaRPr>
                    </a:p>
                  </a:txBody>
                  <a:tcPr marL="45720" marR="45720"/>
                </a:tc>
                <a:tc>
                  <a:txBody>
                    <a:bodyPr/>
                    <a:lstStyle/>
                    <a:p>
                      <a:pPr algn="ctr"/>
                      <a:endParaRPr lang="en-GB" sz="1200" dirty="0">
                        <a:latin typeface="Arial" panose="020B0604020202020204" pitchFamily="34" charset="0"/>
                        <a:cs typeface="Arial" panose="020B0604020202020204" pitchFamily="34" charset="0"/>
                      </a:endParaRPr>
                    </a:p>
                  </a:txBody>
                  <a:tcPr marL="45720" marR="45720"/>
                </a:tc>
              </a:tr>
              <a:tr h="370840">
                <a:tc>
                  <a:txBody>
                    <a:bodyPr/>
                    <a:lstStyle/>
                    <a:p>
                      <a:r>
                        <a:rPr lang="en-US" sz="1600" dirty="0" smtClean="0">
                          <a:latin typeface="Arial" panose="020B0604020202020204" pitchFamily="34" charset="0"/>
                          <a:cs typeface="Arial" panose="020B0604020202020204" pitchFamily="34" charset="0"/>
                        </a:rPr>
                        <a:t>Amounts Owed to Suppliers</a:t>
                      </a:r>
                      <a:endParaRPr lang="en-GB" sz="1600" dirty="0">
                        <a:latin typeface="Arial" panose="020B0604020202020204" pitchFamily="34" charset="0"/>
                        <a:cs typeface="Arial" panose="020B0604020202020204" pitchFamily="34" charset="0"/>
                      </a:endParaRPr>
                    </a:p>
                  </a:txBody>
                  <a:tcPr marL="45720" marR="45720"/>
                </a:tc>
                <a:tc>
                  <a:txBody>
                    <a:bodyPr/>
                    <a:lstStyle/>
                    <a:p>
                      <a:pPr algn="ctr"/>
                      <a:endParaRPr lang="en-GB" sz="1200" dirty="0">
                        <a:latin typeface="Arial" panose="020B0604020202020204" pitchFamily="34" charset="0"/>
                        <a:cs typeface="Arial" panose="020B0604020202020204" pitchFamily="34" charset="0"/>
                      </a:endParaRPr>
                    </a:p>
                  </a:txBody>
                  <a:tcPr marL="45720" marR="45720"/>
                </a:tc>
                <a:tc>
                  <a:txBody>
                    <a:bodyPr/>
                    <a:lstStyle/>
                    <a:p>
                      <a:pPr algn="ctr"/>
                      <a:endParaRPr lang="en-GB" sz="1200" dirty="0">
                        <a:latin typeface="Arial" panose="020B0604020202020204" pitchFamily="34" charset="0"/>
                        <a:cs typeface="Arial" panose="020B0604020202020204" pitchFamily="34" charset="0"/>
                      </a:endParaRPr>
                    </a:p>
                  </a:txBody>
                  <a:tcPr marL="45720" marR="45720"/>
                </a:tc>
                <a:tc>
                  <a:txBody>
                    <a:bodyPr/>
                    <a:lstStyle/>
                    <a:p>
                      <a:pPr algn="ctr"/>
                      <a:endParaRPr lang="en-GB" sz="1200" dirty="0">
                        <a:latin typeface="Arial" panose="020B0604020202020204" pitchFamily="34" charset="0"/>
                        <a:cs typeface="Arial" panose="020B0604020202020204" pitchFamily="34" charset="0"/>
                      </a:endParaRPr>
                    </a:p>
                  </a:txBody>
                  <a:tcPr marL="45720" marR="45720"/>
                </a:tc>
                <a:tc>
                  <a:txBody>
                    <a:bodyPr/>
                    <a:lstStyle/>
                    <a:p>
                      <a:pPr algn="ctr"/>
                      <a:endParaRPr lang="en-GB" sz="1200" dirty="0">
                        <a:latin typeface="Arial" panose="020B0604020202020204" pitchFamily="34" charset="0"/>
                        <a:cs typeface="Arial" panose="020B0604020202020204" pitchFamily="34" charset="0"/>
                      </a:endParaRPr>
                    </a:p>
                  </a:txBody>
                  <a:tcPr marL="45720" marR="45720"/>
                </a:tc>
                <a:tc>
                  <a:txBody>
                    <a:bodyPr/>
                    <a:lstStyle/>
                    <a:p>
                      <a:pPr algn="ctr"/>
                      <a:endParaRPr lang="en-GB" sz="1200" dirty="0">
                        <a:latin typeface="Arial" panose="020B0604020202020204" pitchFamily="34" charset="0"/>
                        <a:cs typeface="Arial" panose="020B0604020202020204" pitchFamily="34" charset="0"/>
                      </a:endParaRPr>
                    </a:p>
                  </a:txBody>
                  <a:tcPr marL="45720" marR="45720"/>
                </a:tc>
                <a:tc>
                  <a:txBody>
                    <a:bodyPr/>
                    <a:lstStyle/>
                    <a:p>
                      <a:pPr algn="ctr"/>
                      <a:endParaRPr lang="en-GB" sz="1200" dirty="0">
                        <a:latin typeface="Arial" panose="020B0604020202020204" pitchFamily="34" charset="0"/>
                        <a:cs typeface="Arial" panose="020B0604020202020204" pitchFamily="34" charset="0"/>
                      </a:endParaRPr>
                    </a:p>
                  </a:txBody>
                  <a:tcPr marL="45720" marR="45720"/>
                </a:tc>
              </a:tr>
              <a:tr h="370840">
                <a:tc>
                  <a:txBody>
                    <a:bodyPr/>
                    <a:lstStyle/>
                    <a:p>
                      <a:r>
                        <a:rPr lang="en-US" sz="1600" dirty="0" smtClean="0">
                          <a:latin typeface="Arial" panose="020B0604020202020204" pitchFamily="34" charset="0"/>
                          <a:cs typeface="Arial" panose="020B0604020202020204" pitchFamily="34" charset="0"/>
                        </a:rPr>
                        <a:t>Tax Owed to Government</a:t>
                      </a:r>
                      <a:endParaRPr lang="en-GB" sz="1600" dirty="0">
                        <a:latin typeface="Arial" panose="020B0604020202020204" pitchFamily="34" charset="0"/>
                        <a:cs typeface="Arial" panose="020B0604020202020204" pitchFamily="34" charset="0"/>
                      </a:endParaRPr>
                    </a:p>
                  </a:txBody>
                  <a:tcPr marL="45720" marR="45720"/>
                </a:tc>
                <a:tc>
                  <a:txBody>
                    <a:bodyPr/>
                    <a:lstStyle/>
                    <a:p>
                      <a:pPr algn="ctr"/>
                      <a:endParaRPr lang="en-GB" sz="1200" dirty="0">
                        <a:latin typeface="Arial" panose="020B0604020202020204" pitchFamily="34" charset="0"/>
                        <a:cs typeface="Arial" panose="020B0604020202020204" pitchFamily="34" charset="0"/>
                      </a:endParaRPr>
                    </a:p>
                  </a:txBody>
                  <a:tcPr marL="45720" marR="45720"/>
                </a:tc>
                <a:tc>
                  <a:txBody>
                    <a:bodyPr/>
                    <a:lstStyle/>
                    <a:p>
                      <a:pPr algn="ctr"/>
                      <a:endParaRPr lang="en-GB" sz="1200" dirty="0">
                        <a:latin typeface="Arial" panose="020B0604020202020204" pitchFamily="34" charset="0"/>
                        <a:cs typeface="Arial" panose="020B0604020202020204" pitchFamily="34" charset="0"/>
                      </a:endParaRPr>
                    </a:p>
                  </a:txBody>
                  <a:tcPr marL="45720" marR="45720"/>
                </a:tc>
                <a:tc>
                  <a:txBody>
                    <a:bodyPr/>
                    <a:lstStyle/>
                    <a:p>
                      <a:pPr algn="ctr"/>
                      <a:endParaRPr lang="en-GB" sz="1200" dirty="0">
                        <a:latin typeface="Arial" panose="020B0604020202020204" pitchFamily="34" charset="0"/>
                        <a:cs typeface="Arial" panose="020B0604020202020204" pitchFamily="34" charset="0"/>
                      </a:endParaRPr>
                    </a:p>
                  </a:txBody>
                  <a:tcPr marL="45720" marR="45720"/>
                </a:tc>
                <a:tc>
                  <a:txBody>
                    <a:bodyPr/>
                    <a:lstStyle/>
                    <a:p>
                      <a:pPr algn="ctr"/>
                      <a:endParaRPr lang="en-GB" sz="1200" dirty="0">
                        <a:latin typeface="Arial" panose="020B0604020202020204" pitchFamily="34" charset="0"/>
                        <a:cs typeface="Arial" panose="020B0604020202020204" pitchFamily="34" charset="0"/>
                      </a:endParaRPr>
                    </a:p>
                  </a:txBody>
                  <a:tcPr marL="45720" marR="45720"/>
                </a:tc>
                <a:tc>
                  <a:txBody>
                    <a:bodyPr/>
                    <a:lstStyle/>
                    <a:p>
                      <a:pPr algn="ctr"/>
                      <a:endParaRPr lang="en-GB" sz="1200" dirty="0">
                        <a:latin typeface="Arial" panose="020B0604020202020204" pitchFamily="34" charset="0"/>
                        <a:cs typeface="Arial" panose="020B0604020202020204" pitchFamily="34" charset="0"/>
                      </a:endParaRPr>
                    </a:p>
                  </a:txBody>
                  <a:tcPr marL="45720" marR="45720"/>
                </a:tc>
                <a:tc>
                  <a:txBody>
                    <a:bodyPr/>
                    <a:lstStyle/>
                    <a:p>
                      <a:pPr algn="ctr"/>
                      <a:endParaRPr lang="en-GB" sz="1200" dirty="0">
                        <a:latin typeface="Arial" panose="020B0604020202020204" pitchFamily="34" charset="0"/>
                        <a:cs typeface="Arial" panose="020B0604020202020204" pitchFamily="34" charset="0"/>
                      </a:endParaRPr>
                    </a:p>
                  </a:txBody>
                  <a:tcPr marL="45720" marR="45720"/>
                </a:tc>
              </a:tr>
            </a:tbl>
          </a:graphicData>
        </a:graphic>
      </p:graphicFrame>
      <p:sp>
        <p:nvSpPr>
          <p:cNvPr id="5" name="TextBox 4">
            <a:hlinkClick r:id="rId3" action="ppaction://hlinkfile"/>
          </p:cNvPr>
          <p:cNvSpPr txBox="1"/>
          <p:nvPr/>
        </p:nvSpPr>
        <p:spPr>
          <a:xfrm>
            <a:off x="8460432" y="1124744"/>
            <a:ext cx="216024" cy="769441"/>
          </a:xfrm>
          <a:prstGeom prst="rect">
            <a:avLst/>
          </a:prstGeom>
          <a:noFill/>
        </p:spPr>
        <p:txBody>
          <a:bodyPr wrap="square" rtlCol="0">
            <a:spAutoFit/>
          </a:bodyPr>
          <a:lstStyle/>
          <a:p>
            <a:r>
              <a:rPr lang="en-US" sz="4400" dirty="0" smtClean="0">
                <a:solidFill>
                  <a:srgbClr val="FF0000"/>
                </a:solidFill>
              </a:rPr>
              <a:t>?</a:t>
            </a:r>
            <a:endParaRPr lang="en-GB" dirty="0">
              <a:solidFill>
                <a:srgbClr val="FF0000"/>
              </a:solidFill>
            </a:endParaRPr>
          </a:p>
        </p:txBody>
      </p:sp>
    </p:spTree>
    <p:extLst>
      <p:ext uri="{BB962C8B-B14F-4D97-AF65-F5344CB8AC3E}">
        <p14:creationId xmlns:p14="http://schemas.microsoft.com/office/powerpoint/2010/main" val="747422525"/>
      </p:ext>
    </p:extLst>
  </p:cSld>
  <p:clrMapOvr>
    <a:masterClrMapping/>
  </p:clrMapOvr>
  <p:transition advClick="0"/>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8155" y="1136938"/>
            <a:ext cx="8532317" cy="5586145"/>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1700" dirty="0" smtClean="0"/>
              <a:t>Shareholders can see if ‘their’ stake in the business has increased or fallen in value over the last 12 months by looking at the ‘total equity’ figures for two years.</a:t>
            </a:r>
          </a:p>
          <a:p>
            <a:pPr marL="342900" indent="-342900">
              <a:buClr>
                <a:srgbClr val="00B050"/>
              </a:buClr>
              <a:buFont typeface="Wingdings 3" panose="05040102010807070707" pitchFamily="18" charset="2"/>
              <a:buChar char=""/>
            </a:pPr>
            <a:r>
              <a:rPr lang="en-US" sz="1700" dirty="0" smtClean="0"/>
              <a:t>Shareholders can also analyse how expansion by the business has been paid for – by increasing non-current liabilities (such as long-term loans); from retained profits or by increasing share capital (sale of shares). If inventories or stocks have been sold off to provide capital for business expansion then this will be clear by this figure declining on the balance sheet.</a:t>
            </a:r>
          </a:p>
          <a:p>
            <a:pPr marL="342900" indent="-342900">
              <a:buClr>
                <a:srgbClr val="00B050"/>
              </a:buClr>
              <a:buFont typeface="Wingdings 3" panose="05040102010807070707" pitchFamily="18" charset="2"/>
              <a:buChar char=""/>
            </a:pPr>
            <a:r>
              <a:rPr lang="en-US" sz="1700" dirty="0" smtClean="0"/>
              <a:t>Working capital can be calculated from the balance sheet data. This is a very important concept. It is also known as net current assets. It is calculated by the formula:</a:t>
            </a:r>
          </a:p>
          <a:p>
            <a:pPr algn="ctr">
              <a:buClr>
                <a:srgbClr val="00B050"/>
              </a:buClr>
            </a:pPr>
            <a:r>
              <a:rPr lang="en-US" sz="1700" b="1" dirty="0" smtClean="0">
                <a:solidFill>
                  <a:srgbClr val="FF0000"/>
                </a:solidFill>
              </a:rPr>
              <a:t>Working capital = current assets – current liabilities</a:t>
            </a:r>
          </a:p>
          <a:p>
            <a:pPr marL="342900" indent="-342900">
              <a:buClr>
                <a:srgbClr val="00B050"/>
              </a:buClr>
              <a:buFont typeface="Wingdings 3" panose="05040102010807070707" pitchFamily="18" charset="2"/>
              <a:buChar char=""/>
            </a:pPr>
            <a:r>
              <a:rPr lang="en-US" sz="1700" dirty="0" smtClean="0"/>
              <a:t>No business can survive without working capital. It is used to pay short-term debts. If these debts cannot be paid because the business does not have enough working capital. The creditors could force the business to stop trading.</a:t>
            </a:r>
          </a:p>
          <a:p>
            <a:pPr marL="342900" indent="-342900">
              <a:buClr>
                <a:srgbClr val="00B050"/>
              </a:buClr>
              <a:buFont typeface="Wingdings 3" panose="05040102010807070707" pitchFamily="18" charset="2"/>
              <a:buChar char=""/>
            </a:pPr>
            <a:r>
              <a:rPr lang="en-US" sz="1700" dirty="0" smtClean="0"/>
              <a:t>Capital employed can also be calculated by using data from the balance sheet, The following formula is used:</a:t>
            </a:r>
          </a:p>
          <a:p>
            <a:pPr>
              <a:buClr>
                <a:srgbClr val="00B050"/>
              </a:buClr>
            </a:pPr>
            <a:r>
              <a:rPr lang="en-US" sz="1700" dirty="0" smtClean="0"/>
              <a:t>	</a:t>
            </a:r>
            <a:r>
              <a:rPr lang="en-US" sz="1700" b="1" dirty="0">
                <a:solidFill>
                  <a:srgbClr val="FF0000"/>
                </a:solidFill>
              </a:rPr>
              <a:t>Capital employed = shareholders’ funds + non-current liabilities</a:t>
            </a:r>
          </a:p>
          <a:p>
            <a:pPr marL="342900" indent="-342900">
              <a:buClr>
                <a:srgbClr val="00B050"/>
              </a:buClr>
              <a:buFont typeface="Wingdings 3" panose="05040102010807070707" pitchFamily="18" charset="2"/>
              <a:buChar char=""/>
            </a:pPr>
            <a:r>
              <a:rPr lang="en-US" sz="1700" dirty="0" smtClean="0"/>
              <a:t>This is the  total long-term and permanent capital of the business which has been used to pay for the assets of the business.</a:t>
            </a:r>
          </a:p>
          <a:p>
            <a:pPr marL="342900" indent="-342900">
              <a:buClr>
                <a:srgbClr val="00B050"/>
              </a:buClr>
              <a:buFont typeface="Wingdings 3" panose="05040102010807070707" pitchFamily="18" charset="2"/>
              <a:buChar char=""/>
            </a:pPr>
            <a:r>
              <a:rPr lang="en-US" sz="1700" dirty="0" smtClean="0"/>
              <a:t>Balance sheet data can also </a:t>
            </a:r>
            <a:r>
              <a:rPr lang="en-US" sz="1700" dirty="0"/>
              <a:t>be used to calculate ratios which are used to assess business </a:t>
            </a:r>
            <a:r>
              <a:rPr lang="en-US" sz="1700" dirty="0" smtClean="0"/>
              <a:t>importance (see PPT 5.5)</a:t>
            </a:r>
          </a:p>
        </p:txBody>
      </p:sp>
      <p:sp>
        <p:nvSpPr>
          <p:cNvPr id="6" name="Title 2"/>
          <p:cNvSpPr>
            <a:spLocks noGrp="1"/>
          </p:cNvSpPr>
          <p:nvPr>
            <p:ph type="title"/>
          </p:nvPr>
        </p:nvSpPr>
        <p:spPr>
          <a:xfrm>
            <a:off x="70266" y="72008"/>
            <a:ext cx="8859452" cy="548680"/>
          </a:xfrm>
        </p:spPr>
        <p:txBody>
          <a:bodyPr>
            <a:noAutofit/>
          </a:bodyPr>
          <a:lstStyle/>
          <a:p>
            <a:r>
              <a:rPr lang="en-US" sz="2600" dirty="0" smtClean="0"/>
              <a:t>4.3 - How to Interpret Financial Statements – Financial Position</a:t>
            </a:r>
            <a:endParaRPr lang="en-GB" sz="2600" dirty="0"/>
          </a:p>
        </p:txBody>
      </p:sp>
    </p:spTree>
    <p:extLst>
      <p:ext uri="{BB962C8B-B14F-4D97-AF65-F5344CB8AC3E}">
        <p14:creationId xmlns:p14="http://schemas.microsoft.com/office/powerpoint/2010/main" val="2376832589"/>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2800" dirty="0">
                <a:solidFill>
                  <a:srgbClr val="000000"/>
                </a:solidFill>
                <a:latin typeface="Arial" panose="020B0604020202020204" pitchFamily="34" charset="0"/>
              </a:rPr>
              <a:t>Qualification </a:t>
            </a:r>
            <a:r>
              <a:rPr lang="en-US" sz="2800" dirty="0" smtClean="0">
                <a:solidFill>
                  <a:srgbClr val="000000"/>
                </a:solidFill>
                <a:latin typeface="Arial" panose="020B0604020202020204" pitchFamily="34" charset="0"/>
              </a:rPr>
              <a:t>Grade Table – Technical Diploma</a:t>
            </a:r>
            <a:endParaRPr lang="en-US" sz="28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1815882"/>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table OCR Level 3 Cambridge Technical Diploma (720 GLH)</a:t>
            </a:r>
          </a:p>
          <a:p>
            <a:pPr marL="285750" indent="-285750">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endParaRPr lang="en-US" sz="28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620743677"/>
              </p:ext>
            </p:extLst>
          </p:nvPr>
        </p:nvGraphicFramePr>
        <p:xfrm>
          <a:off x="395536" y="2970979"/>
          <a:ext cx="8280920" cy="3554365"/>
        </p:xfrm>
        <a:graphic>
          <a:graphicData uri="http://schemas.openxmlformats.org/drawingml/2006/table">
            <a:tbl>
              <a:tblPr>
                <a:tableStyleId>{10A1B5D5-9B99-4C35-A422-299274C87663}</a:tableStyleId>
              </a:tblPr>
              <a:tblGrid>
                <a:gridCol w="2473968"/>
                <a:gridCol w="4157640"/>
                <a:gridCol w="1649312"/>
              </a:tblGrid>
              <a:tr h="256179">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smtClean="0">
                          <a:effectLst/>
                          <a:latin typeface="Arial" panose="020B0604020202020204" pitchFamily="34" charset="0"/>
                          <a:cs typeface="Arial" panose="020B0604020202020204" pitchFamily="34" charset="0"/>
                        </a:rPr>
                        <a:t>208 </a:t>
                      </a:r>
                      <a:r>
                        <a:rPr lang="en-GB" sz="2400" u="none" strike="noStrike" dirty="0">
                          <a:effectLst/>
                          <a:latin typeface="Arial" panose="020B0604020202020204" pitchFamily="34" charset="0"/>
                          <a:cs typeface="Arial" panose="020B0604020202020204" pitchFamily="34" charset="0"/>
                        </a:rPr>
                        <a:t>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smtClean="0">
                          <a:effectLst/>
                          <a:latin typeface="Arial" panose="020B0604020202020204" pitchFamily="34" charset="0"/>
                          <a:cs typeface="Arial" panose="020B0604020202020204" pitchFamily="34" charset="0"/>
                        </a:rPr>
                        <a:t>204 - 207</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200 – 203</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a:t>
                      </a:r>
                      <a:r>
                        <a:rPr lang="en-GB" sz="2400" u="none" strike="noStrike" dirty="0" err="1">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192 – 199</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184 – 191</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a:t>
                      </a:r>
                      <a:r>
                        <a:rPr lang="en-GB" sz="2400" u="none" strike="noStrike" dirty="0" err="1">
                          <a:effectLst/>
                          <a:latin typeface="Arial" panose="020B0604020202020204" pitchFamily="34" charset="0"/>
                          <a:cs typeface="Arial" panose="020B0604020202020204" pitchFamily="34" charset="0"/>
                        </a:rPr>
                        <a:t>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176 – 183</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168 - 175</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 </a:t>
                      </a:r>
                      <a:r>
                        <a:rPr lang="en-GB" sz="2400" u="none" strike="noStrike" dirty="0" err="1">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a:effectLst/>
                          <a:latin typeface="Arial" panose="020B0604020202020204" pitchFamily="34" charset="0"/>
                          <a:cs typeface="Arial" panose="020B0604020202020204" pitchFamily="34" charset="0"/>
                        </a:rPr>
                        <a:t>Below </a:t>
                      </a:r>
                      <a:r>
                        <a:rPr lang="en-GB" sz="2400" u="none" strike="noStrike" dirty="0" smtClean="0">
                          <a:effectLst/>
                          <a:latin typeface="Arial" panose="020B0604020202020204" pitchFamily="34" charset="0"/>
                          <a:cs typeface="Arial" panose="020B0604020202020204" pitchFamily="34" charset="0"/>
                        </a:rPr>
                        <a:t>168</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Unclassified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3182246552"/>
      </p:ext>
    </p:extLst>
  </p:cSld>
  <p:clrMapOvr>
    <a:masterClrMapping/>
  </p:clrMapOvr>
  <p:transition advClick="0"/>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8155" y="1136938"/>
            <a:ext cx="6664326" cy="5216813"/>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1850" dirty="0" smtClean="0"/>
              <a:t>Using the balance sheet for </a:t>
            </a:r>
            <a:r>
              <a:rPr lang="en-US" sz="1850" dirty="0" err="1" smtClean="0"/>
              <a:t>Abd</a:t>
            </a:r>
            <a:r>
              <a:rPr lang="en-US" sz="1850" dirty="0" smtClean="0"/>
              <a:t> Machines. </a:t>
            </a:r>
            <a:r>
              <a:rPr lang="en-US" sz="1850" dirty="0" err="1" smtClean="0"/>
              <a:t>Abd</a:t>
            </a:r>
            <a:r>
              <a:rPr lang="en-US" sz="1850" dirty="0" smtClean="0"/>
              <a:t> Machines manufactures washing machines and vacuum cleaners. Over the period shown by the balance sheets, the business invested heavily in new IT-based equipment for its production line, The retained profits of the business shave been falling in recent years.</a:t>
            </a:r>
          </a:p>
          <a:p>
            <a:pPr marL="342900" indent="-342900">
              <a:buClr>
                <a:srgbClr val="00B050"/>
              </a:buClr>
              <a:buFont typeface="Wingdings 3" panose="05040102010807070707" pitchFamily="18" charset="2"/>
              <a:buChar char=""/>
            </a:pPr>
            <a:r>
              <a:rPr lang="en-US" sz="1850" dirty="0" smtClean="0"/>
              <a:t>Some shareholders were studying the company’s 2015 balance sheet and the following questions were raised.</a:t>
            </a:r>
          </a:p>
          <a:p>
            <a:pPr>
              <a:buClr>
                <a:srgbClr val="00B050"/>
              </a:buClr>
            </a:pPr>
            <a:r>
              <a:rPr lang="en-US" sz="1850" dirty="0" smtClean="0">
                <a:solidFill>
                  <a:srgbClr val="0070C0"/>
                </a:solidFill>
              </a:rPr>
              <a:t>Q: The business increased the value of the fixed assets last year, but how was this financed?</a:t>
            </a:r>
          </a:p>
          <a:p>
            <a:pPr>
              <a:buClr>
                <a:srgbClr val="00B050"/>
              </a:buClr>
            </a:pPr>
            <a:r>
              <a:rPr lang="en-US" sz="1850" dirty="0" smtClean="0">
                <a:solidFill>
                  <a:srgbClr val="FF0000"/>
                </a:solidFill>
              </a:rPr>
              <a:t>A: The business increased its bank loans, sold new shares and used the retained profit within the business.</a:t>
            </a:r>
          </a:p>
          <a:p>
            <a:pPr>
              <a:buClr>
                <a:srgbClr val="00B050"/>
              </a:buClr>
            </a:pPr>
            <a:r>
              <a:rPr lang="en-US" sz="1850" dirty="0" smtClean="0">
                <a:solidFill>
                  <a:srgbClr val="0070C0"/>
                </a:solidFill>
              </a:rPr>
              <a:t>Q: The value of inventories increased this year. Is this good?</a:t>
            </a:r>
          </a:p>
          <a:p>
            <a:pPr>
              <a:buClr>
                <a:srgbClr val="00B050"/>
              </a:buClr>
            </a:pPr>
            <a:r>
              <a:rPr lang="en-US" sz="1850" dirty="0" smtClean="0">
                <a:solidFill>
                  <a:srgbClr val="FF0000"/>
                </a:solidFill>
              </a:rPr>
              <a:t>A: Probably not if it resulted from not being able to sell a higher level of output to customers. These inventories have to be financed somehow – and there is an opportunity cost to this! The money tied up in inventories could have been used in other ways within the business.</a:t>
            </a:r>
          </a:p>
        </p:txBody>
      </p:sp>
      <p:graphicFrame>
        <p:nvGraphicFramePr>
          <p:cNvPr id="5" name="Table 4"/>
          <p:cNvGraphicFramePr>
            <a:graphicFrameLocks noGrp="1"/>
          </p:cNvGraphicFramePr>
          <p:nvPr>
            <p:extLst>
              <p:ext uri="{D42A27DB-BD31-4B8C-83A1-F6EECF244321}">
                <p14:modId xmlns:p14="http://schemas.microsoft.com/office/powerpoint/2010/main" val="2861793595"/>
              </p:ext>
            </p:extLst>
          </p:nvPr>
        </p:nvGraphicFramePr>
        <p:xfrm>
          <a:off x="7020272" y="1124742"/>
          <a:ext cx="1800200" cy="5513701"/>
        </p:xfrm>
        <a:graphic>
          <a:graphicData uri="http://schemas.openxmlformats.org/drawingml/2006/table">
            <a:tbl>
              <a:tblPr firstRow="1" firstCol="1" lastRow="1" lastCol="1" bandRow="1" bandCol="1">
                <a:tableStyleId>{2D5ABB26-0587-4C30-8999-92F81FD0307C}</a:tableStyleId>
              </a:tblPr>
              <a:tblGrid>
                <a:gridCol w="1800200"/>
              </a:tblGrid>
              <a:tr h="403554">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10147">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How much the company </a:t>
                      </a:r>
                      <a:r>
                        <a:rPr lang="en-GB" sz="1300" baseline="0" dirty="0" smtClean="0">
                          <a:solidFill>
                            <a:srgbClr val="FF0000"/>
                          </a:solidFill>
                          <a:effectLst/>
                          <a:latin typeface="Arial" pitchFamily="34" charset="0"/>
                          <a:ea typeface="Times New Roman"/>
                          <a:cs typeface="Arial" pitchFamily="34" charset="0"/>
                        </a:rPr>
                        <a:t>is </a:t>
                      </a:r>
                      <a:r>
                        <a:rPr lang="en-GB" sz="1300" baseline="0" dirty="0" smtClean="0">
                          <a:solidFill>
                            <a:srgbClr val="FF0000"/>
                          </a:solidFill>
                          <a:effectLst/>
                          <a:latin typeface="Arial" pitchFamily="34" charset="0"/>
                          <a:ea typeface="Times New Roman"/>
                          <a:cs typeface="Arial" pitchFamily="34" charset="0"/>
                        </a:rPr>
                        <a:t>worth for share (IPO) floating.</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Needed for when you need to borrow money from the bank based on company value.</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Used as a measure of how good the company is doing.</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A low balance sheet leaves a business open for takeover</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Certain taxes are </a:t>
                      </a:r>
                      <a:r>
                        <a:rPr lang="en-GB" sz="1300" baseline="0" dirty="0" smtClean="0">
                          <a:solidFill>
                            <a:srgbClr val="FF0000"/>
                          </a:solidFill>
                          <a:effectLst/>
                          <a:latin typeface="Arial" pitchFamily="34" charset="0"/>
                          <a:ea typeface="Times New Roman"/>
                          <a:cs typeface="Arial" pitchFamily="34" charset="0"/>
                        </a:rPr>
                        <a:t>based on </a:t>
                      </a:r>
                      <a:r>
                        <a:rPr lang="en-GB" sz="1300" baseline="0" dirty="0" smtClean="0">
                          <a:solidFill>
                            <a:srgbClr val="FF0000"/>
                          </a:solidFill>
                          <a:effectLst/>
                          <a:latin typeface="Arial" pitchFamily="34" charset="0"/>
                          <a:ea typeface="Times New Roman"/>
                          <a:cs typeface="Arial" pitchFamily="34" charset="0"/>
                        </a:rPr>
                        <a:t>company value, not profit.</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Apple is the most valuable company in the world, but who was before them.</a:t>
                      </a:r>
                      <a:endParaRPr lang="en-GB" sz="13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6"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144317" y="1138043"/>
            <a:ext cx="1608364" cy="346741"/>
          </a:xfrm>
          <a:prstGeom prst="rect">
            <a:avLst/>
          </a:prstGeom>
          <a:noFill/>
          <a:extLst>
            <a:ext uri="{909E8E84-426E-40DD-AFC4-6F175D3DCCD1}">
              <a14:hiddenFill xmlns:a14="http://schemas.microsoft.com/office/drawing/2010/main">
                <a:solidFill>
                  <a:srgbClr val="FFFFFF"/>
                </a:solidFill>
              </a14:hiddenFill>
            </a:ext>
          </a:extLst>
        </p:spPr>
      </p:pic>
      <p:sp>
        <p:nvSpPr>
          <p:cNvPr id="8" name="Title 2"/>
          <p:cNvSpPr>
            <a:spLocks noGrp="1"/>
          </p:cNvSpPr>
          <p:nvPr>
            <p:ph type="title"/>
          </p:nvPr>
        </p:nvSpPr>
        <p:spPr>
          <a:xfrm>
            <a:off x="70266" y="72008"/>
            <a:ext cx="8859452" cy="548680"/>
          </a:xfrm>
        </p:spPr>
        <p:txBody>
          <a:bodyPr>
            <a:noAutofit/>
          </a:bodyPr>
          <a:lstStyle/>
          <a:p>
            <a:r>
              <a:rPr lang="en-US" sz="2600" dirty="0" smtClean="0"/>
              <a:t>4.3 - How to Interpret Financial Statements – Financial Position</a:t>
            </a:r>
            <a:endParaRPr lang="en-GB" sz="2600" dirty="0"/>
          </a:p>
        </p:txBody>
      </p:sp>
    </p:spTree>
    <p:extLst>
      <p:ext uri="{BB962C8B-B14F-4D97-AF65-F5344CB8AC3E}">
        <p14:creationId xmlns:p14="http://schemas.microsoft.com/office/powerpoint/2010/main" val="636804247"/>
      </p:ext>
    </p:extLst>
  </p:cSld>
  <p:clrMapOvr>
    <a:masterClrMapping/>
  </p:clrMapOvr>
  <p:transition advClick="0"/>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200" dirty="0" smtClean="0"/>
              <a:t>4.3 </a:t>
            </a:r>
            <a:r>
              <a:rPr lang="en-GB" sz="3200" dirty="0" smtClean="0"/>
              <a:t>– Revision Summary – Balance Sheet</a:t>
            </a:r>
            <a:endParaRPr lang="en-GB" sz="3200" b="1" dirty="0" smtClean="0"/>
          </a:p>
        </p:txBody>
      </p:sp>
      <p:grpSp>
        <p:nvGrpSpPr>
          <p:cNvPr id="7" name="Group 6"/>
          <p:cNvGrpSpPr/>
          <p:nvPr/>
        </p:nvGrpSpPr>
        <p:grpSpPr>
          <a:xfrm>
            <a:off x="2419427" y="4437746"/>
            <a:ext cx="3380238" cy="1978513"/>
            <a:chOff x="1291378" y="4265828"/>
            <a:chExt cx="4398530" cy="2831969"/>
          </a:xfrm>
        </p:grpSpPr>
        <p:sp>
          <p:nvSpPr>
            <p:cNvPr id="9" name="Rounded Rectangle 8"/>
            <p:cNvSpPr/>
            <p:nvPr/>
          </p:nvSpPr>
          <p:spPr>
            <a:xfrm>
              <a:off x="1291378" y="6154383"/>
              <a:ext cx="4398530" cy="943414"/>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000" dirty="0" smtClean="0">
                  <a:latin typeface="Calibri" panose="020F0502020204030204" pitchFamily="34" charset="0"/>
                </a:rPr>
                <a:t>Working Capital = current assets – current liabilities</a:t>
              </a:r>
              <a:endParaRPr lang="en-US" sz="2000" dirty="0">
                <a:latin typeface="Calibri" panose="020F0502020204030204" pitchFamily="34" charset="0"/>
              </a:endParaRPr>
            </a:p>
          </p:txBody>
        </p:sp>
        <p:cxnSp>
          <p:nvCxnSpPr>
            <p:cNvPr id="10" name="Straight Arrow Connector 9"/>
            <p:cNvCxnSpPr>
              <a:stCxn id="11" idx="2"/>
              <a:endCxn id="9" idx="0"/>
            </p:cNvCxnSpPr>
            <p:nvPr/>
          </p:nvCxnSpPr>
          <p:spPr>
            <a:xfrm>
              <a:off x="3490642" y="4265828"/>
              <a:ext cx="1" cy="188855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11" name="Rounded Rectangle 10"/>
          <p:cNvSpPr/>
          <p:nvPr/>
        </p:nvSpPr>
        <p:spPr>
          <a:xfrm>
            <a:off x="2897923" y="3942722"/>
            <a:ext cx="2423244" cy="495025"/>
          </a:xfrm>
          <a:prstGeom prst="roundRect">
            <a:avLst/>
          </a:prstGeom>
          <a:solidFill>
            <a:srgbClr val="00B050"/>
          </a:solidFill>
          <a:ln>
            <a:headEnd type="triangle" w="med" len="med"/>
            <a:tailEnd type="triangle"/>
          </a:ln>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400" b="1" dirty="0" smtClean="0">
                <a:latin typeface="Calibri" panose="020F0502020204030204" pitchFamily="34" charset="0"/>
              </a:rPr>
              <a:t>BALANCE SHEET</a:t>
            </a:r>
            <a:endParaRPr lang="en-US" sz="2400" b="1" dirty="0">
              <a:latin typeface="Calibri" panose="020F0502020204030204" pitchFamily="34" charset="0"/>
            </a:endParaRPr>
          </a:p>
        </p:txBody>
      </p:sp>
      <p:grpSp>
        <p:nvGrpSpPr>
          <p:cNvPr id="12" name="Group 11"/>
          <p:cNvGrpSpPr/>
          <p:nvPr/>
        </p:nvGrpSpPr>
        <p:grpSpPr>
          <a:xfrm>
            <a:off x="5076056" y="4190234"/>
            <a:ext cx="3724790" cy="1321160"/>
            <a:chOff x="4371267" y="4025154"/>
            <a:chExt cx="4603438" cy="1798688"/>
          </a:xfrm>
        </p:grpSpPr>
        <p:sp>
          <p:nvSpPr>
            <p:cNvPr id="13" name="Rounded Rectangle 12"/>
            <p:cNvSpPr/>
            <p:nvPr/>
          </p:nvSpPr>
          <p:spPr>
            <a:xfrm>
              <a:off x="4371267" y="4836786"/>
              <a:ext cx="4603438" cy="987056"/>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2000" dirty="0" smtClean="0">
                  <a:latin typeface="Calibri" panose="020F0502020204030204" pitchFamily="34" charset="0"/>
                </a:rPr>
                <a:t>Capital employed = shareholders’ funds + long-term liabilities</a:t>
              </a:r>
              <a:endParaRPr lang="en-US" sz="2000" dirty="0">
                <a:latin typeface="Calibri" panose="020F0502020204030204" pitchFamily="34" charset="0"/>
              </a:endParaRPr>
            </a:p>
          </p:txBody>
        </p:sp>
        <p:cxnSp>
          <p:nvCxnSpPr>
            <p:cNvPr id="14" name="Straight Arrow Connector 13"/>
            <p:cNvCxnSpPr>
              <a:stCxn id="11" idx="3"/>
              <a:endCxn id="13" idx="0"/>
            </p:cNvCxnSpPr>
            <p:nvPr/>
          </p:nvCxnSpPr>
          <p:spPr>
            <a:xfrm>
              <a:off x="4674198" y="4025154"/>
              <a:ext cx="1998788" cy="811631"/>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5" name="Group 14"/>
          <p:cNvGrpSpPr/>
          <p:nvPr/>
        </p:nvGrpSpPr>
        <p:grpSpPr>
          <a:xfrm>
            <a:off x="5321167" y="2884444"/>
            <a:ext cx="3494969" cy="1305791"/>
            <a:chOff x="6407381" y="5051098"/>
            <a:chExt cx="4224438" cy="3267334"/>
          </a:xfrm>
        </p:grpSpPr>
        <p:sp>
          <p:nvSpPr>
            <p:cNvPr id="16" name="Rounded Rectangle 15"/>
            <p:cNvSpPr/>
            <p:nvPr/>
          </p:nvSpPr>
          <p:spPr>
            <a:xfrm>
              <a:off x="6910960" y="5051098"/>
              <a:ext cx="3720859" cy="1574151"/>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000" dirty="0" smtClean="0">
                  <a:latin typeface="Calibri" panose="020F0502020204030204" pitchFamily="34" charset="0"/>
                </a:rPr>
                <a:t>Liabilities can be either current </a:t>
              </a:r>
              <a:r>
                <a:rPr lang="en-US" sz="2000" smtClean="0">
                  <a:latin typeface="Calibri" panose="020F0502020204030204" pitchFamily="34" charset="0"/>
                </a:rPr>
                <a:t>or non-current</a:t>
              </a:r>
              <a:endParaRPr lang="en-US" sz="2000" dirty="0">
                <a:latin typeface="Calibri" panose="020F0502020204030204" pitchFamily="34" charset="0"/>
              </a:endParaRPr>
            </a:p>
          </p:txBody>
        </p:sp>
        <p:cxnSp>
          <p:nvCxnSpPr>
            <p:cNvPr id="17" name="Straight Arrow Connector 16"/>
            <p:cNvCxnSpPr>
              <a:stCxn id="11" idx="3"/>
              <a:endCxn id="16" idx="2"/>
            </p:cNvCxnSpPr>
            <p:nvPr/>
          </p:nvCxnSpPr>
          <p:spPr>
            <a:xfrm flipV="1">
              <a:off x="6407381" y="6625249"/>
              <a:ext cx="2364009" cy="1693183"/>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8" name="Group 17"/>
          <p:cNvGrpSpPr/>
          <p:nvPr/>
        </p:nvGrpSpPr>
        <p:grpSpPr>
          <a:xfrm>
            <a:off x="750912" y="2848633"/>
            <a:ext cx="2147011" cy="1341601"/>
            <a:chOff x="95760" y="3311706"/>
            <a:chExt cx="2793792" cy="1920336"/>
          </a:xfrm>
        </p:grpSpPr>
        <p:sp>
          <p:nvSpPr>
            <p:cNvPr id="19" name="Rounded Rectangle 18"/>
            <p:cNvSpPr/>
            <p:nvPr/>
          </p:nvSpPr>
          <p:spPr>
            <a:xfrm>
              <a:off x="95760" y="3311706"/>
              <a:ext cx="2629675" cy="830725"/>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000" dirty="0" smtClean="0">
                  <a:latin typeface="Calibri" panose="020F0502020204030204" pitchFamily="34" charset="0"/>
                </a:rPr>
                <a:t>Lists assets and liabilities</a:t>
              </a:r>
              <a:endParaRPr lang="en-US" sz="1600" dirty="0">
                <a:latin typeface="Calibri" panose="020F0502020204030204" pitchFamily="34" charset="0"/>
              </a:endParaRPr>
            </a:p>
          </p:txBody>
        </p:sp>
        <p:cxnSp>
          <p:nvCxnSpPr>
            <p:cNvPr id="20" name="Straight Arrow Connector 19"/>
            <p:cNvCxnSpPr>
              <a:stCxn id="11" idx="1"/>
              <a:endCxn id="19" idx="2"/>
            </p:cNvCxnSpPr>
            <p:nvPr/>
          </p:nvCxnSpPr>
          <p:spPr>
            <a:xfrm flipH="1" flipV="1">
              <a:off x="1410597" y="4142431"/>
              <a:ext cx="1478955" cy="1089611"/>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1" name="Group 20"/>
          <p:cNvGrpSpPr/>
          <p:nvPr/>
        </p:nvGrpSpPr>
        <p:grpSpPr>
          <a:xfrm>
            <a:off x="359301" y="4190235"/>
            <a:ext cx="2700531" cy="1188301"/>
            <a:chOff x="3980960" y="3551184"/>
            <a:chExt cx="3514062" cy="1700907"/>
          </a:xfrm>
        </p:grpSpPr>
        <p:sp>
          <p:nvSpPr>
            <p:cNvPr id="22" name="Rounded Rectangle 21"/>
            <p:cNvSpPr/>
            <p:nvPr/>
          </p:nvSpPr>
          <p:spPr>
            <a:xfrm>
              <a:off x="3980960" y="4316839"/>
              <a:ext cx="3514062" cy="935252"/>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000" dirty="0">
                  <a:latin typeface="Calibri" panose="020F0502020204030204" pitchFamily="34" charset="0"/>
                </a:rPr>
                <a:t>A</a:t>
              </a:r>
              <a:r>
                <a:rPr lang="en-US" sz="2000" dirty="0" smtClean="0">
                  <a:latin typeface="Calibri" panose="020F0502020204030204" pitchFamily="34" charset="0"/>
                </a:rPr>
                <a:t>ssets can be either current or non-current</a:t>
              </a:r>
              <a:endParaRPr lang="en-US" sz="2000" dirty="0">
                <a:latin typeface="Calibri" panose="020F0502020204030204" pitchFamily="34" charset="0"/>
              </a:endParaRPr>
            </a:p>
          </p:txBody>
        </p:sp>
        <p:cxnSp>
          <p:nvCxnSpPr>
            <p:cNvPr id="23" name="Straight Arrow Connector 22"/>
            <p:cNvCxnSpPr>
              <a:stCxn id="11" idx="1"/>
              <a:endCxn id="22" idx="0"/>
            </p:cNvCxnSpPr>
            <p:nvPr/>
          </p:nvCxnSpPr>
          <p:spPr>
            <a:xfrm flipH="1">
              <a:off x="5737992" y="3551184"/>
              <a:ext cx="1546347" cy="76565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9" name="Group 38"/>
          <p:cNvGrpSpPr/>
          <p:nvPr/>
        </p:nvGrpSpPr>
        <p:grpSpPr>
          <a:xfrm>
            <a:off x="2552723" y="1323153"/>
            <a:ext cx="3113644" cy="2619569"/>
            <a:chOff x="1290512" y="4093144"/>
            <a:chExt cx="4051623" cy="3749553"/>
          </a:xfrm>
        </p:grpSpPr>
        <p:sp>
          <p:nvSpPr>
            <p:cNvPr id="40" name="Rounded Rectangle 39"/>
            <p:cNvSpPr/>
            <p:nvPr/>
          </p:nvSpPr>
          <p:spPr>
            <a:xfrm>
              <a:off x="1290512" y="4093144"/>
              <a:ext cx="4051623" cy="987324"/>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000" dirty="0">
                  <a:latin typeface="Calibri" panose="020F0502020204030204" pitchFamily="34" charset="0"/>
                </a:rPr>
                <a:t>S</a:t>
              </a:r>
              <a:r>
                <a:rPr lang="en-US" sz="2000" dirty="0" smtClean="0">
                  <a:latin typeface="Calibri" panose="020F0502020204030204" pitchFamily="34" charset="0"/>
                </a:rPr>
                <a:t>hareholders’ funds = total assets – total liabilities</a:t>
              </a:r>
              <a:endParaRPr lang="en-US" sz="2000" dirty="0">
                <a:latin typeface="Calibri" panose="020F0502020204030204" pitchFamily="34" charset="0"/>
              </a:endParaRPr>
            </a:p>
          </p:txBody>
        </p:sp>
        <p:cxnSp>
          <p:nvCxnSpPr>
            <p:cNvPr id="41" name="Straight Arrow Connector 40"/>
            <p:cNvCxnSpPr>
              <a:stCxn id="11" idx="0"/>
              <a:endCxn id="40" idx="2"/>
            </p:cNvCxnSpPr>
            <p:nvPr/>
          </p:nvCxnSpPr>
          <p:spPr>
            <a:xfrm flipV="1">
              <a:off x="3316323" y="5080468"/>
              <a:ext cx="1" cy="276222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949706492"/>
      </p:ext>
    </p:ext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500"/>
                                        <p:tgtEl>
                                          <p:spTgt spid="2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9"/>
                                        </p:tgtEl>
                                        <p:attrNameLst>
                                          <p:attrName>style.visibility</p:attrName>
                                        </p:attrNameLst>
                                      </p:cBhvr>
                                      <p:to>
                                        <p:strVal val="visible"/>
                                      </p:to>
                                    </p:set>
                                    <p:animEffect transition="in" filter="fade">
                                      <p:cBhvr>
                                        <p:cTn id="32"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200" dirty="0" smtClean="0"/>
              <a:t>4.3 </a:t>
            </a:r>
            <a:r>
              <a:rPr lang="en-GB" sz="3200" dirty="0" smtClean="0"/>
              <a:t>– Exam Styled Questions – Paper 1</a:t>
            </a:r>
            <a:endParaRPr lang="en-GB" sz="3200" b="1" dirty="0" smtClean="0"/>
          </a:p>
        </p:txBody>
      </p:sp>
      <p:sp>
        <p:nvSpPr>
          <p:cNvPr id="8" name="Rectangle 7"/>
          <p:cNvSpPr/>
          <p:nvPr/>
        </p:nvSpPr>
        <p:spPr>
          <a:xfrm>
            <a:off x="323849" y="1196752"/>
            <a:ext cx="8496623" cy="5478423"/>
          </a:xfrm>
          <a:prstGeom prst="rect">
            <a:avLst/>
          </a:prstGeom>
        </p:spPr>
        <p:txBody>
          <a:bodyPr wrap="square">
            <a:spAutoFit/>
          </a:bodyPr>
          <a:lstStyle/>
          <a:p>
            <a:pPr marL="339725" indent="-339725">
              <a:spcAft>
                <a:spcPts val="600"/>
              </a:spcAft>
              <a:buClr>
                <a:srgbClr val="00B050"/>
              </a:buClr>
              <a:buFont typeface="+mj-lt"/>
              <a:buAutoNum type="arabicPeriod"/>
            </a:pPr>
            <a:r>
              <a:rPr lang="en-US" sz="1600" dirty="0" smtClean="0"/>
              <a:t>An extract from Giza Builders Ltd. Latest balance sheet is shown below. During the period shown, the government increased interest rates – the cost of borrowing money. A competitor business is for sale. The owners have asked the directors of Giza Builders if they wish to buy the business for $4m.</a:t>
            </a:r>
            <a:br>
              <a:rPr lang="en-US" sz="1600" dirty="0" smtClean="0"/>
            </a:br>
            <a:r>
              <a:rPr lang="en-US" sz="1600" dirty="0" smtClean="0"/>
              <a:t>Extract from Giza Builders Ltd balance sheet.</a:t>
            </a:r>
            <a:br>
              <a:rPr lang="en-US" sz="1600" dirty="0" smtClean="0"/>
            </a:br>
            <a:r>
              <a:rPr lang="en-US" sz="1600" dirty="0" smtClean="0"/>
              <a:t/>
            </a:r>
            <a:br>
              <a:rPr lang="en-US" sz="1600" dirty="0" smtClean="0"/>
            </a:br>
            <a:r>
              <a:rPr lang="en-US" sz="1600" dirty="0" smtClean="0"/>
              <a:t/>
            </a:r>
            <a:br>
              <a:rPr lang="en-US" sz="1600" dirty="0" smtClean="0"/>
            </a:br>
            <a:r>
              <a:rPr lang="en-US" sz="1600" dirty="0" smtClean="0"/>
              <a:t/>
            </a:r>
            <a:br>
              <a:rPr lang="en-US" sz="1600" dirty="0" smtClean="0"/>
            </a:br>
            <a:r>
              <a:rPr lang="en-US" sz="1600" dirty="0" smtClean="0"/>
              <a:t/>
            </a:r>
            <a:br>
              <a:rPr lang="en-US" sz="1600" dirty="0" smtClean="0"/>
            </a:br>
            <a:endParaRPr lang="en-US" sz="1600" dirty="0" smtClean="0"/>
          </a:p>
          <a:p>
            <a:pPr marL="339725" indent="-339725">
              <a:spcAft>
                <a:spcPts val="600"/>
              </a:spcAft>
              <a:buClr>
                <a:srgbClr val="00B050"/>
              </a:buClr>
              <a:buFont typeface="+mj-lt"/>
              <a:buAutoNum type="arabicPeriod"/>
            </a:pPr>
            <a:endParaRPr lang="en-US" sz="1600" dirty="0" smtClean="0"/>
          </a:p>
          <a:p>
            <a:pPr marL="625475" indent="-342900">
              <a:spcAft>
                <a:spcPts val="600"/>
              </a:spcAft>
              <a:buClr>
                <a:srgbClr val="00B050"/>
              </a:buClr>
              <a:buFont typeface="+mj-lt"/>
              <a:buAutoNum type="alphaLcParenR"/>
            </a:pPr>
            <a:r>
              <a:rPr lang="en-US" sz="1600" dirty="0" smtClean="0"/>
              <a:t>What is meant by ‘non-current assets’?	[2]</a:t>
            </a:r>
          </a:p>
          <a:p>
            <a:pPr marL="625475" indent="-342900">
              <a:spcAft>
                <a:spcPts val="600"/>
              </a:spcAft>
              <a:buClr>
                <a:srgbClr val="00B050"/>
              </a:buClr>
              <a:buFont typeface="+mj-lt"/>
              <a:buAutoNum type="alphaLcParenR"/>
            </a:pPr>
            <a:r>
              <a:rPr lang="en-US" sz="1600" dirty="0" smtClean="0"/>
              <a:t>Identify </a:t>
            </a:r>
            <a:r>
              <a:rPr lang="en-US" sz="1600" b="1" dirty="0" smtClean="0"/>
              <a:t>two</a:t>
            </a:r>
            <a:r>
              <a:rPr lang="en-US" sz="1600" dirty="0" smtClean="0"/>
              <a:t> current assets likely to be held by Giza Builders Ltd.	[2]</a:t>
            </a:r>
          </a:p>
          <a:p>
            <a:pPr marL="625475" indent="-342900">
              <a:spcAft>
                <a:spcPts val="600"/>
              </a:spcAft>
              <a:buClr>
                <a:srgbClr val="00B050"/>
              </a:buClr>
              <a:buFont typeface="+mj-lt"/>
              <a:buAutoNum type="alphaLcParenR"/>
            </a:pPr>
            <a:r>
              <a:rPr lang="en-US" sz="1600" dirty="0" smtClean="0"/>
              <a:t>Identify and explain </a:t>
            </a:r>
            <a:r>
              <a:rPr lang="en-US" sz="1600" b="1" dirty="0" smtClean="0"/>
              <a:t>two</a:t>
            </a:r>
            <a:r>
              <a:rPr lang="en-US" sz="1600" dirty="0" smtClean="0"/>
              <a:t> possible reasons why the company increased its value of total equity (shareholders funds) during the period shown.	[4]</a:t>
            </a:r>
          </a:p>
          <a:p>
            <a:pPr marL="625475" indent="-342900">
              <a:spcAft>
                <a:spcPts val="600"/>
              </a:spcAft>
              <a:buClr>
                <a:srgbClr val="00B050"/>
              </a:buClr>
              <a:buFont typeface="+mj-lt"/>
              <a:buAutoNum type="alphaLcParenR"/>
            </a:pPr>
            <a:r>
              <a:rPr lang="en-US" sz="1600" dirty="0"/>
              <a:t>Identify and explain </a:t>
            </a:r>
            <a:r>
              <a:rPr lang="en-US" sz="1600" b="1" dirty="0" smtClean="0"/>
              <a:t>two </a:t>
            </a:r>
            <a:r>
              <a:rPr lang="en-US" sz="1600" dirty="0" smtClean="0"/>
              <a:t>ways in which the increase in non-current liabilities (long-term loans) might have been used by the company.	[6]</a:t>
            </a:r>
          </a:p>
          <a:p>
            <a:pPr marL="625475" indent="-342900">
              <a:spcAft>
                <a:spcPts val="600"/>
              </a:spcAft>
              <a:buClr>
                <a:srgbClr val="00B050"/>
              </a:buClr>
              <a:buFont typeface="+mj-lt"/>
              <a:buAutoNum type="alphaLcParenR"/>
            </a:pPr>
            <a:r>
              <a:rPr lang="en-US" sz="1600" dirty="0" smtClean="0"/>
              <a:t>Consider how useful the information above would be to the directors of Giza Builders Ltd. When they decide whether or not to take over the competing business for $4. Justify your answer.	[6]</a:t>
            </a:r>
          </a:p>
        </p:txBody>
      </p:sp>
      <p:graphicFrame>
        <p:nvGraphicFramePr>
          <p:cNvPr id="2" name="Table 1"/>
          <p:cNvGraphicFramePr>
            <a:graphicFrameLocks noGrp="1"/>
          </p:cNvGraphicFramePr>
          <p:nvPr>
            <p:extLst/>
          </p:nvPr>
        </p:nvGraphicFramePr>
        <p:xfrm>
          <a:off x="323847" y="2492896"/>
          <a:ext cx="8496624" cy="1524000"/>
        </p:xfrm>
        <a:graphic>
          <a:graphicData uri="http://schemas.openxmlformats.org/drawingml/2006/table">
            <a:tbl>
              <a:tblPr firstRow="1" bandRow="1">
                <a:tableStyleId>{5C22544A-7EE6-4342-B048-85BDC9FD1C3A}</a:tableStyleId>
              </a:tblPr>
              <a:tblGrid>
                <a:gridCol w="2832208"/>
                <a:gridCol w="2832208"/>
                <a:gridCol w="2832208"/>
              </a:tblGrid>
              <a:tr h="244827">
                <a:tc>
                  <a:txBody>
                    <a:bodyPr/>
                    <a:lstStyle/>
                    <a:p>
                      <a:endParaRPr lang="en-GB" sz="1400" dirty="0">
                        <a:latin typeface="Arial" panose="020B0604020202020204" pitchFamily="34" charset="0"/>
                        <a:cs typeface="Arial" panose="020B0604020202020204" pitchFamily="34" charset="0"/>
                      </a:endParaRPr>
                    </a:p>
                  </a:txBody>
                  <a:tcPr/>
                </a:tc>
                <a:tc>
                  <a:txBody>
                    <a:bodyPr/>
                    <a:lstStyle/>
                    <a:p>
                      <a:r>
                        <a:rPr lang="en-US" sz="1400" dirty="0" smtClean="0">
                          <a:latin typeface="Arial" panose="020B0604020202020204" pitchFamily="34" charset="0"/>
                          <a:cs typeface="Arial" panose="020B0604020202020204" pitchFamily="34" charset="0"/>
                        </a:rPr>
                        <a:t>As at 31/09/2015 ($m)</a:t>
                      </a:r>
                      <a:endParaRPr lang="en-GB" sz="1400" dirty="0">
                        <a:latin typeface="Arial" panose="020B0604020202020204" pitchFamily="34" charset="0"/>
                        <a:cs typeface="Arial" panose="020B0604020202020204" pitchFamily="34" charset="0"/>
                      </a:endParaRPr>
                    </a:p>
                  </a:txBody>
                  <a:tcPr/>
                </a:tc>
                <a:tc>
                  <a:txBody>
                    <a:bodyPr/>
                    <a:lstStyle/>
                    <a:p>
                      <a:r>
                        <a:rPr lang="en-US" sz="1400" dirty="0" smtClean="0">
                          <a:latin typeface="Arial" panose="020B0604020202020204" pitchFamily="34" charset="0"/>
                          <a:cs typeface="Arial" panose="020B0604020202020204" pitchFamily="34" charset="0"/>
                        </a:rPr>
                        <a:t>As at 31/09/2014 ($m)</a:t>
                      </a:r>
                      <a:endParaRPr lang="en-GB" sz="1400" dirty="0">
                        <a:latin typeface="Arial" panose="020B0604020202020204" pitchFamily="34" charset="0"/>
                        <a:cs typeface="Arial" panose="020B0604020202020204" pitchFamily="34" charset="0"/>
                      </a:endParaRPr>
                    </a:p>
                  </a:txBody>
                  <a:tcPr/>
                </a:tc>
              </a:tr>
              <a:tr h="244827">
                <a:tc>
                  <a:txBody>
                    <a:bodyPr/>
                    <a:lstStyle/>
                    <a:p>
                      <a:r>
                        <a:rPr lang="en-US" sz="1400" dirty="0" smtClean="0">
                          <a:latin typeface="Arial" panose="020B0604020202020204" pitchFamily="34" charset="0"/>
                          <a:cs typeface="Arial" panose="020B0604020202020204" pitchFamily="34" charset="0"/>
                        </a:rPr>
                        <a:t>Non-Current</a:t>
                      </a:r>
                      <a:r>
                        <a:rPr lang="en-US" sz="1400" baseline="0" dirty="0" smtClean="0">
                          <a:latin typeface="Arial" panose="020B0604020202020204" pitchFamily="34" charset="0"/>
                          <a:cs typeface="Arial" panose="020B0604020202020204" pitchFamily="34" charset="0"/>
                        </a:rPr>
                        <a:t> Assets</a:t>
                      </a:r>
                      <a:endParaRPr lang="en-GB" sz="1400" dirty="0">
                        <a:latin typeface="Arial" panose="020B0604020202020204" pitchFamily="34" charset="0"/>
                        <a:cs typeface="Arial" panose="020B0604020202020204" pitchFamily="34" charset="0"/>
                      </a:endParaRPr>
                    </a:p>
                  </a:txBody>
                  <a:tcPr/>
                </a:tc>
                <a:tc>
                  <a:txBody>
                    <a:bodyPr/>
                    <a:lstStyle/>
                    <a:p>
                      <a:pPr algn="ctr"/>
                      <a:r>
                        <a:rPr lang="en-US" sz="1400" dirty="0" smtClean="0">
                          <a:latin typeface="Arial" panose="020B0604020202020204" pitchFamily="34" charset="0"/>
                          <a:cs typeface="Arial" panose="020B0604020202020204" pitchFamily="34" charset="0"/>
                        </a:rPr>
                        <a:t>67</a:t>
                      </a:r>
                      <a:endParaRPr lang="en-GB" sz="1400" dirty="0">
                        <a:latin typeface="Arial" panose="020B0604020202020204" pitchFamily="34" charset="0"/>
                        <a:cs typeface="Arial" panose="020B0604020202020204" pitchFamily="34" charset="0"/>
                      </a:endParaRPr>
                    </a:p>
                  </a:txBody>
                  <a:tcPr/>
                </a:tc>
                <a:tc>
                  <a:txBody>
                    <a:bodyPr/>
                    <a:lstStyle/>
                    <a:p>
                      <a:pPr algn="ctr"/>
                      <a:r>
                        <a:rPr lang="en-US" sz="1400" dirty="0" smtClean="0">
                          <a:latin typeface="Arial" panose="020B0604020202020204" pitchFamily="34" charset="0"/>
                          <a:cs typeface="Arial" panose="020B0604020202020204" pitchFamily="34" charset="0"/>
                        </a:rPr>
                        <a:t>58</a:t>
                      </a:r>
                      <a:endParaRPr lang="en-GB" sz="1400" dirty="0">
                        <a:latin typeface="Arial" panose="020B0604020202020204" pitchFamily="34" charset="0"/>
                        <a:cs typeface="Arial" panose="020B0604020202020204" pitchFamily="34" charset="0"/>
                      </a:endParaRPr>
                    </a:p>
                  </a:txBody>
                  <a:tcPr/>
                </a:tc>
              </a:tr>
              <a:tr h="244827">
                <a:tc>
                  <a:txBody>
                    <a:bodyPr/>
                    <a:lstStyle/>
                    <a:p>
                      <a:r>
                        <a:rPr lang="en-US" sz="1400" dirty="0" smtClean="0">
                          <a:latin typeface="Arial" panose="020B0604020202020204" pitchFamily="34" charset="0"/>
                          <a:cs typeface="Arial" panose="020B0604020202020204" pitchFamily="34" charset="0"/>
                        </a:rPr>
                        <a:t>Current Assets</a:t>
                      </a:r>
                      <a:endParaRPr lang="en-GB" sz="1400" dirty="0">
                        <a:latin typeface="Arial" panose="020B0604020202020204" pitchFamily="34" charset="0"/>
                        <a:cs typeface="Arial" panose="020B0604020202020204" pitchFamily="34" charset="0"/>
                      </a:endParaRPr>
                    </a:p>
                  </a:txBody>
                  <a:tcPr/>
                </a:tc>
                <a:tc>
                  <a:txBody>
                    <a:bodyPr/>
                    <a:lstStyle/>
                    <a:p>
                      <a:pPr algn="ctr"/>
                      <a:r>
                        <a:rPr lang="en-US" sz="1400" dirty="0" smtClean="0">
                          <a:latin typeface="Arial" panose="020B0604020202020204" pitchFamily="34" charset="0"/>
                          <a:cs typeface="Arial" panose="020B0604020202020204" pitchFamily="34" charset="0"/>
                        </a:rPr>
                        <a:t>23</a:t>
                      </a:r>
                      <a:endParaRPr lang="en-GB" sz="1400" dirty="0">
                        <a:latin typeface="Arial" panose="020B0604020202020204" pitchFamily="34" charset="0"/>
                        <a:cs typeface="Arial" panose="020B0604020202020204" pitchFamily="34" charset="0"/>
                      </a:endParaRPr>
                    </a:p>
                  </a:txBody>
                  <a:tcPr/>
                </a:tc>
                <a:tc>
                  <a:txBody>
                    <a:bodyPr/>
                    <a:lstStyle/>
                    <a:p>
                      <a:pPr algn="ctr"/>
                      <a:r>
                        <a:rPr lang="en-US" sz="1400" dirty="0" smtClean="0">
                          <a:latin typeface="Arial" panose="020B0604020202020204" pitchFamily="34" charset="0"/>
                          <a:cs typeface="Arial" panose="020B0604020202020204" pitchFamily="34" charset="0"/>
                        </a:rPr>
                        <a:t>15</a:t>
                      </a:r>
                      <a:endParaRPr lang="en-GB" sz="1400" dirty="0">
                        <a:latin typeface="Arial" panose="020B0604020202020204" pitchFamily="34" charset="0"/>
                        <a:cs typeface="Arial" panose="020B0604020202020204" pitchFamily="34" charset="0"/>
                      </a:endParaRPr>
                    </a:p>
                  </a:txBody>
                  <a:tcPr/>
                </a:tc>
              </a:tr>
              <a:tr h="244827">
                <a:tc>
                  <a:txBody>
                    <a:bodyPr/>
                    <a:lstStyle/>
                    <a:p>
                      <a:r>
                        <a:rPr lang="en-US" sz="1400" dirty="0" smtClean="0">
                          <a:latin typeface="Arial" panose="020B0604020202020204" pitchFamily="34" charset="0"/>
                          <a:cs typeface="Arial" panose="020B0604020202020204" pitchFamily="34" charset="0"/>
                        </a:rPr>
                        <a:t>Non-Current Liabilities</a:t>
                      </a:r>
                      <a:endParaRPr lang="en-GB" sz="1400" dirty="0">
                        <a:latin typeface="Arial" panose="020B0604020202020204" pitchFamily="34" charset="0"/>
                        <a:cs typeface="Arial" panose="020B0604020202020204" pitchFamily="34" charset="0"/>
                      </a:endParaRPr>
                    </a:p>
                  </a:txBody>
                  <a:tcPr/>
                </a:tc>
                <a:tc>
                  <a:txBody>
                    <a:bodyPr/>
                    <a:lstStyle/>
                    <a:p>
                      <a:pPr algn="ctr"/>
                      <a:r>
                        <a:rPr lang="en-US" sz="1400" dirty="0" smtClean="0">
                          <a:latin typeface="Arial" panose="020B0604020202020204" pitchFamily="34" charset="0"/>
                          <a:cs typeface="Arial" panose="020B0604020202020204" pitchFamily="34" charset="0"/>
                        </a:rPr>
                        <a:t>12</a:t>
                      </a:r>
                      <a:endParaRPr lang="en-GB" sz="1400" dirty="0">
                        <a:latin typeface="Arial" panose="020B0604020202020204" pitchFamily="34" charset="0"/>
                        <a:cs typeface="Arial" panose="020B0604020202020204" pitchFamily="34" charset="0"/>
                      </a:endParaRPr>
                    </a:p>
                  </a:txBody>
                  <a:tcPr/>
                </a:tc>
                <a:tc>
                  <a:txBody>
                    <a:bodyPr/>
                    <a:lstStyle/>
                    <a:p>
                      <a:pPr algn="ctr"/>
                      <a:r>
                        <a:rPr lang="en-US" sz="1400" dirty="0" smtClean="0">
                          <a:latin typeface="Arial" panose="020B0604020202020204" pitchFamily="34" charset="0"/>
                          <a:cs typeface="Arial" panose="020B0604020202020204" pitchFamily="34" charset="0"/>
                        </a:rPr>
                        <a:t>6</a:t>
                      </a:r>
                      <a:endParaRPr lang="en-GB" sz="1400" dirty="0">
                        <a:latin typeface="Arial" panose="020B0604020202020204" pitchFamily="34" charset="0"/>
                        <a:cs typeface="Arial" panose="020B0604020202020204" pitchFamily="34" charset="0"/>
                      </a:endParaRPr>
                    </a:p>
                  </a:txBody>
                  <a:tcPr/>
                </a:tc>
              </a:tr>
              <a:tr h="244827">
                <a:tc>
                  <a:txBody>
                    <a:bodyPr/>
                    <a:lstStyle/>
                    <a:p>
                      <a:r>
                        <a:rPr lang="en-US" sz="1400" dirty="0" smtClean="0">
                          <a:latin typeface="Arial" panose="020B0604020202020204" pitchFamily="34" charset="0"/>
                          <a:cs typeface="Arial" panose="020B0604020202020204" pitchFamily="34" charset="0"/>
                        </a:rPr>
                        <a:t>Total Equity</a:t>
                      </a:r>
                      <a:r>
                        <a:rPr lang="en-US" sz="1400" baseline="0" dirty="0" smtClean="0">
                          <a:latin typeface="Arial" panose="020B0604020202020204" pitchFamily="34" charset="0"/>
                          <a:cs typeface="Arial" panose="020B0604020202020204" pitchFamily="34" charset="0"/>
                        </a:rPr>
                        <a:t> (Shareholders funds)</a:t>
                      </a:r>
                      <a:endParaRPr lang="en-GB" sz="1400" dirty="0">
                        <a:latin typeface="Arial" panose="020B0604020202020204" pitchFamily="34" charset="0"/>
                        <a:cs typeface="Arial" panose="020B0604020202020204" pitchFamily="34" charset="0"/>
                      </a:endParaRPr>
                    </a:p>
                  </a:txBody>
                  <a:tcPr/>
                </a:tc>
                <a:tc>
                  <a:txBody>
                    <a:bodyPr/>
                    <a:lstStyle/>
                    <a:p>
                      <a:pPr algn="ctr"/>
                      <a:r>
                        <a:rPr lang="en-US" sz="1400" dirty="0" smtClean="0">
                          <a:latin typeface="Arial" panose="020B0604020202020204" pitchFamily="34" charset="0"/>
                          <a:cs typeface="Arial" panose="020B0604020202020204" pitchFamily="34" charset="0"/>
                        </a:rPr>
                        <a:t>57</a:t>
                      </a:r>
                      <a:endParaRPr lang="en-GB" sz="1400" dirty="0">
                        <a:latin typeface="Arial" panose="020B0604020202020204" pitchFamily="34" charset="0"/>
                        <a:cs typeface="Arial" panose="020B0604020202020204" pitchFamily="34" charset="0"/>
                      </a:endParaRPr>
                    </a:p>
                  </a:txBody>
                  <a:tcPr/>
                </a:tc>
                <a:tc>
                  <a:txBody>
                    <a:bodyPr/>
                    <a:lstStyle/>
                    <a:p>
                      <a:pPr algn="ctr"/>
                      <a:r>
                        <a:rPr lang="en-US" sz="1400" dirty="0" smtClean="0">
                          <a:latin typeface="Arial" panose="020B0604020202020204" pitchFamily="34" charset="0"/>
                          <a:cs typeface="Arial" panose="020B0604020202020204" pitchFamily="34" charset="0"/>
                        </a:rPr>
                        <a:t>50</a:t>
                      </a:r>
                      <a:endParaRPr lang="en-GB" sz="1400" dirty="0">
                        <a:latin typeface="Arial" panose="020B0604020202020204" pitchFamily="34" charset="0"/>
                        <a:cs typeface="Arial" panose="020B0604020202020204" pitchFamily="34" charset="0"/>
                      </a:endParaRPr>
                    </a:p>
                  </a:txBody>
                  <a:tcPr/>
                </a:tc>
              </a:tr>
            </a:tbl>
          </a:graphicData>
        </a:graphic>
      </p:graphicFrame>
      <p:sp>
        <p:nvSpPr>
          <p:cNvPr id="9" name="TextBox 8">
            <a:hlinkClick r:id="rId3" action="ppaction://hlinkfile"/>
          </p:cNvPr>
          <p:cNvSpPr txBox="1"/>
          <p:nvPr/>
        </p:nvSpPr>
        <p:spPr>
          <a:xfrm>
            <a:off x="8460432" y="3933056"/>
            <a:ext cx="360040" cy="769441"/>
          </a:xfrm>
          <a:prstGeom prst="rect">
            <a:avLst/>
          </a:prstGeom>
          <a:noFill/>
        </p:spPr>
        <p:txBody>
          <a:bodyPr wrap="square" rtlCol="0">
            <a:spAutoFit/>
          </a:bodyPr>
          <a:lstStyle/>
          <a:p>
            <a:r>
              <a:rPr lang="en-US" sz="4400" dirty="0" smtClean="0">
                <a:solidFill>
                  <a:srgbClr val="FF0000"/>
                </a:solidFill>
              </a:rPr>
              <a:t>?</a:t>
            </a:r>
            <a:endParaRPr lang="en-GB" dirty="0">
              <a:solidFill>
                <a:srgbClr val="FF0000"/>
              </a:solidFill>
            </a:endParaRPr>
          </a:p>
        </p:txBody>
      </p:sp>
    </p:spTree>
    <p:extLst>
      <p:ext uri="{BB962C8B-B14F-4D97-AF65-F5344CB8AC3E}">
        <p14:creationId xmlns:p14="http://schemas.microsoft.com/office/powerpoint/2010/main" val="1920781368"/>
      </p:ext>
    </p:extLst>
  </p:cSld>
  <p:clrMapOvr>
    <a:masterClrMapping/>
  </p:clrMapOvr>
  <p:transition advClick="0"/>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200" dirty="0" smtClean="0"/>
              <a:t>4.3 </a:t>
            </a:r>
            <a:r>
              <a:rPr lang="en-GB" sz="3200" dirty="0" smtClean="0"/>
              <a:t>– Exam Styled Questions – Paper 1</a:t>
            </a:r>
            <a:endParaRPr lang="en-GB" sz="3200" b="1" dirty="0" smtClean="0"/>
          </a:p>
        </p:txBody>
      </p:sp>
      <p:sp>
        <p:nvSpPr>
          <p:cNvPr id="8" name="Rectangle 7"/>
          <p:cNvSpPr/>
          <p:nvPr/>
        </p:nvSpPr>
        <p:spPr>
          <a:xfrm>
            <a:off x="323849" y="1196752"/>
            <a:ext cx="8496623" cy="5309146"/>
          </a:xfrm>
          <a:prstGeom prst="rect">
            <a:avLst/>
          </a:prstGeom>
        </p:spPr>
        <p:txBody>
          <a:bodyPr wrap="square">
            <a:spAutoFit/>
          </a:bodyPr>
          <a:lstStyle/>
          <a:p>
            <a:pPr marL="342900" indent="-342900">
              <a:spcAft>
                <a:spcPts val="600"/>
              </a:spcAft>
              <a:buClr>
                <a:srgbClr val="00B050"/>
              </a:buClr>
              <a:buFont typeface="+mj-lt"/>
              <a:buAutoNum type="arabicPeriod" startAt="2"/>
            </a:pPr>
            <a:r>
              <a:rPr lang="en-US" sz="1600" dirty="0" smtClean="0"/>
              <a:t>An extract from Gary’s Garages </a:t>
            </a:r>
            <a:r>
              <a:rPr lang="en-US" sz="1600" dirty="0"/>
              <a:t>p</a:t>
            </a:r>
            <a:r>
              <a:rPr lang="en-US" sz="1600" dirty="0" smtClean="0"/>
              <a:t>lc. Latest balance sheet is shown below, The garage company sells and repairs old vehicles. It has many competitors.</a:t>
            </a:r>
            <a:br>
              <a:rPr lang="en-US" sz="1600" dirty="0" smtClean="0"/>
            </a:br>
            <a:r>
              <a:rPr lang="en-US" sz="1600" dirty="0" smtClean="0"/>
              <a:t>Extract from Gary’s Garages plc balance sheet.</a:t>
            </a:r>
            <a:br>
              <a:rPr lang="en-US" sz="1600" dirty="0" smtClean="0"/>
            </a:br>
            <a:r>
              <a:rPr lang="en-US" sz="1600" dirty="0" smtClean="0"/>
              <a:t/>
            </a:r>
            <a:br>
              <a:rPr lang="en-US" sz="1600" dirty="0" smtClean="0"/>
            </a:br>
            <a:r>
              <a:rPr lang="en-US" sz="1600" dirty="0" smtClean="0"/>
              <a:t/>
            </a:r>
            <a:br>
              <a:rPr lang="en-US" sz="1600" dirty="0" smtClean="0"/>
            </a:br>
            <a:endParaRPr lang="en-US" sz="1600" dirty="0" smtClean="0"/>
          </a:p>
          <a:p>
            <a:pPr marL="339725" indent="-339725">
              <a:spcAft>
                <a:spcPts val="600"/>
              </a:spcAft>
              <a:buClr>
                <a:srgbClr val="00B050"/>
              </a:buClr>
              <a:buFont typeface="+mj-lt"/>
              <a:buAutoNum type="arabicPeriod" startAt="2"/>
            </a:pPr>
            <a:r>
              <a:rPr lang="en-US" sz="1600" dirty="0" smtClean="0"/>
              <a:t/>
            </a:r>
            <a:br>
              <a:rPr lang="en-US" sz="1600" dirty="0" smtClean="0"/>
            </a:br>
            <a:r>
              <a:rPr lang="en-US" sz="1600" dirty="0" smtClean="0"/>
              <a:t/>
            </a:r>
            <a:br>
              <a:rPr lang="en-US" sz="1600" dirty="0" smtClean="0"/>
            </a:br>
            <a:endParaRPr lang="en-US" sz="1600" dirty="0" smtClean="0"/>
          </a:p>
          <a:p>
            <a:pPr marL="339725" indent="-339725">
              <a:spcAft>
                <a:spcPts val="600"/>
              </a:spcAft>
              <a:buClr>
                <a:srgbClr val="00B050"/>
              </a:buClr>
              <a:buFont typeface="+mj-lt"/>
              <a:buAutoNum type="arabicPeriod" startAt="2"/>
            </a:pPr>
            <a:endParaRPr lang="en-US" sz="1600" dirty="0" smtClean="0"/>
          </a:p>
          <a:p>
            <a:pPr marL="625475" indent="-342900">
              <a:spcAft>
                <a:spcPts val="600"/>
              </a:spcAft>
              <a:buClr>
                <a:srgbClr val="00B050"/>
              </a:buClr>
              <a:buFont typeface="+mj-lt"/>
              <a:buAutoNum type="alphaLcParenR"/>
            </a:pPr>
            <a:r>
              <a:rPr lang="en-US" sz="1600" dirty="0" smtClean="0"/>
              <a:t>What is meant by ‘total equity’ (or shareholders’ funds)?	[2]</a:t>
            </a:r>
          </a:p>
          <a:p>
            <a:pPr marL="625475" indent="-342900">
              <a:spcAft>
                <a:spcPts val="600"/>
              </a:spcAft>
              <a:buClr>
                <a:srgbClr val="00B050"/>
              </a:buClr>
              <a:buFont typeface="+mj-lt"/>
              <a:buAutoNum type="alphaLcParenR"/>
            </a:pPr>
            <a:r>
              <a:rPr lang="en-US" sz="1600" dirty="0" smtClean="0"/>
              <a:t>Identify </a:t>
            </a:r>
            <a:r>
              <a:rPr lang="en-US" sz="1600" b="1" dirty="0" smtClean="0"/>
              <a:t>two</a:t>
            </a:r>
            <a:r>
              <a:rPr lang="en-US" sz="1600" dirty="0" smtClean="0"/>
              <a:t> current liabilities Gary’s Garages is likely to have.	[2]</a:t>
            </a:r>
          </a:p>
          <a:p>
            <a:pPr marL="625475" indent="-342900">
              <a:spcAft>
                <a:spcPts val="600"/>
              </a:spcAft>
              <a:buClr>
                <a:srgbClr val="00B050"/>
              </a:buClr>
              <a:buFont typeface="+mj-lt"/>
              <a:buAutoNum type="alphaLcParenR"/>
            </a:pPr>
            <a:r>
              <a:rPr lang="en-US" sz="1600" dirty="0" smtClean="0"/>
              <a:t>Identify and explain </a:t>
            </a:r>
            <a:r>
              <a:rPr lang="en-US" sz="1600" b="1" dirty="0" smtClean="0"/>
              <a:t>two</a:t>
            </a:r>
            <a:r>
              <a:rPr lang="en-US" sz="1600" dirty="0" smtClean="0"/>
              <a:t> possible reasons why the value of current assets has fallen during the period shown.	[4]</a:t>
            </a:r>
          </a:p>
          <a:p>
            <a:pPr marL="625475" indent="-342900">
              <a:spcAft>
                <a:spcPts val="600"/>
              </a:spcAft>
              <a:buClr>
                <a:srgbClr val="00B050"/>
              </a:buClr>
              <a:buFont typeface="+mj-lt"/>
              <a:buAutoNum type="alphaLcParenR"/>
            </a:pPr>
            <a:r>
              <a:rPr lang="en-US" sz="1600" dirty="0"/>
              <a:t>Identify and </a:t>
            </a:r>
            <a:r>
              <a:rPr lang="en-US" sz="1600" dirty="0" smtClean="0"/>
              <a:t>explain the usefulness of </a:t>
            </a:r>
            <a:r>
              <a:rPr lang="en-US" sz="1600" b="1" dirty="0" smtClean="0"/>
              <a:t>two </a:t>
            </a:r>
            <a:r>
              <a:rPr lang="en-US" sz="1600" dirty="0" smtClean="0"/>
              <a:t>pieces of information, </a:t>
            </a:r>
            <a:r>
              <a:rPr lang="en-US" sz="1600" dirty="0"/>
              <a:t>o</a:t>
            </a:r>
            <a:r>
              <a:rPr lang="en-US" sz="1600" dirty="0" smtClean="0"/>
              <a:t>ther than the data above, that a potential shareholder might need to analyse before investing in Gary’s garages PLC.	[6]</a:t>
            </a:r>
          </a:p>
          <a:p>
            <a:pPr marL="625475" indent="-342900">
              <a:spcAft>
                <a:spcPts val="600"/>
              </a:spcAft>
              <a:buClr>
                <a:srgbClr val="00B050"/>
              </a:buClr>
              <a:buFont typeface="+mj-lt"/>
              <a:buAutoNum type="alphaLcParenR"/>
            </a:pPr>
            <a:r>
              <a:rPr lang="en-US" sz="1600" dirty="0" smtClean="0"/>
              <a:t>Do you think that the shareholders of Gary’s garages PLC. Would be pleased with the information shown above. Justify your answer.	[6]</a:t>
            </a:r>
          </a:p>
        </p:txBody>
      </p:sp>
      <p:sp>
        <p:nvSpPr>
          <p:cNvPr id="7" name="TextBox 6">
            <a:hlinkClick r:id="rId3" action="ppaction://hlinkfile"/>
          </p:cNvPr>
          <p:cNvSpPr txBox="1"/>
          <p:nvPr/>
        </p:nvSpPr>
        <p:spPr>
          <a:xfrm>
            <a:off x="8460432" y="3933056"/>
            <a:ext cx="360040" cy="769441"/>
          </a:xfrm>
          <a:prstGeom prst="rect">
            <a:avLst/>
          </a:prstGeom>
          <a:noFill/>
        </p:spPr>
        <p:txBody>
          <a:bodyPr wrap="square" rtlCol="0">
            <a:spAutoFit/>
          </a:bodyPr>
          <a:lstStyle/>
          <a:p>
            <a:r>
              <a:rPr lang="en-US" sz="4400" dirty="0" smtClean="0">
                <a:solidFill>
                  <a:srgbClr val="FF0000"/>
                </a:solidFill>
              </a:rPr>
              <a:t>?</a:t>
            </a:r>
            <a:endParaRPr lang="en-GB" dirty="0">
              <a:solidFill>
                <a:srgbClr val="FF0000"/>
              </a:solidFill>
            </a:endParaRPr>
          </a:p>
        </p:txBody>
      </p:sp>
      <p:graphicFrame>
        <p:nvGraphicFramePr>
          <p:cNvPr id="2" name="Table 1"/>
          <p:cNvGraphicFramePr>
            <a:graphicFrameLocks noGrp="1"/>
          </p:cNvGraphicFramePr>
          <p:nvPr>
            <p:extLst/>
          </p:nvPr>
        </p:nvGraphicFramePr>
        <p:xfrm>
          <a:off x="333830" y="2032248"/>
          <a:ext cx="8496624" cy="1828800"/>
        </p:xfrm>
        <a:graphic>
          <a:graphicData uri="http://schemas.openxmlformats.org/drawingml/2006/table">
            <a:tbl>
              <a:tblPr firstRow="1" bandRow="1">
                <a:tableStyleId>{5C22544A-7EE6-4342-B048-85BDC9FD1C3A}</a:tableStyleId>
              </a:tblPr>
              <a:tblGrid>
                <a:gridCol w="2832208"/>
                <a:gridCol w="2832208"/>
                <a:gridCol w="2832208"/>
              </a:tblGrid>
              <a:tr h="244827">
                <a:tc>
                  <a:txBody>
                    <a:bodyPr/>
                    <a:lstStyle/>
                    <a:p>
                      <a:endParaRPr lang="en-GB" sz="1400" dirty="0">
                        <a:latin typeface="Arial" panose="020B0604020202020204" pitchFamily="34" charset="0"/>
                        <a:cs typeface="Arial" panose="020B0604020202020204" pitchFamily="34" charset="0"/>
                      </a:endParaRPr>
                    </a:p>
                  </a:txBody>
                  <a:tcPr/>
                </a:tc>
                <a:tc>
                  <a:txBody>
                    <a:bodyPr/>
                    <a:lstStyle/>
                    <a:p>
                      <a:r>
                        <a:rPr lang="en-US" sz="1400" dirty="0" smtClean="0">
                          <a:latin typeface="Arial" panose="020B0604020202020204" pitchFamily="34" charset="0"/>
                          <a:cs typeface="Arial" panose="020B0604020202020204" pitchFamily="34" charset="0"/>
                        </a:rPr>
                        <a:t>As at 31/09/2015 ($m)</a:t>
                      </a:r>
                      <a:endParaRPr lang="en-GB" sz="1400" dirty="0">
                        <a:latin typeface="Arial" panose="020B0604020202020204" pitchFamily="34" charset="0"/>
                        <a:cs typeface="Arial" panose="020B0604020202020204" pitchFamily="34" charset="0"/>
                      </a:endParaRPr>
                    </a:p>
                  </a:txBody>
                  <a:tcPr/>
                </a:tc>
                <a:tc>
                  <a:txBody>
                    <a:bodyPr/>
                    <a:lstStyle/>
                    <a:p>
                      <a:r>
                        <a:rPr lang="en-US" sz="1400" dirty="0" smtClean="0">
                          <a:latin typeface="Arial" panose="020B0604020202020204" pitchFamily="34" charset="0"/>
                          <a:cs typeface="Arial" panose="020B0604020202020204" pitchFamily="34" charset="0"/>
                        </a:rPr>
                        <a:t>As at 31/09/2014 ($m)</a:t>
                      </a:r>
                      <a:endParaRPr lang="en-GB" sz="1400" dirty="0">
                        <a:latin typeface="Arial" panose="020B0604020202020204" pitchFamily="34" charset="0"/>
                        <a:cs typeface="Arial" panose="020B0604020202020204" pitchFamily="34" charset="0"/>
                      </a:endParaRPr>
                    </a:p>
                  </a:txBody>
                  <a:tcPr/>
                </a:tc>
              </a:tr>
              <a:tr h="244827">
                <a:tc>
                  <a:txBody>
                    <a:bodyPr/>
                    <a:lstStyle/>
                    <a:p>
                      <a:r>
                        <a:rPr lang="en-US" sz="1400" dirty="0" smtClean="0">
                          <a:latin typeface="Arial" panose="020B0604020202020204" pitchFamily="34" charset="0"/>
                          <a:cs typeface="Arial" panose="020B0604020202020204" pitchFamily="34" charset="0"/>
                        </a:rPr>
                        <a:t>Non-Current</a:t>
                      </a:r>
                      <a:r>
                        <a:rPr lang="en-US" sz="1400" baseline="0" dirty="0" smtClean="0">
                          <a:latin typeface="Arial" panose="020B0604020202020204" pitchFamily="34" charset="0"/>
                          <a:cs typeface="Arial" panose="020B0604020202020204" pitchFamily="34" charset="0"/>
                        </a:rPr>
                        <a:t> Assets</a:t>
                      </a:r>
                      <a:endParaRPr lang="en-GB" sz="1400" dirty="0">
                        <a:latin typeface="Arial" panose="020B0604020202020204" pitchFamily="34" charset="0"/>
                        <a:cs typeface="Arial" panose="020B0604020202020204" pitchFamily="34" charset="0"/>
                      </a:endParaRPr>
                    </a:p>
                  </a:txBody>
                  <a:tcPr/>
                </a:tc>
                <a:tc>
                  <a:txBody>
                    <a:bodyPr/>
                    <a:lstStyle/>
                    <a:p>
                      <a:pPr algn="ctr"/>
                      <a:r>
                        <a:rPr lang="en-US" sz="1400" dirty="0" smtClean="0">
                          <a:latin typeface="Arial" panose="020B0604020202020204" pitchFamily="34" charset="0"/>
                          <a:cs typeface="Arial" panose="020B0604020202020204" pitchFamily="34" charset="0"/>
                        </a:rPr>
                        <a:t>96</a:t>
                      </a:r>
                      <a:endParaRPr lang="en-GB" sz="1400" dirty="0">
                        <a:latin typeface="Arial" panose="020B0604020202020204" pitchFamily="34" charset="0"/>
                        <a:cs typeface="Arial" panose="020B0604020202020204" pitchFamily="34" charset="0"/>
                      </a:endParaRPr>
                    </a:p>
                  </a:txBody>
                  <a:tcPr/>
                </a:tc>
                <a:tc>
                  <a:txBody>
                    <a:bodyPr/>
                    <a:lstStyle/>
                    <a:p>
                      <a:pPr algn="ctr"/>
                      <a:r>
                        <a:rPr lang="en-US" sz="1400" dirty="0" smtClean="0">
                          <a:latin typeface="Arial" panose="020B0604020202020204" pitchFamily="34" charset="0"/>
                          <a:cs typeface="Arial" panose="020B0604020202020204" pitchFamily="34" charset="0"/>
                        </a:rPr>
                        <a:t>90</a:t>
                      </a:r>
                      <a:endParaRPr lang="en-GB" sz="1400" dirty="0">
                        <a:latin typeface="Arial" panose="020B0604020202020204" pitchFamily="34" charset="0"/>
                        <a:cs typeface="Arial" panose="020B0604020202020204" pitchFamily="34" charset="0"/>
                      </a:endParaRPr>
                    </a:p>
                  </a:txBody>
                  <a:tcPr/>
                </a:tc>
              </a:tr>
              <a:tr h="244827">
                <a:tc>
                  <a:txBody>
                    <a:bodyPr/>
                    <a:lstStyle/>
                    <a:p>
                      <a:r>
                        <a:rPr lang="en-US" sz="1400" dirty="0" smtClean="0">
                          <a:latin typeface="Arial" panose="020B0604020202020204" pitchFamily="34" charset="0"/>
                          <a:cs typeface="Arial" panose="020B0604020202020204" pitchFamily="34" charset="0"/>
                        </a:rPr>
                        <a:t>Current Assets</a:t>
                      </a:r>
                      <a:endParaRPr lang="en-GB" sz="1400" dirty="0">
                        <a:latin typeface="Arial" panose="020B0604020202020204" pitchFamily="34" charset="0"/>
                        <a:cs typeface="Arial" panose="020B0604020202020204" pitchFamily="34" charset="0"/>
                      </a:endParaRPr>
                    </a:p>
                  </a:txBody>
                  <a:tcPr/>
                </a:tc>
                <a:tc>
                  <a:txBody>
                    <a:bodyPr/>
                    <a:lstStyle/>
                    <a:p>
                      <a:pPr algn="ctr"/>
                      <a:r>
                        <a:rPr lang="en-US" sz="1400" dirty="0" smtClean="0">
                          <a:latin typeface="Arial" panose="020B0604020202020204" pitchFamily="34" charset="0"/>
                          <a:cs typeface="Arial" panose="020B0604020202020204" pitchFamily="34" charset="0"/>
                        </a:rPr>
                        <a:t>23</a:t>
                      </a:r>
                      <a:endParaRPr lang="en-GB" sz="1400" dirty="0">
                        <a:latin typeface="Arial" panose="020B0604020202020204" pitchFamily="34" charset="0"/>
                        <a:cs typeface="Arial" panose="020B0604020202020204" pitchFamily="34" charset="0"/>
                      </a:endParaRPr>
                    </a:p>
                  </a:txBody>
                  <a:tcPr/>
                </a:tc>
                <a:tc>
                  <a:txBody>
                    <a:bodyPr/>
                    <a:lstStyle/>
                    <a:p>
                      <a:pPr algn="ctr"/>
                      <a:r>
                        <a:rPr lang="en-US" sz="1400" dirty="0" smtClean="0">
                          <a:latin typeface="Arial" panose="020B0604020202020204" pitchFamily="34" charset="0"/>
                          <a:cs typeface="Arial" panose="020B0604020202020204" pitchFamily="34" charset="0"/>
                        </a:rPr>
                        <a:t>25</a:t>
                      </a:r>
                      <a:endParaRPr lang="en-GB" sz="1400" dirty="0">
                        <a:latin typeface="Arial" panose="020B0604020202020204" pitchFamily="34" charset="0"/>
                        <a:cs typeface="Arial" panose="020B0604020202020204" pitchFamily="34" charset="0"/>
                      </a:endParaRPr>
                    </a:p>
                  </a:txBody>
                  <a:tcPr/>
                </a:tc>
              </a:tr>
              <a:tr h="244827">
                <a:tc>
                  <a:txBody>
                    <a:bodyPr/>
                    <a:lstStyle/>
                    <a:p>
                      <a:r>
                        <a:rPr lang="en-US" sz="1400" dirty="0" smtClean="0">
                          <a:latin typeface="Arial" panose="020B0604020202020204" pitchFamily="34" charset="0"/>
                          <a:cs typeface="Arial" panose="020B0604020202020204" pitchFamily="34" charset="0"/>
                        </a:rPr>
                        <a:t>Non-Current Liabilities</a:t>
                      </a:r>
                      <a:endParaRPr lang="en-GB" sz="1400" dirty="0">
                        <a:latin typeface="Arial" panose="020B0604020202020204" pitchFamily="34" charset="0"/>
                        <a:cs typeface="Arial" panose="020B0604020202020204" pitchFamily="34" charset="0"/>
                      </a:endParaRPr>
                    </a:p>
                  </a:txBody>
                  <a:tcPr/>
                </a:tc>
                <a:tc>
                  <a:txBody>
                    <a:bodyPr/>
                    <a:lstStyle/>
                    <a:p>
                      <a:pPr algn="ctr"/>
                      <a:r>
                        <a:rPr lang="en-US" sz="1400" dirty="0" smtClean="0">
                          <a:latin typeface="Arial" panose="020B0604020202020204" pitchFamily="34" charset="0"/>
                          <a:cs typeface="Arial" panose="020B0604020202020204" pitchFamily="34" charset="0"/>
                        </a:rPr>
                        <a:t>35</a:t>
                      </a:r>
                      <a:endParaRPr lang="en-GB" sz="1400" dirty="0">
                        <a:latin typeface="Arial" panose="020B0604020202020204" pitchFamily="34" charset="0"/>
                        <a:cs typeface="Arial" panose="020B0604020202020204" pitchFamily="34" charset="0"/>
                      </a:endParaRPr>
                    </a:p>
                  </a:txBody>
                  <a:tcPr/>
                </a:tc>
                <a:tc>
                  <a:txBody>
                    <a:bodyPr/>
                    <a:lstStyle/>
                    <a:p>
                      <a:pPr algn="ctr"/>
                      <a:r>
                        <a:rPr lang="en-US" sz="1400" dirty="0" smtClean="0">
                          <a:latin typeface="Arial" panose="020B0604020202020204" pitchFamily="34" charset="0"/>
                          <a:cs typeface="Arial" panose="020B0604020202020204" pitchFamily="34" charset="0"/>
                        </a:rPr>
                        <a:t>40</a:t>
                      </a:r>
                      <a:endParaRPr lang="en-GB" sz="1400" dirty="0">
                        <a:latin typeface="Arial" panose="020B0604020202020204" pitchFamily="34" charset="0"/>
                        <a:cs typeface="Arial" panose="020B0604020202020204" pitchFamily="34" charset="0"/>
                      </a:endParaRPr>
                    </a:p>
                  </a:txBody>
                  <a:tcPr/>
                </a:tc>
              </a:tr>
              <a:tr h="244827">
                <a:tc>
                  <a:txBody>
                    <a:bodyPr/>
                    <a:lstStyle/>
                    <a:p>
                      <a:r>
                        <a:rPr lang="en-US" sz="1400" dirty="0" smtClean="0">
                          <a:latin typeface="Arial" panose="020B0604020202020204" pitchFamily="34" charset="0"/>
                          <a:cs typeface="Arial" panose="020B0604020202020204" pitchFamily="34" charset="0"/>
                        </a:rPr>
                        <a:t>Current Liabilities</a:t>
                      </a:r>
                      <a:endParaRPr lang="en-GB" sz="1400" dirty="0">
                        <a:latin typeface="Arial" panose="020B0604020202020204" pitchFamily="34" charset="0"/>
                        <a:cs typeface="Arial" panose="020B0604020202020204" pitchFamily="34" charset="0"/>
                      </a:endParaRPr>
                    </a:p>
                  </a:txBody>
                  <a:tcPr/>
                </a:tc>
                <a:tc>
                  <a:txBody>
                    <a:bodyPr/>
                    <a:lstStyle/>
                    <a:p>
                      <a:pPr algn="ctr"/>
                      <a:r>
                        <a:rPr lang="en-US" sz="1400" dirty="0" smtClean="0">
                          <a:latin typeface="Arial" panose="020B0604020202020204" pitchFamily="34" charset="0"/>
                          <a:cs typeface="Arial" panose="020B0604020202020204" pitchFamily="34" charset="0"/>
                        </a:rPr>
                        <a:t>28</a:t>
                      </a:r>
                      <a:endParaRPr lang="en-GB" sz="1400" dirty="0">
                        <a:latin typeface="Arial" panose="020B0604020202020204" pitchFamily="34" charset="0"/>
                        <a:cs typeface="Arial" panose="020B0604020202020204" pitchFamily="34" charset="0"/>
                      </a:endParaRPr>
                    </a:p>
                  </a:txBody>
                  <a:tcPr/>
                </a:tc>
                <a:tc>
                  <a:txBody>
                    <a:bodyPr/>
                    <a:lstStyle/>
                    <a:p>
                      <a:pPr algn="ctr"/>
                      <a:r>
                        <a:rPr lang="en-US" sz="1400" dirty="0" smtClean="0">
                          <a:latin typeface="Arial" panose="020B0604020202020204" pitchFamily="34" charset="0"/>
                          <a:cs typeface="Arial" panose="020B0604020202020204" pitchFamily="34" charset="0"/>
                        </a:rPr>
                        <a:t>25</a:t>
                      </a:r>
                      <a:endParaRPr lang="en-GB" sz="1400" dirty="0">
                        <a:latin typeface="Arial" panose="020B0604020202020204" pitchFamily="34" charset="0"/>
                        <a:cs typeface="Arial" panose="020B0604020202020204" pitchFamily="34" charset="0"/>
                      </a:endParaRPr>
                    </a:p>
                  </a:txBody>
                  <a:tcPr/>
                </a:tc>
              </a:tr>
              <a:tr h="244827">
                <a:tc>
                  <a:txBody>
                    <a:bodyPr/>
                    <a:lstStyle/>
                    <a:p>
                      <a:r>
                        <a:rPr lang="en-US" sz="1400" dirty="0" smtClean="0">
                          <a:latin typeface="Arial" panose="020B0604020202020204" pitchFamily="34" charset="0"/>
                          <a:cs typeface="Arial" panose="020B0604020202020204" pitchFamily="34" charset="0"/>
                        </a:rPr>
                        <a:t>Total Equity</a:t>
                      </a:r>
                      <a:r>
                        <a:rPr lang="en-US" sz="1400" baseline="0" dirty="0" smtClean="0">
                          <a:latin typeface="Arial" panose="020B0604020202020204" pitchFamily="34" charset="0"/>
                          <a:cs typeface="Arial" panose="020B0604020202020204" pitchFamily="34" charset="0"/>
                        </a:rPr>
                        <a:t> (Shareholders funds)</a:t>
                      </a:r>
                      <a:endParaRPr lang="en-GB" sz="1400" dirty="0">
                        <a:latin typeface="Arial" panose="020B0604020202020204" pitchFamily="34" charset="0"/>
                        <a:cs typeface="Arial" panose="020B0604020202020204" pitchFamily="34" charset="0"/>
                      </a:endParaRPr>
                    </a:p>
                  </a:txBody>
                  <a:tcPr/>
                </a:tc>
                <a:tc>
                  <a:txBody>
                    <a:bodyPr/>
                    <a:lstStyle/>
                    <a:p>
                      <a:pPr algn="ctr"/>
                      <a:r>
                        <a:rPr lang="en-US" sz="1400" dirty="0" smtClean="0">
                          <a:latin typeface="Arial" panose="020B0604020202020204" pitchFamily="34" charset="0"/>
                          <a:cs typeface="Arial" panose="020B0604020202020204" pitchFamily="34" charset="0"/>
                        </a:rPr>
                        <a:t>56</a:t>
                      </a:r>
                      <a:endParaRPr lang="en-GB" sz="1400" dirty="0">
                        <a:latin typeface="Arial" panose="020B0604020202020204" pitchFamily="34" charset="0"/>
                        <a:cs typeface="Arial" panose="020B0604020202020204" pitchFamily="34" charset="0"/>
                      </a:endParaRPr>
                    </a:p>
                  </a:txBody>
                  <a:tcPr/>
                </a:tc>
                <a:tc>
                  <a:txBody>
                    <a:bodyPr/>
                    <a:lstStyle/>
                    <a:p>
                      <a:pPr algn="ctr"/>
                      <a:r>
                        <a:rPr lang="en-US" sz="1400" dirty="0" smtClean="0">
                          <a:latin typeface="Arial" panose="020B0604020202020204" pitchFamily="34" charset="0"/>
                          <a:cs typeface="Arial" panose="020B0604020202020204" pitchFamily="34" charset="0"/>
                        </a:rPr>
                        <a:t>50</a:t>
                      </a:r>
                      <a:endParaRPr lang="en-GB" sz="14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3764965176"/>
      </p:ext>
    </p:extLst>
  </p:cSld>
  <p:clrMapOvr>
    <a:masterClrMapping/>
  </p:clrMapOvr>
  <p:transition advClick="0"/>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8784976" cy="625434"/>
          </a:xfrm>
        </p:spPr>
        <p:txBody>
          <a:bodyPr>
            <a:noAutofit/>
          </a:bodyPr>
          <a:lstStyle/>
          <a:p>
            <a:r>
              <a:rPr lang="en-GB" dirty="0" smtClean="0"/>
              <a:t>4.4 – Cash Flow Statement - Glossary</a:t>
            </a:r>
            <a:endParaRPr lang="en-GB" b="1" dirty="0" smtClean="0"/>
          </a:p>
        </p:txBody>
      </p:sp>
      <p:sp>
        <p:nvSpPr>
          <p:cNvPr id="34" name="Rectangle 33"/>
          <p:cNvSpPr/>
          <p:nvPr/>
        </p:nvSpPr>
        <p:spPr>
          <a:xfrm>
            <a:off x="323528" y="1124744"/>
            <a:ext cx="8496944" cy="677108"/>
          </a:xfrm>
          <a:prstGeom prst="rect">
            <a:avLst/>
          </a:prstGeom>
        </p:spPr>
        <p:txBody>
          <a:bodyPr wrap="square">
            <a:spAutoFit/>
          </a:bodyPr>
          <a:lstStyle/>
          <a:p>
            <a:r>
              <a:rPr lang="en-GB" sz="1900" dirty="0" smtClean="0"/>
              <a:t>These are the technical terms you will need to know for the exam. Add them to your own Glossary.</a:t>
            </a:r>
            <a:endParaRPr lang="en-GB" sz="1900" dirty="0" smtClean="0">
              <a:latin typeface="Calibri" pitchFamily="34" charset="0"/>
              <a:cs typeface="Calibri" pitchFamily="34" charset="0"/>
            </a:endParaRPr>
          </a:p>
        </p:txBody>
      </p:sp>
      <p:sp>
        <p:nvSpPr>
          <p:cNvPr id="8" name="Rectangle 7"/>
          <p:cNvSpPr/>
          <p:nvPr/>
        </p:nvSpPr>
        <p:spPr>
          <a:xfrm>
            <a:off x="323850" y="1844824"/>
            <a:ext cx="8496622" cy="4670509"/>
          </a:xfrm>
          <a:prstGeom prst="rect">
            <a:avLst/>
          </a:prstGeom>
        </p:spPr>
        <p:txBody>
          <a:bodyPr wrap="square">
            <a:spAutoFit/>
          </a:bodyPr>
          <a:lstStyle/>
          <a:p>
            <a:pPr marL="0" indent="0">
              <a:buNone/>
            </a:pPr>
            <a:r>
              <a:rPr lang="en-US" sz="1750" b="1" dirty="0" smtClean="0">
                <a:solidFill>
                  <a:srgbClr val="FF0000"/>
                </a:solidFill>
              </a:rPr>
              <a:t>Cash Flow </a:t>
            </a:r>
            <a:r>
              <a:rPr lang="en-US" sz="1750" b="1" dirty="0" smtClean="0"/>
              <a:t>– </a:t>
            </a:r>
            <a:r>
              <a:rPr lang="en-US" sz="1750" dirty="0" smtClean="0"/>
              <a:t>The cash inflows and outflows over a period of time within a business</a:t>
            </a:r>
          </a:p>
          <a:p>
            <a:pPr marL="0" indent="0">
              <a:buNone/>
            </a:pPr>
            <a:r>
              <a:rPr lang="en-US" sz="1750" b="1" dirty="0" smtClean="0">
                <a:solidFill>
                  <a:srgbClr val="FF0000"/>
                </a:solidFill>
              </a:rPr>
              <a:t>Cash Inflows </a:t>
            </a:r>
            <a:r>
              <a:rPr lang="en-US" sz="1750" dirty="0" smtClean="0"/>
              <a:t>– The sums of money received by a business during a period of time</a:t>
            </a:r>
          </a:p>
          <a:p>
            <a:pPr marL="0" indent="0">
              <a:buNone/>
            </a:pPr>
            <a:r>
              <a:rPr lang="en-US" sz="1750" b="1" dirty="0" smtClean="0">
                <a:solidFill>
                  <a:srgbClr val="FF0000"/>
                </a:solidFill>
              </a:rPr>
              <a:t>Cash Outflows </a:t>
            </a:r>
            <a:r>
              <a:rPr lang="en-US" sz="1750" dirty="0" smtClean="0"/>
              <a:t>– The sums of money paid out by a business during a period of time.</a:t>
            </a:r>
          </a:p>
          <a:p>
            <a:pPr marL="0" indent="0">
              <a:buNone/>
            </a:pPr>
            <a:r>
              <a:rPr lang="en-US" sz="1750" b="1" dirty="0" smtClean="0">
                <a:solidFill>
                  <a:srgbClr val="FF0000"/>
                </a:solidFill>
              </a:rPr>
              <a:t>Cash Flow Cycle </a:t>
            </a:r>
            <a:r>
              <a:rPr lang="en-US" sz="1750" dirty="0" smtClean="0"/>
              <a:t>– The stages between paying out cash for labour, materials etc. and receiving cash from the sale of goods.</a:t>
            </a:r>
          </a:p>
          <a:p>
            <a:pPr marL="0" indent="0">
              <a:buNone/>
            </a:pPr>
            <a:r>
              <a:rPr lang="en-US" sz="1750" b="1" dirty="0" smtClean="0">
                <a:solidFill>
                  <a:srgbClr val="FF0000"/>
                </a:solidFill>
              </a:rPr>
              <a:t>Profit</a:t>
            </a:r>
            <a:r>
              <a:rPr lang="en-US" sz="1750" dirty="0" smtClean="0">
                <a:solidFill>
                  <a:srgbClr val="FF0000"/>
                </a:solidFill>
              </a:rPr>
              <a:t> </a:t>
            </a:r>
            <a:r>
              <a:rPr lang="en-US" sz="1750" dirty="0" smtClean="0"/>
              <a:t>– The surplus after total costs have been subtracted from sales revenue.</a:t>
            </a:r>
          </a:p>
          <a:p>
            <a:pPr marL="0" indent="0">
              <a:buNone/>
            </a:pPr>
            <a:r>
              <a:rPr lang="en-US" sz="1750" b="1" dirty="0" smtClean="0">
                <a:solidFill>
                  <a:srgbClr val="FF0000"/>
                </a:solidFill>
              </a:rPr>
              <a:t>Cash Flow Forecast </a:t>
            </a:r>
            <a:r>
              <a:rPr lang="en-US" sz="1750" dirty="0" smtClean="0"/>
              <a:t>– An estimate of future cash inflows and outflows of a business, usually on a month-by-month basis. This then shows the expected cash balance at the end of each month.</a:t>
            </a:r>
          </a:p>
          <a:p>
            <a:pPr marL="0" indent="0">
              <a:buNone/>
            </a:pPr>
            <a:r>
              <a:rPr lang="en-US" sz="1750" b="1" dirty="0" smtClean="0">
                <a:solidFill>
                  <a:srgbClr val="FF0000"/>
                </a:solidFill>
              </a:rPr>
              <a:t>Opening cash (or bank) balance </a:t>
            </a:r>
            <a:r>
              <a:rPr lang="en-US" sz="1750" dirty="0" smtClean="0"/>
              <a:t>– The amount of cash held by the business at the start of each month</a:t>
            </a:r>
          </a:p>
          <a:p>
            <a:pPr marL="0" indent="0">
              <a:buNone/>
            </a:pPr>
            <a:r>
              <a:rPr lang="en-US" sz="1750" b="1" dirty="0" smtClean="0">
                <a:solidFill>
                  <a:srgbClr val="FF0000"/>
                </a:solidFill>
              </a:rPr>
              <a:t>Net Cash Flow </a:t>
            </a:r>
            <a:r>
              <a:rPr lang="en-US" sz="1750" dirty="0" smtClean="0"/>
              <a:t>– the difference, each month, between the inflows and the outflows.</a:t>
            </a:r>
          </a:p>
          <a:p>
            <a:pPr marL="0" indent="0">
              <a:buNone/>
            </a:pPr>
            <a:r>
              <a:rPr lang="en-US" sz="1750" b="1" dirty="0" smtClean="0">
                <a:solidFill>
                  <a:srgbClr val="FF0000"/>
                </a:solidFill>
              </a:rPr>
              <a:t>Closing Cash (or Bank) balance </a:t>
            </a:r>
            <a:r>
              <a:rPr lang="en-US" sz="1750" dirty="0" smtClean="0"/>
              <a:t>– The amount of cash held by the business at the end of each month. This becomes next month’s opening cash balance.</a:t>
            </a:r>
          </a:p>
          <a:p>
            <a:pPr marL="0" indent="0">
              <a:buNone/>
            </a:pPr>
            <a:r>
              <a:rPr lang="en-US" sz="1750" b="1" dirty="0" smtClean="0">
                <a:solidFill>
                  <a:srgbClr val="FF0000"/>
                </a:solidFill>
              </a:rPr>
              <a:t>Working Capital </a:t>
            </a:r>
            <a:r>
              <a:rPr lang="en-US" sz="1750" dirty="0" smtClean="0"/>
              <a:t>– The capital available to a business short-term to pay for day-to-day expenses.</a:t>
            </a:r>
            <a:endParaRPr lang="en-US" sz="1750" dirty="0"/>
          </a:p>
        </p:txBody>
      </p:sp>
    </p:spTree>
    <p:extLst>
      <p:ext uri="{BB962C8B-B14F-4D97-AF65-F5344CB8AC3E}">
        <p14:creationId xmlns:p14="http://schemas.microsoft.com/office/powerpoint/2010/main" val="937742071"/>
      </p:ext>
    </p:extLst>
  </p:cSld>
  <p:clrMapOvr>
    <a:masterClrMapping/>
  </p:clrMapOvr>
  <p:transition advClick="0"/>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1" y="1052736"/>
            <a:ext cx="6700960" cy="5780044"/>
          </a:xfrm>
          <a:prstGeom prst="rect">
            <a:avLst/>
          </a:prstGeom>
        </p:spPr>
        <p:txBody>
          <a:bodyPr wrap="square">
            <a:spAutoFit/>
          </a:bodyPr>
          <a:lstStyle/>
          <a:p>
            <a:pPr marL="285750" indent="-285750">
              <a:spcAft>
                <a:spcPts val="0"/>
              </a:spcAft>
              <a:buClr>
                <a:srgbClr val="00B050"/>
              </a:buClr>
              <a:buFont typeface="Wingdings 3" panose="05040102010807070707" pitchFamily="18" charset="2"/>
              <a:buChar char=""/>
            </a:pPr>
            <a:r>
              <a:rPr lang="en-US" sz="1750" dirty="0" smtClean="0"/>
              <a:t>How can cash flow into a business </a:t>
            </a:r>
            <a:r>
              <a:rPr lang="en-US" sz="1750" b="1" dirty="0" smtClean="0"/>
              <a:t>(cash inflow)?</a:t>
            </a:r>
            <a:r>
              <a:rPr lang="en-US" sz="1750" dirty="0" smtClean="0"/>
              <a:t> Here are five of the most common ways:</a:t>
            </a:r>
          </a:p>
          <a:p>
            <a:pPr marL="574675" indent="-227013">
              <a:spcAft>
                <a:spcPts val="0"/>
              </a:spcAft>
              <a:buClr>
                <a:srgbClr val="00B050"/>
              </a:buClr>
              <a:buFont typeface="Arial" panose="020B0604020202020204" pitchFamily="34" charset="0"/>
              <a:buChar char="•"/>
            </a:pPr>
            <a:r>
              <a:rPr lang="en-US" sz="1750" dirty="0" smtClean="0"/>
              <a:t>The sale of products for cash.</a:t>
            </a:r>
          </a:p>
          <a:p>
            <a:pPr marL="574675" indent="-227013">
              <a:spcAft>
                <a:spcPts val="0"/>
              </a:spcAft>
              <a:buClr>
                <a:srgbClr val="00B050"/>
              </a:buClr>
              <a:buFont typeface="Arial" panose="020B0604020202020204" pitchFamily="34" charset="0"/>
              <a:buChar char="•"/>
            </a:pPr>
            <a:r>
              <a:rPr lang="en-US" sz="1750" dirty="0" smtClean="0"/>
              <a:t>Payments made by debtors – debtors are customers who have already purchased products from the business but did not pay for them at the time.</a:t>
            </a:r>
          </a:p>
          <a:p>
            <a:pPr marL="574675" indent="-227013">
              <a:spcAft>
                <a:spcPts val="0"/>
              </a:spcAft>
              <a:buClr>
                <a:srgbClr val="00B050"/>
              </a:buClr>
              <a:buFont typeface="Arial" panose="020B0604020202020204" pitchFamily="34" charset="0"/>
              <a:buChar char="•"/>
            </a:pPr>
            <a:r>
              <a:rPr lang="en-US" sz="1750" dirty="0" smtClean="0"/>
              <a:t>Borrowing money from an external source – this will lead to cash flowing into the business (it will have to be paid eventually)</a:t>
            </a:r>
          </a:p>
          <a:p>
            <a:pPr marL="574675" indent="-227013">
              <a:spcAft>
                <a:spcPts val="0"/>
              </a:spcAft>
              <a:buClr>
                <a:srgbClr val="00B050"/>
              </a:buClr>
              <a:buFont typeface="Arial" panose="020B0604020202020204" pitchFamily="34" charset="0"/>
              <a:buChar char="•"/>
            </a:pPr>
            <a:r>
              <a:rPr lang="en-US" sz="1750" dirty="0" smtClean="0"/>
              <a:t>The sale of assets of the business, e.g. unwanted property.</a:t>
            </a:r>
          </a:p>
          <a:p>
            <a:pPr marL="574675" indent="-227013">
              <a:spcAft>
                <a:spcPts val="0"/>
              </a:spcAft>
              <a:buClr>
                <a:srgbClr val="00B050"/>
              </a:buClr>
              <a:buFont typeface="Arial" panose="020B0604020202020204" pitchFamily="34" charset="0"/>
              <a:buChar char="•"/>
            </a:pPr>
            <a:r>
              <a:rPr lang="en-US" sz="1750" dirty="0" smtClean="0"/>
              <a:t>Investors – e.g. shareholders in the case of companies – putting more money into the business.</a:t>
            </a:r>
          </a:p>
          <a:p>
            <a:pPr marL="285750" indent="-285750">
              <a:spcAft>
                <a:spcPts val="0"/>
              </a:spcAft>
              <a:buClr>
                <a:srgbClr val="00B050"/>
              </a:buClr>
              <a:buFont typeface="Wingdings 3" panose="05040102010807070707" pitchFamily="18" charset="2"/>
              <a:buChar char=""/>
            </a:pPr>
            <a:r>
              <a:rPr lang="en-US" sz="1750" dirty="0" smtClean="0"/>
              <a:t>How can cash flow out of the business (</a:t>
            </a:r>
            <a:r>
              <a:rPr lang="en-US" sz="1750" b="1" dirty="0" smtClean="0"/>
              <a:t>cash outflow</a:t>
            </a:r>
            <a:r>
              <a:rPr lang="en-US" sz="1750" dirty="0" smtClean="0"/>
              <a:t>)? Here are five of the most common ways:</a:t>
            </a:r>
          </a:p>
          <a:p>
            <a:pPr marL="574675" indent="-227013">
              <a:spcAft>
                <a:spcPts val="0"/>
              </a:spcAft>
              <a:buClr>
                <a:srgbClr val="00B050"/>
              </a:buClr>
              <a:buFont typeface="Arial" panose="020B0604020202020204" pitchFamily="34" charset="0"/>
              <a:buChar char="•"/>
            </a:pPr>
            <a:r>
              <a:rPr lang="en-US" sz="1750" dirty="0" smtClean="0"/>
              <a:t>Purchasing goods or materials for cash</a:t>
            </a:r>
          </a:p>
          <a:p>
            <a:pPr marL="574675" indent="-227013">
              <a:spcAft>
                <a:spcPts val="0"/>
              </a:spcAft>
              <a:buClr>
                <a:srgbClr val="00B050"/>
              </a:buClr>
              <a:buFont typeface="Arial" panose="020B0604020202020204" pitchFamily="34" charset="0"/>
              <a:buChar char="•"/>
            </a:pPr>
            <a:r>
              <a:rPr lang="en-US" sz="1750" dirty="0" smtClean="0"/>
              <a:t>Paying wages, salaries and other expenses in cash</a:t>
            </a:r>
          </a:p>
          <a:p>
            <a:pPr marL="574675" indent="-227013">
              <a:spcAft>
                <a:spcPts val="0"/>
              </a:spcAft>
              <a:buClr>
                <a:srgbClr val="00B050"/>
              </a:buClr>
              <a:buFont typeface="Arial" panose="020B0604020202020204" pitchFamily="34" charset="0"/>
              <a:buChar char="•"/>
            </a:pPr>
            <a:r>
              <a:rPr lang="en-US" sz="1750" dirty="0" smtClean="0"/>
              <a:t>Purchasing fixed assets</a:t>
            </a:r>
          </a:p>
          <a:p>
            <a:pPr marL="574675" indent="-227013">
              <a:spcAft>
                <a:spcPts val="0"/>
              </a:spcAft>
              <a:buClr>
                <a:srgbClr val="00B050"/>
              </a:buClr>
              <a:buFont typeface="Arial" panose="020B0604020202020204" pitchFamily="34" charset="0"/>
              <a:buChar char="•"/>
            </a:pPr>
            <a:r>
              <a:rPr lang="en-US" sz="1750" dirty="0" smtClean="0"/>
              <a:t>Repaying loans</a:t>
            </a:r>
          </a:p>
          <a:p>
            <a:pPr marL="574675" indent="-227013">
              <a:spcAft>
                <a:spcPts val="0"/>
              </a:spcAft>
              <a:buClr>
                <a:srgbClr val="00B050"/>
              </a:buClr>
              <a:buFont typeface="Arial" panose="020B0604020202020204" pitchFamily="34" charset="0"/>
              <a:buChar char="•"/>
            </a:pPr>
            <a:r>
              <a:rPr lang="en-US" sz="1750" dirty="0" smtClean="0"/>
              <a:t>By paying creditors of the business – other firms who supplied items to the business but who were not paid immediately.</a:t>
            </a:r>
            <a:endParaRPr lang="en-GB" sz="1750" dirty="0" smtClean="0"/>
          </a:p>
        </p:txBody>
      </p:sp>
      <p:sp>
        <p:nvSpPr>
          <p:cNvPr id="5" name="Title 1"/>
          <p:cNvSpPr txBox="1">
            <a:spLocks/>
          </p:cNvSpPr>
          <p:nvPr/>
        </p:nvSpPr>
        <p:spPr>
          <a:xfrm>
            <a:off x="107504" y="44624"/>
            <a:ext cx="8928992" cy="50690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pPr fontAlgn="auto">
              <a:spcAft>
                <a:spcPts val="0"/>
              </a:spcAft>
            </a:pPr>
            <a:r>
              <a:rPr lang="en-GB" sz="4000" dirty="0" smtClean="0"/>
              <a:t>4.4 – Cash Flow Statement – Cash Flow</a:t>
            </a:r>
            <a:endParaRPr lang="en-GB" sz="4000" dirty="0" smtClean="0"/>
          </a:p>
        </p:txBody>
      </p:sp>
      <p:graphicFrame>
        <p:nvGraphicFramePr>
          <p:cNvPr id="7" name="Table 6"/>
          <p:cNvGraphicFramePr>
            <a:graphicFrameLocks noGrp="1"/>
          </p:cNvGraphicFramePr>
          <p:nvPr>
            <p:extLst>
              <p:ext uri="{D42A27DB-BD31-4B8C-83A1-F6EECF244321}">
                <p14:modId xmlns:p14="http://schemas.microsoft.com/office/powerpoint/2010/main" val="1133346493"/>
              </p:ext>
            </p:extLst>
          </p:nvPr>
        </p:nvGraphicFramePr>
        <p:xfrm>
          <a:off x="7020272" y="1124742"/>
          <a:ext cx="1800200" cy="5513701"/>
        </p:xfrm>
        <a:graphic>
          <a:graphicData uri="http://schemas.openxmlformats.org/drawingml/2006/table">
            <a:tbl>
              <a:tblPr firstRow="1" firstCol="1" lastRow="1" lastCol="1" bandRow="1" bandCol="1">
                <a:tableStyleId>{2D5ABB26-0587-4C30-8999-92F81FD0307C}</a:tableStyleId>
              </a:tblPr>
              <a:tblGrid>
                <a:gridCol w="1800200"/>
              </a:tblGrid>
              <a:tr h="403554">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10147">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How much the company </a:t>
                      </a:r>
                      <a:r>
                        <a:rPr lang="en-GB" sz="1300" baseline="0" dirty="0" smtClean="0">
                          <a:solidFill>
                            <a:srgbClr val="FF0000"/>
                          </a:solidFill>
                          <a:effectLst/>
                          <a:latin typeface="Arial" pitchFamily="34" charset="0"/>
                          <a:ea typeface="Times New Roman"/>
                          <a:cs typeface="Arial" pitchFamily="34" charset="0"/>
                        </a:rPr>
                        <a:t>is </a:t>
                      </a:r>
                      <a:r>
                        <a:rPr lang="en-GB" sz="1300" baseline="0" dirty="0" smtClean="0">
                          <a:solidFill>
                            <a:srgbClr val="FF0000"/>
                          </a:solidFill>
                          <a:effectLst/>
                          <a:latin typeface="Arial" pitchFamily="34" charset="0"/>
                          <a:ea typeface="Times New Roman"/>
                          <a:cs typeface="Arial" pitchFamily="34" charset="0"/>
                        </a:rPr>
                        <a:t>worth for share (IPO) floating.</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Needed for when you need to borrow money from the bank based on company value.</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Used as a measure of how good the company is doing.</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A low balance sheet leaves a business open for takeover</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Certain taxes are </a:t>
                      </a:r>
                      <a:r>
                        <a:rPr lang="en-GB" sz="1300" baseline="0" dirty="0" smtClean="0">
                          <a:solidFill>
                            <a:srgbClr val="FF0000"/>
                          </a:solidFill>
                          <a:effectLst/>
                          <a:latin typeface="Arial" pitchFamily="34" charset="0"/>
                          <a:ea typeface="Times New Roman"/>
                          <a:cs typeface="Arial" pitchFamily="34" charset="0"/>
                        </a:rPr>
                        <a:t>based on </a:t>
                      </a:r>
                      <a:r>
                        <a:rPr lang="en-GB" sz="1300" baseline="0" dirty="0" smtClean="0">
                          <a:solidFill>
                            <a:srgbClr val="FF0000"/>
                          </a:solidFill>
                          <a:effectLst/>
                          <a:latin typeface="Arial" pitchFamily="34" charset="0"/>
                          <a:ea typeface="Times New Roman"/>
                          <a:cs typeface="Arial" pitchFamily="34" charset="0"/>
                        </a:rPr>
                        <a:t>company value, not profit.</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Apple is the most valuable company in the world, but who was before them.</a:t>
                      </a:r>
                      <a:endParaRPr lang="en-GB" sz="13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144317" y="1138043"/>
            <a:ext cx="1608364" cy="3467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69596235"/>
      </p:ext>
    </p:extLst>
  </p:cSld>
  <p:clrMapOvr>
    <a:masterClrMapping/>
  </p:clrMapOvr>
  <p:transition advClick="0"/>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8856984" cy="625434"/>
          </a:xfrm>
        </p:spPr>
        <p:txBody>
          <a:bodyPr>
            <a:noAutofit/>
          </a:bodyPr>
          <a:lstStyle/>
          <a:p>
            <a:r>
              <a:rPr lang="en-GB" sz="2800" dirty="0"/>
              <a:t>4.4 – Cash Flow Statement – </a:t>
            </a:r>
            <a:r>
              <a:rPr lang="en-GB" sz="2800" dirty="0" smtClean="0"/>
              <a:t>Cash Inflows and Outflows?</a:t>
            </a:r>
            <a:endParaRPr lang="en-GB" sz="2800" b="1" dirty="0" smtClean="0"/>
          </a:p>
        </p:txBody>
      </p:sp>
      <p:sp>
        <p:nvSpPr>
          <p:cNvPr id="8" name="Rectangle 7"/>
          <p:cNvSpPr/>
          <p:nvPr/>
        </p:nvSpPr>
        <p:spPr>
          <a:xfrm>
            <a:off x="251520" y="1052736"/>
            <a:ext cx="6700961" cy="1323439"/>
          </a:xfrm>
          <a:prstGeom prst="rect">
            <a:avLst/>
          </a:prstGeom>
        </p:spPr>
        <p:txBody>
          <a:bodyPr wrap="square">
            <a:spAutoFit/>
          </a:bodyPr>
          <a:lstStyle/>
          <a:p>
            <a:pPr marL="285750" indent="-285750">
              <a:spcAft>
                <a:spcPts val="600"/>
              </a:spcAft>
              <a:buClr>
                <a:srgbClr val="00B050"/>
              </a:buClr>
              <a:buFont typeface="Wingdings 3" panose="05040102010807070707" pitchFamily="18" charset="2"/>
              <a:buChar char=""/>
            </a:pPr>
            <a:r>
              <a:rPr lang="en-US" sz="2000" dirty="0" smtClean="0"/>
              <a:t>Using the table below, for each of the following transactions, tick the correct column to indicate whether it represents a cash inflow or a cash outflow for </a:t>
            </a:r>
            <a:r>
              <a:rPr lang="en-GB" sz="2000" dirty="0" err="1" smtClean="0"/>
              <a:t>Alrraja</a:t>
            </a:r>
            <a:r>
              <a:rPr lang="en-GB" sz="2000" dirty="0"/>
              <a:t>' </a:t>
            </a:r>
            <a:r>
              <a:rPr lang="en-GB" sz="2000" dirty="0" err="1" smtClean="0"/>
              <a:t>Alssalih</a:t>
            </a:r>
            <a:r>
              <a:rPr lang="en-US" sz="2000" dirty="0" smtClean="0"/>
              <a:t> Limited.</a:t>
            </a:r>
            <a:endParaRPr lang="en-GB" sz="2000" dirty="0" smtClean="0"/>
          </a:p>
        </p:txBody>
      </p:sp>
      <p:graphicFrame>
        <p:nvGraphicFramePr>
          <p:cNvPr id="2" name="Table 1"/>
          <p:cNvGraphicFramePr>
            <a:graphicFrameLocks noGrp="1"/>
          </p:cNvGraphicFramePr>
          <p:nvPr>
            <p:extLst>
              <p:ext uri="{D42A27DB-BD31-4B8C-83A1-F6EECF244321}">
                <p14:modId xmlns:p14="http://schemas.microsoft.com/office/powerpoint/2010/main" val="511527515"/>
              </p:ext>
            </p:extLst>
          </p:nvPr>
        </p:nvGraphicFramePr>
        <p:xfrm>
          <a:off x="251520" y="2588096"/>
          <a:ext cx="6628953" cy="3505200"/>
        </p:xfrm>
        <a:graphic>
          <a:graphicData uri="http://schemas.openxmlformats.org/drawingml/2006/table">
            <a:tbl>
              <a:tblPr firstRow="1" bandRow="1">
                <a:tableStyleId>{5C22544A-7EE6-4342-B048-85BDC9FD1C3A}</a:tableStyleId>
              </a:tblPr>
              <a:tblGrid>
                <a:gridCol w="3384377"/>
                <a:gridCol w="1581090"/>
                <a:gridCol w="1663486"/>
              </a:tblGrid>
              <a:tr h="306034">
                <a:tc>
                  <a:txBody>
                    <a:bodyPr/>
                    <a:lstStyle/>
                    <a:p>
                      <a:r>
                        <a:rPr lang="en-US" sz="1600" dirty="0" smtClean="0">
                          <a:latin typeface="Arial" panose="020B0604020202020204" pitchFamily="34" charset="0"/>
                          <a:cs typeface="Arial" panose="020B0604020202020204" pitchFamily="34" charset="0"/>
                        </a:rPr>
                        <a:t>Transaction</a:t>
                      </a:r>
                      <a:endParaRPr lang="en-GB" sz="1600" dirty="0">
                        <a:latin typeface="Arial" panose="020B0604020202020204" pitchFamily="34" charset="0"/>
                        <a:cs typeface="Arial" panose="020B0604020202020204" pitchFamily="34" charset="0"/>
                      </a:endParaRPr>
                    </a:p>
                  </a:txBody>
                  <a:tcPr/>
                </a:tc>
                <a:tc>
                  <a:txBody>
                    <a:bodyPr/>
                    <a:lstStyle/>
                    <a:p>
                      <a:r>
                        <a:rPr lang="en-US" sz="1600" dirty="0" smtClean="0">
                          <a:latin typeface="Arial" panose="020B0604020202020204" pitchFamily="34" charset="0"/>
                          <a:cs typeface="Arial" panose="020B0604020202020204" pitchFamily="34" charset="0"/>
                        </a:rPr>
                        <a:t>Cash Inflow</a:t>
                      </a:r>
                      <a:endParaRPr lang="en-GB" sz="1600" dirty="0">
                        <a:latin typeface="Arial" panose="020B0604020202020204" pitchFamily="34" charset="0"/>
                        <a:cs typeface="Arial" panose="020B0604020202020204" pitchFamily="34" charset="0"/>
                      </a:endParaRPr>
                    </a:p>
                  </a:txBody>
                  <a:tcPr/>
                </a:tc>
                <a:tc>
                  <a:txBody>
                    <a:bodyPr/>
                    <a:lstStyle/>
                    <a:p>
                      <a:r>
                        <a:rPr lang="en-US" sz="1600" dirty="0" smtClean="0">
                          <a:latin typeface="Arial" panose="020B0604020202020204" pitchFamily="34" charset="0"/>
                          <a:cs typeface="Arial" panose="020B0604020202020204" pitchFamily="34" charset="0"/>
                        </a:rPr>
                        <a:t>Cash Outflow</a:t>
                      </a:r>
                      <a:endParaRPr lang="en-GB" sz="1600" dirty="0">
                        <a:latin typeface="Arial" panose="020B0604020202020204" pitchFamily="34" charset="0"/>
                        <a:cs typeface="Arial" panose="020B0604020202020204" pitchFamily="34" charset="0"/>
                      </a:endParaRPr>
                    </a:p>
                  </a:txBody>
                  <a:tcPr/>
                </a:tc>
              </a:tr>
              <a:tr h="306034">
                <a:tc>
                  <a:txBody>
                    <a:bodyPr/>
                    <a:lstStyle/>
                    <a:p>
                      <a:r>
                        <a:rPr lang="en-US" sz="1600" dirty="0" smtClean="0">
                          <a:latin typeface="Arial" panose="020B0604020202020204" pitchFamily="34" charset="0"/>
                          <a:cs typeface="Arial" panose="020B0604020202020204" pitchFamily="34" charset="0"/>
                        </a:rPr>
                        <a:t>Purchase of new computer for cash</a:t>
                      </a:r>
                      <a:endParaRPr lang="en-GB" sz="1600" dirty="0">
                        <a:latin typeface="Arial" panose="020B0604020202020204" pitchFamily="34" charset="0"/>
                        <a:cs typeface="Arial" panose="020B0604020202020204" pitchFamily="34" charset="0"/>
                      </a:endParaRPr>
                    </a:p>
                  </a:txBody>
                  <a:tcPr/>
                </a:tc>
                <a:tc>
                  <a:txBody>
                    <a:bodyPr/>
                    <a:lstStyle/>
                    <a:p>
                      <a:endParaRPr lang="en-GB" sz="1600" dirty="0">
                        <a:latin typeface="Arial" panose="020B0604020202020204" pitchFamily="34" charset="0"/>
                        <a:cs typeface="Arial" panose="020B0604020202020204" pitchFamily="34" charset="0"/>
                      </a:endParaRPr>
                    </a:p>
                  </a:txBody>
                  <a:tcPr/>
                </a:tc>
                <a:tc>
                  <a:txBody>
                    <a:bodyPr/>
                    <a:lstStyle/>
                    <a:p>
                      <a:endParaRPr lang="en-GB" sz="1600" dirty="0">
                        <a:latin typeface="Arial" panose="020B0604020202020204" pitchFamily="34" charset="0"/>
                        <a:cs typeface="Arial" panose="020B0604020202020204" pitchFamily="34" charset="0"/>
                      </a:endParaRPr>
                    </a:p>
                  </a:txBody>
                  <a:tcPr/>
                </a:tc>
              </a:tr>
              <a:tr h="306034">
                <a:tc>
                  <a:txBody>
                    <a:bodyPr/>
                    <a:lstStyle/>
                    <a:p>
                      <a:r>
                        <a:rPr lang="en-US" sz="1600" dirty="0" smtClean="0">
                          <a:latin typeface="Arial" panose="020B0604020202020204" pitchFamily="34" charset="0"/>
                          <a:cs typeface="Arial" panose="020B0604020202020204" pitchFamily="34" charset="0"/>
                        </a:rPr>
                        <a:t>Sales of goods to customers – no credit given</a:t>
                      </a:r>
                      <a:endParaRPr lang="en-GB" sz="1600" dirty="0">
                        <a:latin typeface="Arial" panose="020B0604020202020204" pitchFamily="34" charset="0"/>
                        <a:cs typeface="Arial" panose="020B0604020202020204" pitchFamily="34" charset="0"/>
                      </a:endParaRPr>
                    </a:p>
                  </a:txBody>
                  <a:tcPr/>
                </a:tc>
                <a:tc>
                  <a:txBody>
                    <a:bodyPr/>
                    <a:lstStyle/>
                    <a:p>
                      <a:endParaRPr lang="en-GB" sz="1600" dirty="0">
                        <a:latin typeface="Arial" panose="020B0604020202020204" pitchFamily="34" charset="0"/>
                        <a:cs typeface="Arial" panose="020B0604020202020204" pitchFamily="34" charset="0"/>
                      </a:endParaRPr>
                    </a:p>
                  </a:txBody>
                  <a:tcPr/>
                </a:tc>
                <a:tc>
                  <a:txBody>
                    <a:bodyPr/>
                    <a:lstStyle/>
                    <a:p>
                      <a:endParaRPr lang="en-GB" sz="1600">
                        <a:latin typeface="Arial" panose="020B0604020202020204" pitchFamily="34" charset="0"/>
                        <a:cs typeface="Arial" panose="020B0604020202020204" pitchFamily="34" charset="0"/>
                      </a:endParaRPr>
                    </a:p>
                  </a:txBody>
                  <a:tcPr/>
                </a:tc>
              </a:tr>
              <a:tr h="306034">
                <a:tc>
                  <a:txBody>
                    <a:bodyPr/>
                    <a:lstStyle/>
                    <a:p>
                      <a:r>
                        <a:rPr lang="en-US" sz="1600" dirty="0" smtClean="0">
                          <a:latin typeface="Arial" panose="020B0604020202020204" pitchFamily="34" charset="0"/>
                          <a:cs typeface="Arial" panose="020B0604020202020204" pitchFamily="34" charset="0"/>
                        </a:rPr>
                        <a:t>Interest paid on bank loans</a:t>
                      </a:r>
                      <a:endParaRPr lang="en-GB" sz="1600" dirty="0">
                        <a:latin typeface="Arial" panose="020B0604020202020204" pitchFamily="34" charset="0"/>
                        <a:cs typeface="Arial" panose="020B0604020202020204" pitchFamily="34" charset="0"/>
                      </a:endParaRPr>
                    </a:p>
                  </a:txBody>
                  <a:tcPr/>
                </a:tc>
                <a:tc>
                  <a:txBody>
                    <a:bodyPr/>
                    <a:lstStyle/>
                    <a:p>
                      <a:endParaRPr lang="en-GB" sz="1600" dirty="0">
                        <a:latin typeface="Arial" panose="020B0604020202020204" pitchFamily="34" charset="0"/>
                        <a:cs typeface="Arial" panose="020B0604020202020204" pitchFamily="34" charset="0"/>
                      </a:endParaRPr>
                    </a:p>
                  </a:txBody>
                  <a:tcPr/>
                </a:tc>
                <a:tc>
                  <a:txBody>
                    <a:bodyPr/>
                    <a:lstStyle/>
                    <a:p>
                      <a:endParaRPr lang="en-GB" sz="1600">
                        <a:latin typeface="Arial" panose="020B0604020202020204" pitchFamily="34" charset="0"/>
                        <a:cs typeface="Arial" panose="020B0604020202020204" pitchFamily="34" charset="0"/>
                      </a:endParaRPr>
                    </a:p>
                  </a:txBody>
                  <a:tcPr/>
                </a:tc>
              </a:tr>
              <a:tr h="306034">
                <a:tc>
                  <a:txBody>
                    <a:bodyPr/>
                    <a:lstStyle/>
                    <a:p>
                      <a:r>
                        <a:rPr lang="en-US" sz="1600" dirty="0" smtClean="0">
                          <a:latin typeface="Arial" panose="020B0604020202020204" pitchFamily="34" charset="0"/>
                          <a:cs typeface="Arial" panose="020B0604020202020204" pitchFamily="34" charset="0"/>
                        </a:rPr>
                        <a:t>Wages</a:t>
                      </a:r>
                      <a:r>
                        <a:rPr lang="en-US" sz="1600" baseline="0" dirty="0" smtClean="0">
                          <a:latin typeface="Arial" panose="020B0604020202020204" pitchFamily="34" charset="0"/>
                          <a:cs typeface="Arial" panose="020B0604020202020204" pitchFamily="34" charset="0"/>
                        </a:rPr>
                        <a:t> paid to employers</a:t>
                      </a:r>
                      <a:endParaRPr lang="en-GB" sz="1600" dirty="0">
                        <a:latin typeface="Arial" panose="020B0604020202020204" pitchFamily="34" charset="0"/>
                        <a:cs typeface="Arial" panose="020B0604020202020204" pitchFamily="34" charset="0"/>
                      </a:endParaRPr>
                    </a:p>
                  </a:txBody>
                  <a:tcPr/>
                </a:tc>
                <a:tc>
                  <a:txBody>
                    <a:bodyPr/>
                    <a:lstStyle/>
                    <a:p>
                      <a:endParaRPr lang="en-GB" sz="1600">
                        <a:latin typeface="Arial" panose="020B0604020202020204" pitchFamily="34" charset="0"/>
                        <a:cs typeface="Arial" panose="020B0604020202020204" pitchFamily="34" charset="0"/>
                      </a:endParaRPr>
                    </a:p>
                  </a:txBody>
                  <a:tcPr/>
                </a:tc>
                <a:tc>
                  <a:txBody>
                    <a:bodyPr/>
                    <a:lstStyle/>
                    <a:p>
                      <a:endParaRPr lang="en-GB" sz="1600">
                        <a:latin typeface="Arial" panose="020B0604020202020204" pitchFamily="34" charset="0"/>
                        <a:cs typeface="Arial" panose="020B0604020202020204" pitchFamily="34" charset="0"/>
                      </a:endParaRPr>
                    </a:p>
                  </a:txBody>
                  <a:tcPr/>
                </a:tc>
              </a:tr>
              <a:tr h="306034">
                <a:tc>
                  <a:txBody>
                    <a:bodyPr/>
                    <a:lstStyle/>
                    <a:p>
                      <a:r>
                        <a:rPr lang="en-US" sz="1600" dirty="0" smtClean="0">
                          <a:latin typeface="Arial" panose="020B0604020202020204" pitchFamily="34" charset="0"/>
                          <a:cs typeface="Arial" panose="020B0604020202020204" pitchFamily="34" charset="0"/>
                        </a:rPr>
                        <a:t>Debtors</a:t>
                      </a:r>
                      <a:r>
                        <a:rPr lang="en-US" sz="1600" baseline="0" dirty="0" smtClean="0">
                          <a:latin typeface="Arial" panose="020B0604020202020204" pitchFamily="34" charset="0"/>
                          <a:cs typeface="Arial" panose="020B0604020202020204" pitchFamily="34" charset="0"/>
                        </a:rPr>
                        <a:t> paying their bills</a:t>
                      </a:r>
                      <a:endParaRPr lang="en-GB" sz="1600" dirty="0">
                        <a:latin typeface="Arial" panose="020B0604020202020204" pitchFamily="34" charset="0"/>
                        <a:cs typeface="Arial" panose="020B0604020202020204" pitchFamily="34" charset="0"/>
                      </a:endParaRPr>
                    </a:p>
                  </a:txBody>
                  <a:tcPr/>
                </a:tc>
                <a:tc>
                  <a:txBody>
                    <a:bodyPr/>
                    <a:lstStyle/>
                    <a:p>
                      <a:endParaRPr lang="en-GB" sz="1600" dirty="0">
                        <a:latin typeface="Arial" panose="020B0604020202020204" pitchFamily="34" charset="0"/>
                        <a:cs typeface="Arial" panose="020B0604020202020204" pitchFamily="34" charset="0"/>
                      </a:endParaRPr>
                    </a:p>
                  </a:txBody>
                  <a:tcPr/>
                </a:tc>
                <a:tc>
                  <a:txBody>
                    <a:bodyPr/>
                    <a:lstStyle/>
                    <a:p>
                      <a:endParaRPr lang="en-GB" sz="1600">
                        <a:latin typeface="Arial" panose="020B0604020202020204" pitchFamily="34" charset="0"/>
                        <a:cs typeface="Arial" panose="020B0604020202020204" pitchFamily="34" charset="0"/>
                      </a:endParaRPr>
                    </a:p>
                  </a:txBody>
                  <a:tcPr/>
                </a:tc>
              </a:tr>
              <a:tr h="306034">
                <a:tc>
                  <a:txBody>
                    <a:bodyPr/>
                    <a:lstStyle/>
                    <a:p>
                      <a:r>
                        <a:rPr lang="en-US" sz="1600" dirty="0" smtClean="0">
                          <a:latin typeface="Arial" panose="020B0604020202020204" pitchFamily="34" charset="0"/>
                          <a:cs typeface="Arial" panose="020B0604020202020204" pitchFamily="34" charset="0"/>
                        </a:rPr>
                        <a:t>Additional shares are sold</a:t>
                      </a:r>
                      <a:r>
                        <a:rPr lang="en-US" sz="1600" baseline="0" dirty="0" smtClean="0">
                          <a:latin typeface="Arial" panose="020B0604020202020204" pitchFamily="34" charset="0"/>
                          <a:cs typeface="Arial" panose="020B0604020202020204" pitchFamily="34" charset="0"/>
                        </a:rPr>
                        <a:t> to shareholders</a:t>
                      </a:r>
                      <a:endParaRPr lang="en-GB" sz="1600" dirty="0">
                        <a:latin typeface="Arial" panose="020B0604020202020204" pitchFamily="34" charset="0"/>
                        <a:cs typeface="Arial" panose="020B0604020202020204" pitchFamily="34" charset="0"/>
                      </a:endParaRPr>
                    </a:p>
                  </a:txBody>
                  <a:tcPr/>
                </a:tc>
                <a:tc>
                  <a:txBody>
                    <a:bodyPr/>
                    <a:lstStyle/>
                    <a:p>
                      <a:endParaRPr lang="en-GB" sz="1600">
                        <a:latin typeface="Arial" panose="020B0604020202020204" pitchFamily="34" charset="0"/>
                        <a:cs typeface="Arial" panose="020B0604020202020204" pitchFamily="34" charset="0"/>
                      </a:endParaRPr>
                    </a:p>
                  </a:txBody>
                  <a:tcPr/>
                </a:tc>
                <a:tc>
                  <a:txBody>
                    <a:bodyPr/>
                    <a:lstStyle/>
                    <a:p>
                      <a:endParaRPr lang="en-GB" sz="1600">
                        <a:latin typeface="Arial" panose="020B0604020202020204" pitchFamily="34" charset="0"/>
                        <a:cs typeface="Arial" panose="020B0604020202020204" pitchFamily="34" charset="0"/>
                      </a:endParaRPr>
                    </a:p>
                  </a:txBody>
                  <a:tcPr/>
                </a:tc>
              </a:tr>
              <a:tr h="306034">
                <a:tc>
                  <a:txBody>
                    <a:bodyPr/>
                    <a:lstStyle/>
                    <a:p>
                      <a:r>
                        <a:rPr lang="en-US" sz="1600" dirty="0" smtClean="0">
                          <a:latin typeface="Arial" panose="020B0604020202020204" pitchFamily="34" charset="0"/>
                          <a:cs typeface="Arial" panose="020B0604020202020204" pitchFamily="34" charset="0"/>
                        </a:rPr>
                        <a:t>Creditors / Suppliers are paid</a:t>
                      </a:r>
                      <a:endParaRPr lang="en-GB" sz="1600" dirty="0">
                        <a:latin typeface="Arial" panose="020B0604020202020204" pitchFamily="34" charset="0"/>
                        <a:cs typeface="Arial" panose="020B0604020202020204" pitchFamily="34" charset="0"/>
                      </a:endParaRPr>
                    </a:p>
                  </a:txBody>
                  <a:tcPr/>
                </a:tc>
                <a:tc>
                  <a:txBody>
                    <a:bodyPr/>
                    <a:lstStyle/>
                    <a:p>
                      <a:endParaRPr lang="en-GB" sz="1600" dirty="0">
                        <a:latin typeface="Arial" panose="020B0604020202020204" pitchFamily="34" charset="0"/>
                        <a:cs typeface="Arial" panose="020B0604020202020204" pitchFamily="34" charset="0"/>
                      </a:endParaRPr>
                    </a:p>
                  </a:txBody>
                  <a:tcPr/>
                </a:tc>
                <a:tc>
                  <a:txBody>
                    <a:bodyPr/>
                    <a:lstStyle/>
                    <a:p>
                      <a:endParaRPr lang="en-GB" sz="1600" dirty="0">
                        <a:latin typeface="Arial" panose="020B0604020202020204" pitchFamily="34" charset="0"/>
                        <a:cs typeface="Arial" panose="020B0604020202020204" pitchFamily="34" charset="0"/>
                      </a:endParaRPr>
                    </a:p>
                  </a:txBody>
                  <a:tcPr/>
                </a:tc>
              </a:tr>
              <a:tr h="306034">
                <a:tc>
                  <a:txBody>
                    <a:bodyPr/>
                    <a:lstStyle/>
                    <a:p>
                      <a:r>
                        <a:rPr lang="en-US" sz="1600" dirty="0" smtClean="0">
                          <a:latin typeface="Arial" panose="020B0604020202020204" pitchFamily="34" charset="0"/>
                          <a:cs typeface="Arial" panose="020B0604020202020204" pitchFamily="34" charset="0"/>
                        </a:rPr>
                        <a:t>Bank overdraft</a:t>
                      </a:r>
                      <a:r>
                        <a:rPr lang="en-US" sz="1600" baseline="0" dirty="0" smtClean="0">
                          <a:latin typeface="Arial" panose="020B0604020202020204" pitchFamily="34" charset="0"/>
                          <a:cs typeface="Arial" panose="020B0604020202020204" pitchFamily="34" charset="0"/>
                        </a:rPr>
                        <a:t> is paid off</a:t>
                      </a:r>
                      <a:endParaRPr lang="en-GB" sz="1600" dirty="0">
                        <a:latin typeface="Arial" panose="020B0604020202020204" pitchFamily="34" charset="0"/>
                        <a:cs typeface="Arial" panose="020B0604020202020204" pitchFamily="34" charset="0"/>
                      </a:endParaRPr>
                    </a:p>
                  </a:txBody>
                  <a:tcPr/>
                </a:tc>
                <a:tc>
                  <a:txBody>
                    <a:bodyPr/>
                    <a:lstStyle/>
                    <a:p>
                      <a:endParaRPr lang="en-GB" sz="1600" dirty="0">
                        <a:latin typeface="Arial" panose="020B0604020202020204" pitchFamily="34" charset="0"/>
                        <a:cs typeface="Arial" panose="020B0604020202020204" pitchFamily="34" charset="0"/>
                      </a:endParaRPr>
                    </a:p>
                  </a:txBody>
                  <a:tcPr/>
                </a:tc>
                <a:tc>
                  <a:txBody>
                    <a:bodyPr/>
                    <a:lstStyle/>
                    <a:p>
                      <a:endParaRPr lang="en-GB" sz="1600" dirty="0">
                        <a:latin typeface="Arial" panose="020B0604020202020204" pitchFamily="34" charset="0"/>
                        <a:cs typeface="Arial" panose="020B0604020202020204" pitchFamily="34" charset="0"/>
                      </a:endParaRPr>
                    </a:p>
                  </a:txBody>
                  <a:tcP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812007822"/>
              </p:ext>
            </p:extLst>
          </p:nvPr>
        </p:nvGraphicFramePr>
        <p:xfrm>
          <a:off x="7020272" y="1124742"/>
          <a:ext cx="1800200" cy="5513701"/>
        </p:xfrm>
        <a:graphic>
          <a:graphicData uri="http://schemas.openxmlformats.org/drawingml/2006/table">
            <a:tbl>
              <a:tblPr firstRow="1" firstCol="1" lastRow="1" lastCol="1" bandRow="1" bandCol="1">
                <a:tableStyleId>{2D5ABB26-0587-4C30-8999-92F81FD0307C}</a:tableStyleId>
              </a:tblPr>
              <a:tblGrid>
                <a:gridCol w="1800200"/>
              </a:tblGrid>
              <a:tr h="403554">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10147">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How much the company </a:t>
                      </a:r>
                      <a:r>
                        <a:rPr lang="en-GB" sz="1300" baseline="0" dirty="0" smtClean="0">
                          <a:solidFill>
                            <a:srgbClr val="FF0000"/>
                          </a:solidFill>
                          <a:effectLst/>
                          <a:latin typeface="Arial" pitchFamily="34" charset="0"/>
                          <a:ea typeface="Times New Roman"/>
                          <a:cs typeface="Arial" pitchFamily="34" charset="0"/>
                        </a:rPr>
                        <a:t>is </a:t>
                      </a:r>
                      <a:r>
                        <a:rPr lang="en-GB" sz="1300" baseline="0" dirty="0" smtClean="0">
                          <a:solidFill>
                            <a:srgbClr val="FF0000"/>
                          </a:solidFill>
                          <a:effectLst/>
                          <a:latin typeface="Arial" pitchFamily="34" charset="0"/>
                          <a:ea typeface="Times New Roman"/>
                          <a:cs typeface="Arial" pitchFamily="34" charset="0"/>
                        </a:rPr>
                        <a:t>worth for share (IPO) floating.</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Needed for when you need to borrow money from the bank based on company value.</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Used as a measure of how good the company is doing.</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A low balance sheet leaves a business open for takeover</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Certain taxes are </a:t>
                      </a:r>
                      <a:r>
                        <a:rPr lang="en-GB" sz="1300" baseline="0" dirty="0" smtClean="0">
                          <a:solidFill>
                            <a:srgbClr val="FF0000"/>
                          </a:solidFill>
                          <a:effectLst/>
                          <a:latin typeface="Arial" pitchFamily="34" charset="0"/>
                          <a:ea typeface="Times New Roman"/>
                          <a:cs typeface="Arial" pitchFamily="34" charset="0"/>
                        </a:rPr>
                        <a:t>based on </a:t>
                      </a:r>
                      <a:r>
                        <a:rPr lang="en-GB" sz="1300" baseline="0" dirty="0" smtClean="0">
                          <a:solidFill>
                            <a:srgbClr val="FF0000"/>
                          </a:solidFill>
                          <a:effectLst/>
                          <a:latin typeface="Arial" pitchFamily="34" charset="0"/>
                          <a:ea typeface="Times New Roman"/>
                          <a:cs typeface="Arial" pitchFamily="34" charset="0"/>
                        </a:rPr>
                        <a:t>company value, not profit.</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Apple is the most valuable company in the world, but who was before them.</a:t>
                      </a:r>
                      <a:endParaRPr lang="en-GB" sz="13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1"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144317" y="1138043"/>
            <a:ext cx="1608364" cy="3467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52294889"/>
      </p:ext>
    </p:extLst>
  </p:cSld>
  <p:clrMapOvr>
    <a:masterClrMapping/>
  </p:clrMapOvr>
  <p:transition advClick="0"/>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8856984" cy="625434"/>
          </a:xfrm>
        </p:spPr>
        <p:txBody>
          <a:bodyPr>
            <a:noAutofit/>
          </a:bodyPr>
          <a:lstStyle/>
          <a:p>
            <a:r>
              <a:rPr lang="en-GB" sz="3600" dirty="0"/>
              <a:t>4.4 – Cash Flow Statement – Cash </a:t>
            </a:r>
            <a:r>
              <a:rPr lang="en-GB" sz="3600" dirty="0" smtClean="0"/>
              <a:t>Flow Cycle?</a:t>
            </a:r>
            <a:endParaRPr lang="en-GB" sz="3600" b="1" dirty="0" smtClean="0"/>
          </a:p>
        </p:txBody>
      </p:sp>
      <p:sp>
        <p:nvSpPr>
          <p:cNvPr id="8" name="Rectangle 7"/>
          <p:cNvSpPr/>
          <p:nvPr/>
        </p:nvSpPr>
        <p:spPr>
          <a:xfrm>
            <a:off x="323849" y="1196752"/>
            <a:ext cx="8496623" cy="5770811"/>
          </a:xfrm>
          <a:prstGeom prst="rect">
            <a:avLst/>
          </a:prstGeom>
        </p:spPr>
        <p:txBody>
          <a:bodyPr wrap="square">
            <a:spAutoFit/>
          </a:bodyPr>
          <a:lstStyle/>
          <a:p>
            <a:pPr marL="285750" indent="-285750">
              <a:spcAft>
                <a:spcPts val="600"/>
              </a:spcAft>
              <a:buClr>
                <a:srgbClr val="00B050"/>
              </a:buClr>
              <a:buFont typeface="Wingdings 3" panose="05040102010807070707" pitchFamily="18" charset="2"/>
              <a:buChar char=""/>
            </a:pPr>
            <a:r>
              <a:rPr lang="en-US" dirty="0" smtClean="0"/>
              <a:t>The following diagram will help to explain the link between some of the inflows and outflows mentioned on the previous slide – the </a:t>
            </a:r>
            <a:r>
              <a:rPr lang="en-US" b="1" dirty="0" smtClean="0"/>
              <a:t>cash flow cycle.</a:t>
            </a:r>
            <a:r>
              <a:rPr lang="en-US" dirty="0" smtClean="0"/>
              <a:t> It explains why cash paid out is not returned immediately to the business.</a:t>
            </a:r>
          </a:p>
          <a:p>
            <a:pPr marL="285750" indent="-285750">
              <a:spcAft>
                <a:spcPts val="600"/>
              </a:spcAft>
              <a:buClr>
                <a:srgbClr val="00B050"/>
              </a:buClr>
              <a:buFont typeface="Wingdings 3" panose="05040102010807070707" pitchFamily="18" charset="2"/>
              <a:buChar char=""/>
            </a:pPr>
            <a:endParaRPr lang="en-US" dirty="0"/>
          </a:p>
          <a:p>
            <a:pPr marL="285750" indent="-285750">
              <a:spcAft>
                <a:spcPts val="600"/>
              </a:spcAft>
              <a:buClr>
                <a:srgbClr val="00B050"/>
              </a:buClr>
              <a:buFont typeface="Wingdings 3" panose="05040102010807070707" pitchFamily="18" charset="2"/>
              <a:buChar char=""/>
            </a:pPr>
            <a:endParaRPr lang="en-US" dirty="0" smtClean="0"/>
          </a:p>
          <a:p>
            <a:pPr marL="285750" indent="-285750">
              <a:spcAft>
                <a:spcPts val="600"/>
              </a:spcAft>
              <a:buClr>
                <a:srgbClr val="00B050"/>
              </a:buClr>
              <a:buFont typeface="Wingdings 3" panose="05040102010807070707" pitchFamily="18" charset="2"/>
              <a:buChar char=""/>
            </a:pPr>
            <a:endParaRPr lang="en-US" dirty="0"/>
          </a:p>
          <a:p>
            <a:pPr>
              <a:spcAft>
                <a:spcPts val="600"/>
              </a:spcAft>
              <a:buClr>
                <a:srgbClr val="00B050"/>
              </a:buClr>
            </a:pPr>
            <a:endParaRPr lang="en-US" dirty="0" smtClean="0"/>
          </a:p>
          <a:p>
            <a:pPr>
              <a:spcAft>
                <a:spcPts val="600"/>
              </a:spcAft>
              <a:buClr>
                <a:srgbClr val="00B050"/>
              </a:buClr>
            </a:pPr>
            <a:endParaRPr lang="en-US" b="1" dirty="0"/>
          </a:p>
          <a:p>
            <a:pPr>
              <a:spcAft>
                <a:spcPts val="600"/>
              </a:spcAft>
              <a:buClr>
                <a:srgbClr val="00B050"/>
              </a:buClr>
            </a:pPr>
            <a:r>
              <a:rPr lang="en-US" b="1" dirty="0" smtClean="0"/>
              <a:t>The Cash Flow Cycle</a:t>
            </a:r>
          </a:p>
          <a:p>
            <a:pPr marL="285750" indent="-285750">
              <a:spcAft>
                <a:spcPts val="600"/>
              </a:spcAft>
              <a:buClr>
                <a:srgbClr val="00B050"/>
              </a:buClr>
              <a:buFont typeface="Wingdings 3" panose="05040102010807070707" pitchFamily="18" charset="2"/>
              <a:buChar char=""/>
            </a:pPr>
            <a:r>
              <a:rPr lang="en-US" dirty="0" smtClean="0"/>
              <a:t>The diagram show how cash is needed (1) to pay for essential materials and other costs (2) required to produce the product. Time is needed to produce the products (3) before they can be sold to customer (4). If these customers receive credit, they will not have to pay straight away. When they do pay for the goods in cash (5), this money will be needed (1) to pay for buying further materials, etc. (2) and so the cycle continues.</a:t>
            </a:r>
          </a:p>
          <a:p>
            <a:pPr marL="285750" indent="-285750">
              <a:spcAft>
                <a:spcPts val="600"/>
              </a:spcAft>
              <a:buClr>
                <a:srgbClr val="00B050"/>
              </a:buClr>
              <a:buFont typeface="Wingdings 3" panose="05040102010807070707" pitchFamily="18" charset="2"/>
              <a:buChar char=""/>
            </a:pPr>
            <a:r>
              <a:rPr lang="en-US" dirty="0" smtClean="0"/>
              <a:t>The longer the time taken to complete these stages, the greater will be the firm’s need for working capital and cash.</a:t>
            </a:r>
          </a:p>
          <a:p>
            <a:pPr marL="285750" indent="-285750">
              <a:spcAft>
                <a:spcPts val="600"/>
              </a:spcAft>
              <a:buClr>
                <a:srgbClr val="00B050"/>
              </a:buClr>
              <a:buFont typeface="Wingdings 3" panose="05040102010807070707" pitchFamily="18" charset="2"/>
              <a:buChar char=""/>
            </a:pPr>
            <a:endParaRPr lang="en-GB" dirty="0" smtClean="0"/>
          </a:p>
        </p:txBody>
      </p:sp>
      <p:sp>
        <p:nvSpPr>
          <p:cNvPr id="2" name="TextBox 1"/>
          <p:cNvSpPr txBox="1"/>
          <p:nvPr/>
        </p:nvSpPr>
        <p:spPr>
          <a:xfrm>
            <a:off x="539552" y="2257707"/>
            <a:ext cx="1800200" cy="553998"/>
          </a:xfrm>
          <a:prstGeom prst="rect">
            <a:avLst/>
          </a:prstGeom>
          <a:solidFill>
            <a:schemeClr val="accent3">
              <a:lumMod val="60000"/>
              <a:lumOff val="40000"/>
            </a:schemeClr>
          </a:solidFill>
          <a:ln w="19050">
            <a:solidFill>
              <a:srgbClr val="FF0000"/>
            </a:solidFill>
          </a:ln>
        </p:spPr>
        <p:txBody>
          <a:bodyPr wrap="square" lIns="91440" tIns="0" rIns="91440" bIns="0" rtlCol="0" anchor="ctr" anchorCtr="0">
            <a:spAutoFit/>
          </a:bodyPr>
          <a:lstStyle/>
          <a:p>
            <a:pPr marL="234950" indent="-234950"/>
            <a:r>
              <a:rPr lang="en-US" b="1" dirty="0" smtClean="0"/>
              <a:t>1</a:t>
            </a:r>
            <a:r>
              <a:rPr lang="en-US" dirty="0" smtClean="0"/>
              <a:t>	Cash needed to pay for</a:t>
            </a:r>
            <a:endParaRPr lang="en-GB" dirty="0"/>
          </a:p>
        </p:txBody>
      </p:sp>
      <p:sp>
        <p:nvSpPr>
          <p:cNvPr id="7" name="TextBox 6"/>
          <p:cNvSpPr txBox="1"/>
          <p:nvPr/>
        </p:nvSpPr>
        <p:spPr>
          <a:xfrm>
            <a:off x="5372998" y="3072879"/>
            <a:ext cx="1714372" cy="507831"/>
          </a:xfrm>
          <a:prstGeom prst="rect">
            <a:avLst/>
          </a:prstGeom>
          <a:solidFill>
            <a:schemeClr val="accent3">
              <a:lumMod val="60000"/>
              <a:lumOff val="40000"/>
            </a:schemeClr>
          </a:solidFill>
          <a:ln w="19050">
            <a:solidFill>
              <a:srgbClr val="FF0000"/>
            </a:solidFill>
          </a:ln>
        </p:spPr>
        <p:txBody>
          <a:bodyPr wrap="square" lIns="91440" tIns="0" rIns="91440" bIns="0" rtlCol="0" anchor="ctr" anchorCtr="0">
            <a:spAutoFit/>
          </a:bodyPr>
          <a:lstStyle/>
          <a:p>
            <a:pPr marL="234950" indent="-234950"/>
            <a:endParaRPr lang="en-US" sz="900" dirty="0" smtClean="0"/>
          </a:p>
          <a:p>
            <a:pPr marL="234950" indent="-234950"/>
            <a:r>
              <a:rPr lang="en-US" b="1" dirty="0" smtClean="0"/>
              <a:t>4	</a:t>
            </a:r>
            <a:r>
              <a:rPr lang="en-US" dirty="0" smtClean="0"/>
              <a:t>Goods sold</a:t>
            </a:r>
            <a:endParaRPr lang="en-US" sz="600" dirty="0" smtClean="0"/>
          </a:p>
          <a:p>
            <a:pPr marL="342900" indent="-342900">
              <a:buAutoNum type="arabicPlain" startAt="4"/>
            </a:pPr>
            <a:endParaRPr lang="en-GB" sz="600" dirty="0"/>
          </a:p>
        </p:txBody>
      </p:sp>
      <p:sp>
        <p:nvSpPr>
          <p:cNvPr id="9" name="TextBox 8"/>
          <p:cNvSpPr txBox="1"/>
          <p:nvPr/>
        </p:nvSpPr>
        <p:spPr>
          <a:xfrm>
            <a:off x="6787480" y="2257707"/>
            <a:ext cx="1800200" cy="553998"/>
          </a:xfrm>
          <a:prstGeom prst="rect">
            <a:avLst/>
          </a:prstGeom>
          <a:solidFill>
            <a:schemeClr val="accent3">
              <a:lumMod val="60000"/>
              <a:lumOff val="40000"/>
            </a:schemeClr>
          </a:solidFill>
          <a:ln w="19050">
            <a:solidFill>
              <a:srgbClr val="FF0000"/>
            </a:solidFill>
          </a:ln>
        </p:spPr>
        <p:txBody>
          <a:bodyPr wrap="square" lIns="91440" tIns="0" rIns="91440" bIns="0" rtlCol="0" anchor="ctr" anchorCtr="0">
            <a:spAutoFit/>
          </a:bodyPr>
          <a:lstStyle/>
          <a:p>
            <a:pPr marL="234950" indent="-234950"/>
            <a:r>
              <a:rPr lang="en-US" b="1" dirty="0" smtClean="0"/>
              <a:t>3</a:t>
            </a:r>
            <a:r>
              <a:rPr lang="en-US" dirty="0" smtClean="0"/>
              <a:t>	Goods produced</a:t>
            </a:r>
            <a:endParaRPr lang="en-GB" dirty="0"/>
          </a:p>
        </p:txBody>
      </p:sp>
      <p:sp>
        <p:nvSpPr>
          <p:cNvPr id="10" name="TextBox 9"/>
          <p:cNvSpPr txBox="1"/>
          <p:nvPr/>
        </p:nvSpPr>
        <p:spPr>
          <a:xfrm>
            <a:off x="3558850" y="2257706"/>
            <a:ext cx="2165278" cy="553998"/>
          </a:xfrm>
          <a:prstGeom prst="rect">
            <a:avLst/>
          </a:prstGeom>
          <a:solidFill>
            <a:schemeClr val="accent3">
              <a:lumMod val="60000"/>
              <a:lumOff val="40000"/>
            </a:schemeClr>
          </a:solidFill>
          <a:ln w="19050">
            <a:solidFill>
              <a:srgbClr val="FF0000"/>
            </a:solidFill>
          </a:ln>
        </p:spPr>
        <p:txBody>
          <a:bodyPr wrap="square" lIns="91440" tIns="0" rIns="91440" bIns="0" rtlCol="0" anchor="ctr" anchorCtr="0">
            <a:spAutoFit/>
          </a:bodyPr>
          <a:lstStyle/>
          <a:p>
            <a:pPr marL="234950" indent="-234950"/>
            <a:r>
              <a:rPr lang="en-US" b="1" dirty="0" smtClean="0"/>
              <a:t>2</a:t>
            </a:r>
            <a:r>
              <a:rPr lang="en-US" dirty="0" smtClean="0"/>
              <a:t>	Materials, wages, rent, etc.</a:t>
            </a:r>
            <a:endParaRPr lang="en-GB" dirty="0"/>
          </a:p>
        </p:txBody>
      </p:sp>
      <p:sp>
        <p:nvSpPr>
          <p:cNvPr id="11" name="TextBox 10"/>
          <p:cNvSpPr txBox="1"/>
          <p:nvPr/>
        </p:nvSpPr>
        <p:spPr>
          <a:xfrm>
            <a:off x="1763688" y="3049795"/>
            <a:ext cx="2808312" cy="553998"/>
          </a:xfrm>
          <a:prstGeom prst="rect">
            <a:avLst/>
          </a:prstGeom>
          <a:solidFill>
            <a:schemeClr val="accent3">
              <a:lumMod val="60000"/>
              <a:lumOff val="40000"/>
            </a:schemeClr>
          </a:solidFill>
          <a:ln w="19050">
            <a:solidFill>
              <a:srgbClr val="FF0000"/>
            </a:solidFill>
          </a:ln>
        </p:spPr>
        <p:txBody>
          <a:bodyPr wrap="square" lIns="91440" tIns="0" rIns="91440" bIns="0" rtlCol="0" anchor="ctr" anchorCtr="0">
            <a:spAutoFit/>
          </a:bodyPr>
          <a:lstStyle/>
          <a:p>
            <a:pPr marL="234950" indent="-234950"/>
            <a:r>
              <a:rPr lang="en-US" b="1" dirty="0" smtClean="0"/>
              <a:t>5</a:t>
            </a:r>
            <a:r>
              <a:rPr lang="en-US" dirty="0" smtClean="0"/>
              <a:t>	Cash Payment received for goods sold</a:t>
            </a:r>
            <a:endParaRPr lang="en-GB" dirty="0"/>
          </a:p>
        </p:txBody>
      </p:sp>
      <p:cxnSp>
        <p:nvCxnSpPr>
          <p:cNvPr id="4" name="Straight Arrow Connector 3"/>
          <p:cNvCxnSpPr>
            <a:endCxn id="10" idx="1"/>
          </p:cNvCxnSpPr>
          <p:nvPr/>
        </p:nvCxnSpPr>
        <p:spPr>
          <a:xfrm>
            <a:off x="2339752" y="2534705"/>
            <a:ext cx="1219098" cy="0"/>
          </a:xfrm>
          <a:prstGeom prst="straightConnector1">
            <a:avLst/>
          </a:prstGeom>
          <a:ln w="539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stCxn id="10" idx="3"/>
            <a:endCxn id="9" idx="1"/>
          </p:cNvCxnSpPr>
          <p:nvPr/>
        </p:nvCxnSpPr>
        <p:spPr>
          <a:xfrm>
            <a:off x="5724128" y="2534705"/>
            <a:ext cx="1063352" cy="1"/>
          </a:xfrm>
          <a:prstGeom prst="straightConnector1">
            <a:avLst/>
          </a:prstGeom>
          <a:ln w="539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stCxn id="7" idx="1"/>
            <a:endCxn id="11" idx="3"/>
          </p:cNvCxnSpPr>
          <p:nvPr/>
        </p:nvCxnSpPr>
        <p:spPr>
          <a:xfrm flipH="1" flipV="1">
            <a:off x="4572000" y="3326794"/>
            <a:ext cx="800998" cy="1"/>
          </a:xfrm>
          <a:prstGeom prst="straightConnector1">
            <a:avLst/>
          </a:prstGeom>
          <a:ln w="539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V="1">
            <a:off x="1439652" y="2780929"/>
            <a:ext cx="0" cy="545865"/>
          </a:xfrm>
          <a:prstGeom prst="straightConnector1">
            <a:avLst/>
          </a:prstGeom>
          <a:ln w="539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a:endCxn id="7" idx="3"/>
          </p:cNvCxnSpPr>
          <p:nvPr/>
        </p:nvCxnSpPr>
        <p:spPr>
          <a:xfrm flipH="1">
            <a:off x="7087370" y="3326794"/>
            <a:ext cx="600210" cy="1"/>
          </a:xfrm>
          <a:prstGeom prst="straightConnector1">
            <a:avLst/>
          </a:prstGeom>
          <a:ln w="539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a:stCxn id="11" idx="1"/>
          </p:cNvCxnSpPr>
          <p:nvPr/>
        </p:nvCxnSpPr>
        <p:spPr>
          <a:xfrm flipH="1">
            <a:off x="1439652" y="3326794"/>
            <a:ext cx="324036" cy="1"/>
          </a:xfrm>
          <a:prstGeom prst="straightConnector1">
            <a:avLst/>
          </a:prstGeom>
          <a:ln w="53975">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stCxn id="9" idx="2"/>
          </p:cNvCxnSpPr>
          <p:nvPr/>
        </p:nvCxnSpPr>
        <p:spPr>
          <a:xfrm>
            <a:off x="7687580" y="2811705"/>
            <a:ext cx="0" cy="515090"/>
          </a:xfrm>
          <a:prstGeom prst="straightConnector1">
            <a:avLst/>
          </a:prstGeom>
          <a:ln w="53975">
            <a:solidFill>
              <a:srgbClr val="FF0000"/>
            </a:soli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5252089"/>
      </p:ext>
    </p:extLst>
  </p:cSld>
  <p:clrMapOvr>
    <a:masterClrMapping/>
  </p:clrMapOvr>
  <p:transition advClick="0"/>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8784976" cy="625434"/>
          </a:xfrm>
        </p:spPr>
        <p:txBody>
          <a:bodyPr>
            <a:noAutofit/>
          </a:bodyPr>
          <a:lstStyle/>
          <a:p>
            <a:r>
              <a:rPr lang="en-GB" sz="3500" dirty="0"/>
              <a:t>4.4 – Cash Flow </a:t>
            </a:r>
            <a:r>
              <a:rPr lang="en-GB" sz="3500" dirty="0" smtClean="0"/>
              <a:t>Statement </a:t>
            </a:r>
            <a:r>
              <a:rPr lang="en-GB" sz="3500" dirty="0" smtClean="0"/>
              <a:t>– Cash Flow Cycle?</a:t>
            </a:r>
            <a:endParaRPr lang="en-GB" sz="3500" b="1" dirty="0" smtClean="0"/>
          </a:p>
        </p:txBody>
      </p:sp>
      <p:sp>
        <p:nvSpPr>
          <p:cNvPr id="8" name="Rectangle 7"/>
          <p:cNvSpPr/>
          <p:nvPr/>
        </p:nvSpPr>
        <p:spPr>
          <a:xfrm>
            <a:off x="251520" y="1052736"/>
            <a:ext cx="8640960" cy="5493812"/>
          </a:xfrm>
          <a:prstGeom prst="rect">
            <a:avLst/>
          </a:prstGeom>
        </p:spPr>
        <p:txBody>
          <a:bodyPr wrap="square">
            <a:spAutoFit/>
          </a:bodyPr>
          <a:lstStyle/>
          <a:p>
            <a:pPr marL="285750" indent="-285750">
              <a:spcAft>
                <a:spcPts val="600"/>
              </a:spcAft>
              <a:buClr>
                <a:srgbClr val="00B050"/>
              </a:buClr>
              <a:buFont typeface="Wingdings 3" panose="05040102010807070707" pitchFamily="18" charset="2"/>
              <a:buChar char=""/>
            </a:pPr>
            <a:endParaRPr lang="en-US" dirty="0"/>
          </a:p>
          <a:p>
            <a:pPr marL="285750" indent="-285750">
              <a:spcAft>
                <a:spcPts val="600"/>
              </a:spcAft>
              <a:buClr>
                <a:srgbClr val="00B050"/>
              </a:buClr>
              <a:buFont typeface="Wingdings 3" panose="05040102010807070707" pitchFamily="18" charset="2"/>
              <a:buChar char=""/>
            </a:pPr>
            <a:endParaRPr lang="en-US" dirty="0" smtClean="0"/>
          </a:p>
          <a:p>
            <a:pPr marL="285750" indent="-285750">
              <a:spcAft>
                <a:spcPts val="600"/>
              </a:spcAft>
              <a:buClr>
                <a:srgbClr val="00B050"/>
              </a:buClr>
              <a:buFont typeface="Wingdings 3" panose="05040102010807070707" pitchFamily="18" charset="2"/>
              <a:buChar char=""/>
            </a:pPr>
            <a:endParaRPr lang="en-US" dirty="0"/>
          </a:p>
          <a:p>
            <a:pPr>
              <a:spcAft>
                <a:spcPts val="600"/>
              </a:spcAft>
              <a:buClr>
                <a:srgbClr val="00B050"/>
              </a:buClr>
            </a:pPr>
            <a:endParaRPr lang="en-US" dirty="0"/>
          </a:p>
          <a:p>
            <a:pPr>
              <a:spcAft>
                <a:spcPts val="600"/>
              </a:spcAft>
              <a:buClr>
                <a:srgbClr val="00B050"/>
              </a:buClr>
            </a:pPr>
            <a:endParaRPr lang="en-US" sz="900" b="1" dirty="0"/>
          </a:p>
          <a:p>
            <a:pPr marL="285750" indent="-285750">
              <a:spcAft>
                <a:spcPts val="600"/>
              </a:spcAft>
              <a:buClr>
                <a:srgbClr val="00B050"/>
              </a:buClr>
              <a:buFont typeface="Wingdings 3" panose="05040102010807070707" pitchFamily="18" charset="2"/>
              <a:buChar char=""/>
            </a:pPr>
            <a:r>
              <a:rPr lang="en-US" dirty="0" smtClean="0"/>
              <a:t>The diagram also helps us to understand the importance of planning for cash flows. What would happen if:</a:t>
            </a:r>
          </a:p>
          <a:p>
            <a:pPr marL="574675" indent="-285750">
              <a:spcAft>
                <a:spcPts val="600"/>
              </a:spcAft>
              <a:buClr>
                <a:srgbClr val="00B050"/>
              </a:buClr>
              <a:buFont typeface="Arial" panose="020B0604020202020204" pitchFamily="34" charset="0"/>
              <a:buChar char="•"/>
            </a:pPr>
            <a:r>
              <a:rPr lang="en-US" dirty="0" smtClean="0"/>
              <a:t>A business did not have enough cash at Stage 1? Not enough materials and other requirements could be purchased and so output and sales would fall.</a:t>
            </a:r>
          </a:p>
          <a:p>
            <a:pPr marL="574675" indent="-285750">
              <a:spcAft>
                <a:spcPts val="600"/>
              </a:spcAft>
              <a:buClr>
                <a:srgbClr val="00B050"/>
              </a:buClr>
              <a:buFont typeface="Arial" panose="020B0604020202020204" pitchFamily="34" charset="0"/>
              <a:buChar char="•"/>
            </a:pPr>
            <a:r>
              <a:rPr lang="en-US" dirty="0" smtClean="0"/>
              <a:t>A  business insisted on its customers paying cash at Stage 4 because the business was short of money? It might lose the customer to a creditor who could offer credit.</a:t>
            </a:r>
          </a:p>
          <a:p>
            <a:pPr marL="574675" indent="-285750">
              <a:spcAft>
                <a:spcPts val="600"/>
              </a:spcAft>
              <a:buClr>
                <a:srgbClr val="00B050"/>
              </a:buClr>
              <a:buFont typeface="Arial" panose="020B0604020202020204" pitchFamily="34" charset="0"/>
              <a:buChar char="•"/>
            </a:pPr>
            <a:r>
              <a:rPr lang="en-US" dirty="0" smtClean="0"/>
              <a:t>A business had insufficient cash to pay its bills such as rent and electricity? It would be in a liquidity crisis and it might be forced out of business by its creditors.</a:t>
            </a:r>
          </a:p>
          <a:p>
            <a:pPr marL="285750" indent="-285750">
              <a:spcAft>
                <a:spcPts val="600"/>
              </a:spcAft>
              <a:buClr>
                <a:srgbClr val="00B050"/>
              </a:buClr>
              <a:buFont typeface="Wingdings 3" panose="05040102010807070707" pitchFamily="18" charset="2"/>
              <a:buChar char=""/>
            </a:pPr>
            <a:r>
              <a:rPr lang="en-US" dirty="0" smtClean="0"/>
              <a:t>These three examples illustrate the need for managers to plan ahead for their cash needs so that the business is not put at risk in these ways.</a:t>
            </a:r>
          </a:p>
        </p:txBody>
      </p:sp>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274</a:t>
            </a:r>
            <a:endParaRPr lang="en-GB" sz="2000" b="1" dirty="0">
              <a:latin typeface="Arial" panose="020B0604020202020204" pitchFamily="34" charset="0"/>
              <a:cs typeface="Arial" panose="020B0604020202020204" pitchFamily="34" charset="0"/>
            </a:endParaRPr>
          </a:p>
        </p:txBody>
      </p:sp>
      <p:sp>
        <p:nvSpPr>
          <p:cNvPr id="2" name="TextBox 1"/>
          <p:cNvSpPr txBox="1"/>
          <p:nvPr/>
        </p:nvSpPr>
        <p:spPr>
          <a:xfrm>
            <a:off x="539552" y="1196753"/>
            <a:ext cx="1800200" cy="553998"/>
          </a:xfrm>
          <a:prstGeom prst="rect">
            <a:avLst/>
          </a:prstGeom>
          <a:solidFill>
            <a:schemeClr val="accent3">
              <a:lumMod val="60000"/>
              <a:lumOff val="40000"/>
            </a:schemeClr>
          </a:solidFill>
          <a:ln w="19050">
            <a:solidFill>
              <a:srgbClr val="FF0000"/>
            </a:solidFill>
          </a:ln>
        </p:spPr>
        <p:txBody>
          <a:bodyPr wrap="square" lIns="91440" tIns="0" rIns="91440" bIns="0" rtlCol="0" anchor="ctr" anchorCtr="0">
            <a:spAutoFit/>
          </a:bodyPr>
          <a:lstStyle/>
          <a:p>
            <a:pPr marL="234950" indent="-234950"/>
            <a:r>
              <a:rPr lang="en-US" b="1" dirty="0" smtClean="0"/>
              <a:t>1</a:t>
            </a:r>
            <a:r>
              <a:rPr lang="en-US" dirty="0" smtClean="0"/>
              <a:t>	Cash needed to pay for</a:t>
            </a:r>
            <a:endParaRPr lang="en-GB" dirty="0"/>
          </a:p>
        </p:txBody>
      </p:sp>
      <p:sp>
        <p:nvSpPr>
          <p:cNvPr id="7" name="TextBox 6"/>
          <p:cNvSpPr txBox="1"/>
          <p:nvPr/>
        </p:nvSpPr>
        <p:spPr>
          <a:xfrm>
            <a:off x="5372998" y="2011925"/>
            <a:ext cx="1714372" cy="507831"/>
          </a:xfrm>
          <a:prstGeom prst="rect">
            <a:avLst/>
          </a:prstGeom>
          <a:solidFill>
            <a:schemeClr val="accent3">
              <a:lumMod val="60000"/>
              <a:lumOff val="40000"/>
            </a:schemeClr>
          </a:solidFill>
          <a:ln w="19050">
            <a:solidFill>
              <a:srgbClr val="FF0000"/>
            </a:solidFill>
          </a:ln>
        </p:spPr>
        <p:txBody>
          <a:bodyPr wrap="square" lIns="91440" tIns="0" rIns="91440" bIns="0" rtlCol="0" anchor="ctr" anchorCtr="0">
            <a:spAutoFit/>
          </a:bodyPr>
          <a:lstStyle/>
          <a:p>
            <a:pPr marL="234950" indent="-234950"/>
            <a:endParaRPr lang="en-US" sz="900" dirty="0" smtClean="0"/>
          </a:p>
          <a:p>
            <a:pPr marL="234950" indent="-234950"/>
            <a:r>
              <a:rPr lang="en-US" b="1" dirty="0" smtClean="0"/>
              <a:t>4	</a:t>
            </a:r>
            <a:r>
              <a:rPr lang="en-US" dirty="0" smtClean="0"/>
              <a:t>Goods sold</a:t>
            </a:r>
            <a:endParaRPr lang="en-US" sz="600" dirty="0" smtClean="0"/>
          </a:p>
          <a:p>
            <a:pPr marL="342900" indent="-342900">
              <a:buAutoNum type="arabicPlain" startAt="4"/>
            </a:pPr>
            <a:endParaRPr lang="en-GB" sz="600" dirty="0"/>
          </a:p>
        </p:txBody>
      </p:sp>
      <p:sp>
        <p:nvSpPr>
          <p:cNvPr id="9" name="TextBox 8"/>
          <p:cNvSpPr txBox="1"/>
          <p:nvPr/>
        </p:nvSpPr>
        <p:spPr>
          <a:xfrm>
            <a:off x="6787480" y="1196753"/>
            <a:ext cx="1800200" cy="553998"/>
          </a:xfrm>
          <a:prstGeom prst="rect">
            <a:avLst/>
          </a:prstGeom>
          <a:solidFill>
            <a:schemeClr val="accent3">
              <a:lumMod val="60000"/>
              <a:lumOff val="40000"/>
            </a:schemeClr>
          </a:solidFill>
          <a:ln w="19050">
            <a:solidFill>
              <a:srgbClr val="FF0000"/>
            </a:solidFill>
          </a:ln>
        </p:spPr>
        <p:txBody>
          <a:bodyPr wrap="square" lIns="91440" tIns="0" rIns="91440" bIns="0" rtlCol="0" anchor="ctr" anchorCtr="0">
            <a:spAutoFit/>
          </a:bodyPr>
          <a:lstStyle/>
          <a:p>
            <a:pPr marL="234950" indent="-234950"/>
            <a:r>
              <a:rPr lang="en-US" b="1" dirty="0" smtClean="0"/>
              <a:t>3</a:t>
            </a:r>
            <a:r>
              <a:rPr lang="en-US" dirty="0" smtClean="0"/>
              <a:t>	Goods produced</a:t>
            </a:r>
            <a:endParaRPr lang="en-GB" dirty="0"/>
          </a:p>
        </p:txBody>
      </p:sp>
      <p:sp>
        <p:nvSpPr>
          <p:cNvPr id="10" name="TextBox 9"/>
          <p:cNvSpPr txBox="1"/>
          <p:nvPr/>
        </p:nvSpPr>
        <p:spPr>
          <a:xfrm>
            <a:off x="3558850" y="1196752"/>
            <a:ext cx="2165278" cy="553998"/>
          </a:xfrm>
          <a:prstGeom prst="rect">
            <a:avLst/>
          </a:prstGeom>
          <a:solidFill>
            <a:schemeClr val="accent3">
              <a:lumMod val="60000"/>
              <a:lumOff val="40000"/>
            </a:schemeClr>
          </a:solidFill>
          <a:ln w="19050">
            <a:solidFill>
              <a:srgbClr val="FF0000"/>
            </a:solidFill>
          </a:ln>
        </p:spPr>
        <p:txBody>
          <a:bodyPr wrap="square" lIns="91440" tIns="0" rIns="91440" bIns="0" rtlCol="0" anchor="ctr" anchorCtr="0">
            <a:spAutoFit/>
          </a:bodyPr>
          <a:lstStyle/>
          <a:p>
            <a:pPr marL="234950" indent="-234950"/>
            <a:r>
              <a:rPr lang="en-US" b="1" dirty="0" smtClean="0"/>
              <a:t>2</a:t>
            </a:r>
            <a:r>
              <a:rPr lang="en-US" dirty="0" smtClean="0"/>
              <a:t>	Materials, wages, rent, etc.</a:t>
            </a:r>
            <a:endParaRPr lang="en-GB" dirty="0"/>
          </a:p>
        </p:txBody>
      </p:sp>
      <p:sp>
        <p:nvSpPr>
          <p:cNvPr id="11" name="TextBox 10"/>
          <p:cNvSpPr txBox="1"/>
          <p:nvPr/>
        </p:nvSpPr>
        <p:spPr>
          <a:xfrm>
            <a:off x="1763688" y="1988841"/>
            <a:ext cx="2808312" cy="553998"/>
          </a:xfrm>
          <a:prstGeom prst="rect">
            <a:avLst/>
          </a:prstGeom>
          <a:solidFill>
            <a:schemeClr val="accent3">
              <a:lumMod val="60000"/>
              <a:lumOff val="40000"/>
            </a:schemeClr>
          </a:solidFill>
          <a:ln w="19050">
            <a:solidFill>
              <a:srgbClr val="FF0000"/>
            </a:solidFill>
          </a:ln>
        </p:spPr>
        <p:txBody>
          <a:bodyPr wrap="square" lIns="91440" tIns="0" rIns="91440" bIns="0" rtlCol="0" anchor="ctr" anchorCtr="0">
            <a:spAutoFit/>
          </a:bodyPr>
          <a:lstStyle/>
          <a:p>
            <a:pPr marL="234950" indent="-234950"/>
            <a:r>
              <a:rPr lang="en-US" b="1" dirty="0" smtClean="0"/>
              <a:t>5</a:t>
            </a:r>
            <a:r>
              <a:rPr lang="en-US" dirty="0" smtClean="0"/>
              <a:t>	Cash Payment received for goods sold</a:t>
            </a:r>
            <a:endParaRPr lang="en-GB" dirty="0"/>
          </a:p>
        </p:txBody>
      </p:sp>
      <p:cxnSp>
        <p:nvCxnSpPr>
          <p:cNvPr id="4" name="Straight Arrow Connector 3"/>
          <p:cNvCxnSpPr>
            <a:endCxn id="10" idx="1"/>
          </p:cNvCxnSpPr>
          <p:nvPr/>
        </p:nvCxnSpPr>
        <p:spPr>
          <a:xfrm>
            <a:off x="2339752" y="1473751"/>
            <a:ext cx="1219098" cy="0"/>
          </a:xfrm>
          <a:prstGeom prst="straightConnector1">
            <a:avLst/>
          </a:prstGeom>
          <a:ln w="539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stCxn id="10" idx="3"/>
            <a:endCxn id="9" idx="1"/>
          </p:cNvCxnSpPr>
          <p:nvPr/>
        </p:nvCxnSpPr>
        <p:spPr>
          <a:xfrm>
            <a:off x="5724128" y="1473751"/>
            <a:ext cx="1063352" cy="1"/>
          </a:xfrm>
          <a:prstGeom prst="straightConnector1">
            <a:avLst/>
          </a:prstGeom>
          <a:ln w="539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stCxn id="7" idx="1"/>
            <a:endCxn id="11" idx="3"/>
          </p:cNvCxnSpPr>
          <p:nvPr/>
        </p:nvCxnSpPr>
        <p:spPr>
          <a:xfrm flipH="1" flipV="1">
            <a:off x="4572000" y="2265840"/>
            <a:ext cx="800998" cy="1"/>
          </a:xfrm>
          <a:prstGeom prst="straightConnector1">
            <a:avLst/>
          </a:prstGeom>
          <a:ln w="539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V="1">
            <a:off x="1439652" y="1719975"/>
            <a:ext cx="0" cy="545865"/>
          </a:xfrm>
          <a:prstGeom prst="straightConnector1">
            <a:avLst/>
          </a:prstGeom>
          <a:ln w="539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a:endCxn id="7" idx="3"/>
          </p:cNvCxnSpPr>
          <p:nvPr/>
        </p:nvCxnSpPr>
        <p:spPr>
          <a:xfrm flipH="1">
            <a:off x="7087370" y="2265840"/>
            <a:ext cx="600210" cy="1"/>
          </a:xfrm>
          <a:prstGeom prst="straightConnector1">
            <a:avLst/>
          </a:prstGeom>
          <a:ln w="539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a:stCxn id="11" idx="1"/>
          </p:cNvCxnSpPr>
          <p:nvPr/>
        </p:nvCxnSpPr>
        <p:spPr>
          <a:xfrm flipH="1">
            <a:off x="1439652" y="2265840"/>
            <a:ext cx="324036" cy="1"/>
          </a:xfrm>
          <a:prstGeom prst="straightConnector1">
            <a:avLst/>
          </a:prstGeom>
          <a:ln w="53975">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stCxn id="9" idx="2"/>
          </p:cNvCxnSpPr>
          <p:nvPr/>
        </p:nvCxnSpPr>
        <p:spPr>
          <a:xfrm>
            <a:off x="7687580" y="1750751"/>
            <a:ext cx="0" cy="515090"/>
          </a:xfrm>
          <a:prstGeom prst="straightConnector1">
            <a:avLst/>
          </a:prstGeom>
          <a:ln w="53975">
            <a:solidFill>
              <a:srgbClr val="FF0000"/>
            </a:soli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86315298"/>
      </p:ext>
    </p:extLst>
  </p:cSld>
  <p:clrMapOvr>
    <a:masterClrMapping/>
  </p:clrMapOvr>
  <p:transition advClick="0"/>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8856984" cy="625434"/>
          </a:xfrm>
        </p:spPr>
        <p:txBody>
          <a:bodyPr>
            <a:noAutofit/>
          </a:bodyPr>
          <a:lstStyle/>
          <a:p>
            <a:r>
              <a:rPr lang="en-GB" sz="3100" dirty="0"/>
              <a:t>4.4 – Cash Flow Statement – What </a:t>
            </a:r>
            <a:r>
              <a:rPr lang="en-GB" sz="3100" dirty="0" smtClean="0"/>
              <a:t>Cash Flow is Not!</a:t>
            </a:r>
            <a:endParaRPr lang="en-GB" sz="3100" b="1" dirty="0" smtClean="0"/>
          </a:p>
        </p:txBody>
      </p:sp>
      <p:sp>
        <p:nvSpPr>
          <p:cNvPr id="8" name="Rectangle 7"/>
          <p:cNvSpPr/>
          <p:nvPr/>
        </p:nvSpPr>
        <p:spPr>
          <a:xfrm>
            <a:off x="251522" y="1052736"/>
            <a:ext cx="8640958" cy="5570756"/>
          </a:xfrm>
          <a:prstGeom prst="rect">
            <a:avLst/>
          </a:prstGeom>
        </p:spPr>
        <p:txBody>
          <a:bodyPr wrap="square">
            <a:spAutoFit/>
          </a:bodyPr>
          <a:lstStyle/>
          <a:p>
            <a:pPr marL="285750" indent="-285750">
              <a:spcAft>
                <a:spcPts val="600"/>
              </a:spcAft>
              <a:buClr>
                <a:srgbClr val="00B050"/>
              </a:buClr>
              <a:buFont typeface="Wingdings 3" panose="05040102010807070707" pitchFamily="18" charset="2"/>
              <a:buChar char=""/>
            </a:pPr>
            <a:r>
              <a:rPr lang="en-US" sz="1700" dirty="0" smtClean="0"/>
              <a:t>Cash Flow is not the same as </a:t>
            </a:r>
            <a:r>
              <a:rPr lang="en-US" sz="1700" b="1" dirty="0" smtClean="0"/>
              <a:t>Profit.</a:t>
            </a:r>
            <a:r>
              <a:rPr lang="en-US" sz="1700" dirty="0" smtClean="0"/>
              <a:t> This is an important distinction.</a:t>
            </a:r>
          </a:p>
          <a:p>
            <a:pPr>
              <a:spcAft>
                <a:spcPts val="600"/>
              </a:spcAft>
              <a:buClr>
                <a:srgbClr val="00B050"/>
              </a:buClr>
            </a:pPr>
            <a:r>
              <a:rPr lang="en-US" sz="1700" b="1" dirty="0" smtClean="0">
                <a:solidFill>
                  <a:srgbClr val="0070C0"/>
                </a:solidFill>
              </a:rPr>
              <a:t>Case Study – cash is not the same as profit!</a:t>
            </a:r>
          </a:p>
          <a:p>
            <a:pPr marL="285750" indent="-285750">
              <a:spcAft>
                <a:spcPts val="600"/>
              </a:spcAft>
              <a:buClr>
                <a:srgbClr val="00B050"/>
              </a:buClr>
              <a:buFont typeface="Wingdings 3" panose="05040102010807070707" pitchFamily="18" charset="2"/>
              <a:buChar char=""/>
            </a:pPr>
            <a:r>
              <a:rPr lang="en-GB" sz="1700" dirty="0" err="1">
                <a:solidFill>
                  <a:srgbClr val="0070C0"/>
                </a:solidFill>
              </a:rPr>
              <a:t>Alrraja</a:t>
            </a:r>
            <a:r>
              <a:rPr lang="en-GB" sz="1700" dirty="0">
                <a:solidFill>
                  <a:srgbClr val="0070C0"/>
                </a:solidFill>
              </a:rPr>
              <a:t>' </a:t>
            </a:r>
            <a:r>
              <a:rPr lang="en-GB" sz="1700" dirty="0" err="1">
                <a:solidFill>
                  <a:srgbClr val="0070C0"/>
                </a:solidFill>
              </a:rPr>
              <a:t>Alssalih</a:t>
            </a:r>
            <a:r>
              <a:rPr lang="en-US" sz="1700" dirty="0">
                <a:solidFill>
                  <a:srgbClr val="0070C0"/>
                </a:solidFill>
              </a:rPr>
              <a:t> </a:t>
            </a:r>
            <a:r>
              <a:rPr lang="en-US" sz="1700" dirty="0" smtClean="0">
                <a:solidFill>
                  <a:srgbClr val="0070C0"/>
                </a:solidFill>
              </a:rPr>
              <a:t>Limited records the following transactions over the month of July:</a:t>
            </a:r>
          </a:p>
          <a:p>
            <a:pPr marL="285750" indent="-285750">
              <a:spcAft>
                <a:spcPts val="600"/>
              </a:spcAft>
              <a:buClr>
                <a:srgbClr val="00B050"/>
              </a:buClr>
              <a:buFont typeface="Wingdings 3" panose="05040102010807070707" pitchFamily="18" charset="2"/>
              <a:buChar char=""/>
            </a:pPr>
            <a:endParaRPr lang="en-US" sz="1700" dirty="0" smtClean="0">
              <a:solidFill>
                <a:srgbClr val="0070C0"/>
              </a:solidFill>
            </a:endParaRPr>
          </a:p>
          <a:p>
            <a:pPr marL="285750" indent="-285750">
              <a:spcAft>
                <a:spcPts val="600"/>
              </a:spcAft>
              <a:buClr>
                <a:srgbClr val="00B050"/>
              </a:buClr>
              <a:buFont typeface="Wingdings 3" panose="05040102010807070707" pitchFamily="18" charset="2"/>
              <a:buChar char=""/>
            </a:pPr>
            <a:endParaRPr lang="en-US" sz="600" dirty="0">
              <a:solidFill>
                <a:srgbClr val="0070C0"/>
              </a:solidFill>
            </a:endParaRPr>
          </a:p>
          <a:p>
            <a:pPr marL="285750" indent="-285750">
              <a:spcAft>
                <a:spcPts val="600"/>
              </a:spcAft>
              <a:buClr>
                <a:srgbClr val="00B050"/>
              </a:buClr>
              <a:buFont typeface="Wingdings 3" panose="05040102010807070707" pitchFamily="18" charset="2"/>
              <a:buChar char=""/>
            </a:pPr>
            <a:endParaRPr lang="en-US" sz="1700" dirty="0" smtClean="0">
              <a:solidFill>
                <a:srgbClr val="0070C0"/>
              </a:solidFill>
            </a:endParaRPr>
          </a:p>
          <a:p>
            <a:pPr marL="574675" indent="-285750">
              <a:spcAft>
                <a:spcPts val="600"/>
              </a:spcAft>
              <a:buClr>
                <a:srgbClr val="00B050"/>
              </a:buClr>
              <a:buFont typeface="Arial" panose="020B0604020202020204" pitchFamily="34" charset="0"/>
              <a:buChar char="•"/>
            </a:pPr>
            <a:r>
              <a:rPr lang="en-US" sz="1700" dirty="0" smtClean="0">
                <a:solidFill>
                  <a:srgbClr val="0070C0"/>
                </a:solidFill>
              </a:rPr>
              <a:t>What was the gross profit in July?</a:t>
            </a:r>
            <a:br>
              <a:rPr lang="en-US" sz="1700" dirty="0" smtClean="0">
                <a:solidFill>
                  <a:srgbClr val="0070C0"/>
                </a:solidFill>
              </a:rPr>
            </a:br>
            <a:r>
              <a:rPr lang="en-US" sz="1700" dirty="0" smtClean="0">
                <a:solidFill>
                  <a:srgbClr val="0070C0"/>
                </a:solidFill>
              </a:rPr>
              <a:t>Sales Revenue – cost of goods sold = $25,000</a:t>
            </a:r>
          </a:p>
          <a:p>
            <a:pPr marL="574675" indent="-285750">
              <a:spcAft>
                <a:spcPts val="600"/>
              </a:spcAft>
              <a:buClr>
                <a:srgbClr val="00B050"/>
              </a:buClr>
              <a:buFont typeface="Arial" panose="020B0604020202020204" pitchFamily="34" charset="0"/>
              <a:buChar char="•"/>
            </a:pPr>
            <a:r>
              <a:rPr lang="en-US" sz="1700" dirty="0" smtClean="0">
                <a:solidFill>
                  <a:srgbClr val="0070C0"/>
                </a:solidFill>
              </a:rPr>
              <a:t>Assuming the business started the month with no cash, how much cash did it have at the end of June? (Ignore any other transactions)</a:t>
            </a:r>
            <a:br>
              <a:rPr lang="en-US" sz="1700" dirty="0" smtClean="0">
                <a:solidFill>
                  <a:srgbClr val="0070C0"/>
                </a:solidFill>
              </a:rPr>
            </a:br>
            <a:r>
              <a:rPr lang="en-US" sz="1700" dirty="0" smtClean="0">
                <a:solidFill>
                  <a:srgbClr val="0070C0"/>
                </a:solidFill>
              </a:rPr>
              <a:t>Net cash flow = cash inflow – cash outflow</a:t>
            </a:r>
            <a:br>
              <a:rPr lang="en-US" sz="1700" dirty="0" smtClean="0">
                <a:solidFill>
                  <a:srgbClr val="0070C0"/>
                </a:solidFill>
              </a:rPr>
            </a:br>
            <a:r>
              <a:rPr lang="en-US" sz="1700" dirty="0" smtClean="0">
                <a:solidFill>
                  <a:srgbClr val="0070C0"/>
                </a:solidFill>
              </a:rPr>
              <a:t>$20,000 (cash sales) - $15,000 = $5000</a:t>
            </a:r>
          </a:p>
          <a:p>
            <a:pPr marL="285750" indent="-285750">
              <a:spcAft>
                <a:spcPts val="600"/>
              </a:spcAft>
              <a:buClr>
                <a:srgbClr val="00B050"/>
              </a:buClr>
              <a:buFont typeface="Wingdings 3" panose="05040102010807070707" pitchFamily="18" charset="2"/>
              <a:buChar char=""/>
            </a:pPr>
            <a:r>
              <a:rPr lang="en-US" sz="1700" dirty="0" smtClean="0"/>
              <a:t>There is a clear difference between the profit made by </a:t>
            </a:r>
            <a:r>
              <a:rPr lang="en-GB" sz="1700" dirty="0" err="1"/>
              <a:t>Alrraja</a:t>
            </a:r>
            <a:r>
              <a:rPr lang="en-GB" sz="1700" dirty="0"/>
              <a:t>' </a:t>
            </a:r>
            <a:r>
              <a:rPr lang="en-GB" sz="1700" dirty="0" err="1"/>
              <a:t>Alssalih</a:t>
            </a:r>
            <a:r>
              <a:rPr lang="en-US" sz="1700" dirty="0"/>
              <a:t> </a:t>
            </a:r>
            <a:r>
              <a:rPr lang="en-US" sz="1700" dirty="0" smtClean="0"/>
              <a:t>Limited and the cash flow over the period.</a:t>
            </a:r>
          </a:p>
          <a:p>
            <a:pPr marL="574675" indent="-285750">
              <a:spcAft>
                <a:spcPts val="600"/>
              </a:spcAft>
              <a:buClr>
                <a:srgbClr val="00B050"/>
              </a:buClr>
              <a:buFont typeface="Arial" panose="020B0604020202020204" pitchFamily="34" charset="0"/>
              <a:buChar char="•"/>
            </a:pPr>
            <a:r>
              <a:rPr lang="en-US" sz="1700" b="1" dirty="0" smtClean="0"/>
              <a:t>Q</a:t>
            </a:r>
            <a:r>
              <a:rPr lang="en-US" sz="1700" dirty="0" smtClean="0"/>
              <a:t>. Why is the cash figure lower than the gross profit?</a:t>
            </a:r>
          </a:p>
          <a:p>
            <a:pPr marL="574675" indent="-285750">
              <a:spcAft>
                <a:spcPts val="600"/>
              </a:spcAft>
              <a:buClr>
                <a:srgbClr val="00B050"/>
              </a:buClr>
              <a:buFont typeface="Arial" panose="020B0604020202020204" pitchFamily="34" charset="0"/>
              <a:buChar char="•"/>
            </a:pPr>
            <a:r>
              <a:rPr lang="en-US" sz="1700" b="1" dirty="0" smtClean="0"/>
              <a:t>A</a:t>
            </a:r>
            <a:r>
              <a:rPr lang="en-US" sz="1700" dirty="0" smtClean="0"/>
              <a:t>. Because, although all goods have been sold, cash payment has been received for only half of them, The customers buying the goods on credit will pay cash in later months.</a:t>
            </a:r>
          </a:p>
        </p:txBody>
      </p:sp>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274</a:t>
            </a:r>
            <a:endParaRPr lang="en-GB" sz="2000" b="1" dirty="0">
              <a:latin typeface="Arial" panose="020B0604020202020204" pitchFamily="34" charset="0"/>
              <a:cs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3568957978"/>
              </p:ext>
            </p:extLst>
          </p:nvPr>
        </p:nvGraphicFramePr>
        <p:xfrm>
          <a:off x="323527" y="2111256"/>
          <a:ext cx="8496945" cy="741680"/>
        </p:xfrm>
        <a:graphic>
          <a:graphicData uri="http://schemas.openxmlformats.org/drawingml/2006/table">
            <a:tbl>
              <a:tblPr firstRow="1" bandRow="1">
                <a:tableStyleId>{5C22544A-7EE6-4342-B048-85BDC9FD1C3A}</a:tableStyleId>
              </a:tblPr>
              <a:tblGrid>
                <a:gridCol w="2832315"/>
                <a:gridCol w="1343988"/>
                <a:gridCol w="4320642"/>
              </a:tblGrid>
              <a:tr h="370840">
                <a:tc>
                  <a:txBody>
                    <a:bodyPr/>
                    <a:lstStyle/>
                    <a:p>
                      <a:r>
                        <a:rPr lang="en-US" sz="1800" b="0" dirty="0" smtClean="0">
                          <a:latin typeface="Arial" panose="020B0604020202020204" pitchFamily="34" charset="0"/>
                          <a:cs typeface="Arial" panose="020B0604020202020204" pitchFamily="34" charset="0"/>
                        </a:rPr>
                        <a:t>Goods sold to customers</a:t>
                      </a:r>
                      <a:endParaRPr lang="en-GB" sz="1800" b="0" dirty="0">
                        <a:latin typeface="Arial" panose="020B0604020202020204" pitchFamily="34" charset="0"/>
                        <a:cs typeface="Arial" panose="020B0604020202020204" pitchFamily="34" charset="0"/>
                      </a:endParaRPr>
                    </a:p>
                  </a:txBody>
                  <a:tcPr/>
                </a:tc>
                <a:tc>
                  <a:txBody>
                    <a:bodyPr/>
                    <a:lstStyle/>
                    <a:p>
                      <a:r>
                        <a:rPr lang="en-US" sz="1800" b="0" dirty="0" smtClean="0">
                          <a:latin typeface="Arial" panose="020B0604020202020204" pitchFamily="34" charset="0"/>
                          <a:cs typeface="Arial" panose="020B0604020202020204" pitchFamily="34" charset="0"/>
                        </a:rPr>
                        <a:t>$40,000</a:t>
                      </a:r>
                      <a:endParaRPr lang="en-GB" sz="1800" b="0" dirty="0">
                        <a:latin typeface="Arial" panose="020B0604020202020204" pitchFamily="34" charset="0"/>
                        <a:cs typeface="Arial" panose="020B0604020202020204" pitchFamily="34" charset="0"/>
                      </a:endParaRPr>
                    </a:p>
                  </a:txBody>
                  <a:tcPr/>
                </a:tc>
                <a:tc>
                  <a:txBody>
                    <a:bodyPr/>
                    <a:lstStyle/>
                    <a:p>
                      <a:r>
                        <a:rPr lang="en-US" sz="1800" b="0" dirty="0" smtClean="0">
                          <a:latin typeface="Arial" panose="020B0604020202020204" pitchFamily="34" charset="0"/>
                          <a:cs typeface="Arial" panose="020B0604020202020204" pitchFamily="34" charset="0"/>
                        </a:rPr>
                        <a:t>(50%</a:t>
                      </a:r>
                      <a:r>
                        <a:rPr lang="en-US" sz="1800" b="0" baseline="0" dirty="0" smtClean="0">
                          <a:latin typeface="Arial" panose="020B0604020202020204" pitchFamily="34" charset="0"/>
                          <a:cs typeface="Arial" panose="020B0604020202020204" pitchFamily="34" charset="0"/>
                        </a:rPr>
                        <a:t> cash; 50% on one month’s credit)</a:t>
                      </a:r>
                      <a:endParaRPr lang="en-GB" sz="1800" b="0" dirty="0">
                        <a:latin typeface="Arial" panose="020B0604020202020204" pitchFamily="34" charset="0"/>
                        <a:cs typeface="Arial" panose="020B0604020202020204" pitchFamily="34" charset="0"/>
                      </a:endParaRPr>
                    </a:p>
                  </a:txBody>
                  <a:tcPr/>
                </a:tc>
              </a:tr>
              <a:tr h="370840">
                <a:tc>
                  <a:txBody>
                    <a:bodyPr/>
                    <a:lstStyle/>
                    <a:p>
                      <a:r>
                        <a:rPr lang="en-US" sz="1800" b="0" dirty="0" smtClean="0">
                          <a:latin typeface="Arial" panose="020B0604020202020204" pitchFamily="34" charset="0"/>
                          <a:cs typeface="Arial" panose="020B0604020202020204" pitchFamily="34" charset="0"/>
                        </a:rPr>
                        <a:t>Cost of goods sold</a:t>
                      </a:r>
                      <a:endParaRPr lang="en-GB" sz="1800" b="0" dirty="0">
                        <a:latin typeface="Arial" panose="020B0604020202020204" pitchFamily="34" charset="0"/>
                        <a:cs typeface="Arial" panose="020B0604020202020204" pitchFamily="34" charset="0"/>
                      </a:endParaRPr>
                    </a:p>
                  </a:txBody>
                  <a:tcPr/>
                </a:tc>
                <a:tc>
                  <a:txBody>
                    <a:bodyPr/>
                    <a:lstStyle/>
                    <a:p>
                      <a:r>
                        <a:rPr lang="en-US" sz="1800" b="0" dirty="0" smtClean="0">
                          <a:latin typeface="Arial" panose="020B0604020202020204" pitchFamily="34" charset="0"/>
                          <a:cs typeface="Arial" panose="020B0604020202020204" pitchFamily="34" charset="0"/>
                        </a:rPr>
                        <a:t>$15,000</a:t>
                      </a:r>
                      <a:endParaRPr lang="en-GB" sz="1800" b="0" dirty="0">
                        <a:latin typeface="Arial" panose="020B0604020202020204" pitchFamily="34" charset="0"/>
                        <a:cs typeface="Arial" panose="020B0604020202020204" pitchFamily="34" charset="0"/>
                      </a:endParaRPr>
                    </a:p>
                  </a:txBody>
                  <a:tcPr/>
                </a:tc>
                <a:tc>
                  <a:txBody>
                    <a:bodyPr/>
                    <a:lstStyle/>
                    <a:p>
                      <a:r>
                        <a:rPr lang="en-US" sz="1800" b="0" dirty="0" smtClean="0">
                          <a:latin typeface="Arial" panose="020B0604020202020204" pitchFamily="34" charset="0"/>
                          <a:cs typeface="Arial" panose="020B0604020202020204" pitchFamily="34" charset="0"/>
                        </a:rPr>
                        <a:t>(paid for in cash)</a:t>
                      </a:r>
                      <a:endParaRPr lang="en-GB" sz="1800" b="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3285057382"/>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4000" dirty="0" smtClean="0"/>
              <a:t>4.1 </a:t>
            </a:r>
            <a:r>
              <a:rPr lang="en-GB" sz="4000" dirty="0" smtClean="0"/>
              <a:t>– Glossary</a:t>
            </a:r>
            <a:endParaRPr lang="en-GB" sz="4000" b="1" dirty="0" smtClean="0"/>
          </a:p>
        </p:txBody>
      </p:sp>
      <p:sp>
        <p:nvSpPr>
          <p:cNvPr id="34" name="Rectangle 33"/>
          <p:cNvSpPr/>
          <p:nvPr/>
        </p:nvSpPr>
        <p:spPr>
          <a:xfrm>
            <a:off x="323528" y="1124744"/>
            <a:ext cx="8496944" cy="677108"/>
          </a:xfrm>
          <a:prstGeom prst="rect">
            <a:avLst/>
          </a:prstGeom>
        </p:spPr>
        <p:txBody>
          <a:bodyPr wrap="square">
            <a:spAutoFit/>
          </a:bodyPr>
          <a:lstStyle/>
          <a:p>
            <a:r>
              <a:rPr lang="en-GB" sz="1900" dirty="0" smtClean="0"/>
              <a:t>These are the technical terms you will need to know for the exam. Add them to your own Glossary.</a:t>
            </a:r>
            <a:endParaRPr lang="en-GB" sz="1900" dirty="0" smtClean="0">
              <a:latin typeface="Calibri" pitchFamily="34" charset="0"/>
              <a:cs typeface="Calibri" pitchFamily="34" charset="0"/>
            </a:endParaRPr>
          </a:p>
        </p:txBody>
      </p:sp>
      <p:sp>
        <p:nvSpPr>
          <p:cNvPr id="8" name="Rectangle 7"/>
          <p:cNvSpPr/>
          <p:nvPr/>
        </p:nvSpPr>
        <p:spPr>
          <a:xfrm>
            <a:off x="323850" y="1844824"/>
            <a:ext cx="8496622" cy="4829014"/>
          </a:xfrm>
          <a:prstGeom prst="rect">
            <a:avLst/>
          </a:prstGeom>
        </p:spPr>
        <p:txBody>
          <a:bodyPr wrap="square">
            <a:spAutoFit/>
          </a:bodyPr>
          <a:lstStyle/>
          <a:p>
            <a:pPr marL="0" indent="0">
              <a:buNone/>
            </a:pPr>
            <a:r>
              <a:rPr lang="en-US" sz="1620" b="1" dirty="0" smtClean="0">
                <a:solidFill>
                  <a:srgbClr val="FF0000"/>
                </a:solidFill>
              </a:rPr>
              <a:t>Fixed Costs </a:t>
            </a:r>
            <a:r>
              <a:rPr lang="en-US" sz="1620" dirty="0" smtClean="0"/>
              <a:t>– The costs which do not vary with the number of items sold or produced in the short run. They have to be paid even if there are no sales. Also known as Overhead Costs.</a:t>
            </a:r>
          </a:p>
          <a:p>
            <a:pPr marL="0" indent="0">
              <a:buNone/>
            </a:pPr>
            <a:r>
              <a:rPr lang="en-US" sz="1620" b="1" dirty="0" smtClean="0">
                <a:solidFill>
                  <a:srgbClr val="FF0000"/>
                </a:solidFill>
              </a:rPr>
              <a:t>Variable Costs </a:t>
            </a:r>
            <a:r>
              <a:rPr lang="en-US" sz="1620" b="1" dirty="0" smtClean="0"/>
              <a:t>– </a:t>
            </a:r>
            <a:r>
              <a:rPr lang="en-US" sz="1620" dirty="0" smtClean="0"/>
              <a:t>Costs that vary </a:t>
            </a:r>
            <a:r>
              <a:rPr lang="en-US" sz="1620" b="1" dirty="0" smtClean="0"/>
              <a:t>directly</a:t>
            </a:r>
            <a:r>
              <a:rPr lang="en-US" sz="1620" dirty="0" smtClean="0"/>
              <a:t> with the number of items sold or produced.</a:t>
            </a:r>
          </a:p>
          <a:p>
            <a:pPr marL="0" indent="0">
              <a:buNone/>
            </a:pPr>
            <a:r>
              <a:rPr lang="en-US" sz="1620" b="1" dirty="0" smtClean="0">
                <a:solidFill>
                  <a:srgbClr val="FF0000"/>
                </a:solidFill>
              </a:rPr>
              <a:t>Total Costs </a:t>
            </a:r>
            <a:r>
              <a:rPr lang="en-US" sz="1620" b="1" dirty="0" smtClean="0"/>
              <a:t>– </a:t>
            </a:r>
            <a:r>
              <a:rPr lang="en-US" sz="1620" dirty="0" smtClean="0"/>
              <a:t>Fixed and variable costs combined.</a:t>
            </a:r>
          </a:p>
          <a:p>
            <a:pPr marL="0" indent="0">
              <a:buNone/>
            </a:pPr>
            <a:r>
              <a:rPr lang="en-US" sz="1620" b="1" dirty="0" smtClean="0">
                <a:solidFill>
                  <a:srgbClr val="FF0000"/>
                </a:solidFill>
              </a:rPr>
              <a:t>Average Cost Per Unit </a:t>
            </a:r>
            <a:r>
              <a:rPr lang="en-US" sz="1620" b="1" dirty="0" smtClean="0"/>
              <a:t>– </a:t>
            </a:r>
            <a:r>
              <a:rPr lang="en-US" sz="1620" dirty="0" smtClean="0"/>
              <a:t>Total cost of production divided by total output (sometimes called Unit Cost) </a:t>
            </a:r>
          </a:p>
          <a:p>
            <a:pPr marL="0" indent="0">
              <a:buNone/>
            </a:pPr>
            <a:r>
              <a:rPr lang="en-US" sz="1620" b="1" dirty="0" smtClean="0">
                <a:solidFill>
                  <a:srgbClr val="FF0000"/>
                </a:solidFill>
              </a:rPr>
              <a:t>Economies of Scale </a:t>
            </a:r>
            <a:r>
              <a:rPr lang="en-US" sz="1620" b="1" dirty="0" smtClean="0"/>
              <a:t>– </a:t>
            </a:r>
            <a:r>
              <a:rPr lang="en-US" sz="1620" dirty="0" smtClean="0"/>
              <a:t>the factors that lead to the reduction in average costs as a business increases in size.</a:t>
            </a:r>
          </a:p>
          <a:p>
            <a:pPr marL="0" indent="0">
              <a:buNone/>
            </a:pPr>
            <a:r>
              <a:rPr lang="en-US" sz="1620" b="1" dirty="0" smtClean="0">
                <a:solidFill>
                  <a:srgbClr val="FF0000"/>
                </a:solidFill>
              </a:rPr>
              <a:t>Diseconomies </a:t>
            </a:r>
            <a:r>
              <a:rPr lang="en-US" sz="1620" b="1" dirty="0">
                <a:solidFill>
                  <a:srgbClr val="FF0000"/>
                </a:solidFill>
              </a:rPr>
              <a:t>of Scale </a:t>
            </a:r>
            <a:r>
              <a:rPr lang="en-US" sz="1620" b="1" dirty="0" smtClean="0"/>
              <a:t>– </a:t>
            </a:r>
            <a:r>
              <a:rPr lang="en-US" sz="1620" dirty="0" smtClean="0"/>
              <a:t>Factors that lead to an increase in average costs as a business grows beyond a certain size.</a:t>
            </a:r>
          </a:p>
          <a:p>
            <a:pPr marL="0" indent="0">
              <a:buNone/>
            </a:pPr>
            <a:r>
              <a:rPr lang="en-US" sz="1620" b="1" dirty="0" smtClean="0">
                <a:solidFill>
                  <a:srgbClr val="FF0000"/>
                </a:solidFill>
              </a:rPr>
              <a:t>Break-even Level </a:t>
            </a:r>
            <a:r>
              <a:rPr lang="en-US" sz="1620" dirty="0" smtClean="0"/>
              <a:t>of </a:t>
            </a:r>
            <a:r>
              <a:rPr lang="en-US" sz="1620" b="1" dirty="0" smtClean="0">
                <a:solidFill>
                  <a:srgbClr val="FF0000"/>
                </a:solidFill>
              </a:rPr>
              <a:t>Output</a:t>
            </a:r>
            <a:r>
              <a:rPr lang="en-US" sz="1620" b="1" dirty="0" smtClean="0"/>
              <a:t> – </a:t>
            </a:r>
            <a:r>
              <a:rPr lang="en-US" sz="1620" dirty="0" smtClean="0"/>
              <a:t>The quantity that must be produced/sold for total revenue to equal total costs (also knows as break-even point)</a:t>
            </a:r>
          </a:p>
          <a:p>
            <a:pPr marL="0" indent="0">
              <a:buNone/>
            </a:pPr>
            <a:r>
              <a:rPr lang="en-US" sz="1620" b="1" dirty="0" smtClean="0">
                <a:solidFill>
                  <a:srgbClr val="FF0000"/>
                </a:solidFill>
              </a:rPr>
              <a:t>Break-even Charts </a:t>
            </a:r>
            <a:r>
              <a:rPr lang="en-US" sz="1620" dirty="0" smtClean="0"/>
              <a:t>– graphs which show how costs and revenues of a business change with sales. They show the level of sales a business must made in order to break even. </a:t>
            </a:r>
          </a:p>
          <a:p>
            <a:pPr marL="0" indent="0">
              <a:buNone/>
            </a:pPr>
            <a:r>
              <a:rPr lang="en-US" sz="1620" b="1" dirty="0" smtClean="0">
                <a:solidFill>
                  <a:srgbClr val="FF0000"/>
                </a:solidFill>
              </a:rPr>
              <a:t>Revenue</a:t>
            </a:r>
            <a:r>
              <a:rPr lang="en-US" sz="1620" dirty="0" smtClean="0">
                <a:solidFill>
                  <a:srgbClr val="FF0000"/>
                </a:solidFill>
              </a:rPr>
              <a:t> </a:t>
            </a:r>
            <a:r>
              <a:rPr lang="en-US" sz="1620" dirty="0" smtClean="0"/>
              <a:t>– The income during a period of time from the sale of goods and services – Total Revenue = quantity sold x price.</a:t>
            </a:r>
          </a:p>
          <a:p>
            <a:pPr marL="0" indent="0">
              <a:buNone/>
            </a:pPr>
            <a:r>
              <a:rPr lang="en-US" sz="1620" b="1" dirty="0" smtClean="0">
                <a:solidFill>
                  <a:srgbClr val="FF0000"/>
                </a:solidFill>
              </a:rPr>
              <a:t>Break-even point </a:t>
            </a:r>
            <a:r>
              <a:rPr lang="en-US" sz="1620" dirty="0" smtClean="0"/>
              <a:t>– The level of sales at which total costs = total revenue</a:t>
            </a:r>
          </a:p>
          <a:p>
            <a:pPr marL="0" indent="0">
              <a:buNone/>
            </a:pPr>
            <a:r>
              <a:rPr lang="en-US" sz="1620" b="1" dirty="0" smtClean="0">
                <a:solidFill>
                  <a:srgbClr val="FF0000"/>
                </a:solidFill>
              </a:rPr>
              <a:t>Contribution</a:t>
            </a:r>
            <a:r>
              <a:rPr lang="en-US" sz="1620" dirty="0" smtClean="0">
                <a:solidFill>
                  <a:srgbClr val="FF0000"/>
                </a:solidFill>
              </a:rPr>
              <a:t> </a:t>
            </a:r>
            <a:r>
              <a:rPr lang="en-US" sz="1620" dirty="0" smtClean="0"/>
              <a:t>– The contribution of a product is its selling price minus its variable cost.</a:t>
            </a:r>
            <a:endParaRPr lang="en-US" sz="1620" dirty="0"/>
          </a:p>
        </p:txBody>
      </p:sp>
    </p:spTree>
    <p:extLst>
      <p:ext uri="{BB962C8B-B14F-4D97-AF65-F5344CB8AC3E}">
        <p14:creationId xmlns:p14="http://schemas.microsoft.com/office/powerpoint/2010/main" val="1770401639"/>
      </p:ext>
    </p:extLst>
  </p:cSld>
  <p:clrMapOvr>
    <a:masterClrMapping/>
  </p:clrMapOvr>
  <p:transition advClick="0"/>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8856984" cy="625434"/>
          </a:xfrm>
        </p:spPr>
        <p:txBody>
          <a:bodyPr>
            <a:noAutofit/>
          </a:bodyPr>
          <a:lstStyle/>
          <a:p>
            <a:r>
              <a:rPr lang="en-GB" sz="3100" dirty="0"/>
              <a:t>4.4 – Cash Flow Statement – What </a:t>
            </a:r>
            <a:r>
              <a:rPr lang="en-GB" sz="3100" dirty="0" smtClean="0"/>
              <a:t>Cash Flow is Not!</a:t>
            </a:r>
            <a:endParaRPr lang="en-GB" sz="3100" b="1" dirty="0" smtClean="0"/>
          </a:p>
        </p:txBody>
      </p:sp>
      <p:sp>
        <p:nvSpPr>
          <p:cNvPr id="8" name="Rectangle 7"/>
          <p:cNvSpPr/>
          <p:nvPr/>
        </p:nvSpPr>
        <p:spPr>
          <a:xfrm>
            <a:off x="251520" y="1052736"/>
            <a:ext cx="8595447" cy="5524589"/>
          </a:xfrm>
          <a:prstGeom prst="rect">
            <a:avLst/>
          </a:prstGeom>
        </p:spPr>
        <p:txBody>
          <a:bodyPr wrap="square">
            <a:spAutoFit/>
          </a:bodyPr>
          <a:lstStyle/>
          <a:p>
            <a:pPr marL="285750" indent="-285750">
              <a:spcAft>
                <a:spcPts val="600"/>
              </a:spcAft>
              <a:buClr>
                <a:srgbClr val="00B050"/>
              </a:buClr>
              <a:buFont typeface="Wingdings 3" panose="05040102010807070707" pitchFamily="18" charset="2"/>
              <a:buChar char=""/>
            </a:pPr>
            <a:r>
              <a:rPr lang="en-US" sz="1500" dirty="0" smtClean="0"/>
              <a:t>This important example leads to further questions:</a:t>
            </a:r>
          </a:p>
          <a:p>
            <a:pPr marL="285750" indent="-285750">
              <a:spcAft>
                <a:spcPts val="600"/>
              </a:spcAft>
              <a:buClr>
                <a:srgbClr val="00B050"/>
              </a:buClr>
              <a:buFont typeface="Wingdings 3" panose="05040102010807070707" pitchFamily="18" charset="2"/>
              <a:buChar char=""/>
            </a:pPr>
            <a:r>
              <a:rPr lang="en-US" sz="1500" dirty="0" smtClean="0"/>
              <a:t>Can profitable businesses run out of cash? Yes – and this is a major reason for businesses failing. It is called </a:t>
            </a:r>
            <a:r>
              <a:rPr lang="en-US" sz="1500" i="1" dirty="0" smtClean="0"/>
              <a:t>insolvency</a:t>
            </a:r>
            <a:r>
              <a:rPr lang="en-US" sz="1500" dirty="0" smtClean="0"/>
              <a:t>.</a:t>
            </a:r>
          </a:p>
          <a:p>
            <a:pPr marL="285750" indent="-285750">
              <a:spcAft>
                <a:spcPts val="600"/>
              </a:spcAft>
              <a:buClr>
                <a:srgbClr val="00B050"/>
              </a:buClr>
              <a:buFont typeface="Wingdings 3" panose="05040102010807070707" pitchFamily="18" charset="2"/>
              <a:buChar char=""/>
            </a:pPr>
            <a:r>
              <a:rPr lang="en-US" sz="1500" dirty="0" smtClean="0"/>
              <a:t>How is this possible? In a number of ways:</a:t>
            </a:r>
          </a:p>
          <a:p>
            <a:pPr marL="574675" indent="-285750">
              <a:spcAft>
                <a:spcPts val="600"/>
              </a:spcAft>
              <a:buClr>
                <a:srgbClr val="00B050"/>
              </a:buClr>
              <a:buFont typeface="Arial" panose="020B0604020202020204" pitchFamily="34" charset="0"/>
              <a:buChar char="•"/>
            </a:pPr>
            <a:r>
              <a:rPr lang="en-US" sz="1500" dirty="0" smtClean="0"/>
              <a:t>Allowing customers too long a credit period perhaps to encourage sales.</a:t>
            </a:r>
          </a:p>
          <a:p>
            <a:pPr marL="574675" indent="-285750">
              <a:spcAft>
                <a:spcPts val="600"/>
              </a:spcAft>
              <a:buClr>
                <a:srgbClr val="00B050"/>
              </a:buClr>
              <a:buFont typeface="Arial" panose="020B0604020202020204" pitchFamily="34" charset="0"/>
              <a:buChar char="•"/>
            </a:pPr>
            <a:r>
              <a:rPr lang="en-US" sz="1500" dirty="0" smtClean="0"/>
              <a:t>Purchasing too many fixed assets at once.</a:t>
            </a:r>
          </a:p>
          <a:p>
            <a:pPr marL="574675" indent="-285750">
              <a:spcAft>
                <a:spcPts val="600"/>
              </a:spcAft>
              <a:buClr>
                <a:srgbClr val="00B050"/>
              </a:buClr>
              <a:buFont typeface="Arial" panose="020B0604020202020204" pitchFamily="34" charset="0"/>
              <a:buChar char="•"/>
            </a:pPr>
            <a:r>
              <a:rPr lang="en-US" sz="1500" dirty="0" smtClean="0"/>
              <a:t>Expanding too quickly and keeping a high inventory level. This means that cash is used to pay for higher inventory levels. This is often called overtrading.</a:t>
            </a:r>
          </a:p>
          <a:p>
            <a:pPr>
              <a:spcAft>
                <a:spcPts val="600"/>
              </a:spcAft>
              <a:buClr>
                <a:srgbClr val="00B050"/>
              </a:buClr>
            </a:pPr>
            <a:r>
              <a:rPr lang="en-US" sz="1500" b="1" dirty="0" smtClean="0">
                <a:solidFill>
                  <a:srgbClr val="0070C0"/>
                </a:solidFill>
              </a:rPr>
              <a:t>Case Study example</a:t>
            </a:r>
          </a:p>
          <a:p>
            <a:pPr marL="285750" indent="-285750">
              <a:spcAft>
                <a:spcPts val="600"/>
              </a:spcAft>
              <a:buClr>
                <a:srgbClr val="00B050"/>
              </a:buClr>
              <a:buFont typeface="Wingdings 3" panose="05040102010807070707" pitchFamily="18" charset="2"/>
              <a:buChar char=""/>
            </a:pPr>
            <a:r>
              <a:rPr lang="en-US" sz="1500" dirty="0" smtClean="0">
                <a:solidFill>
                  <a:srgbClr val="0070C0"/>
                </a:solidFill>
              </a:rPr>
              <a:t>A business records the following transactions for one month:</a:t>
            </a:r>
          </a:p>
          <a:p>
            <a:pPr marL="285750" indent="-285750">
              <a:spcAft>
                <a:spcPts val="600"/>
              </a:spcAft>
              <a:buClr>
                <a:srgbClr val="00B050"/>
              </a:buClr>
              <a:buFont typeface="Wingdings 3" panose="05040102010807070707" pitchFamily="18" charset="2"/>
              <a:buChar char=""/>
            </a:pPr>
            <a:endParaRPr lang="en-US" sz="600" dirty="0" smtClean="0">
              <a:solidFill>
                <a:srgbClr val="0070C0"/>
              </a:solidFill>
            </a:endParaRPr>
          </a:p>
          <a:p>
            <a:pPr marL="285750" indent="-285750">
              <a:spcAft>
                <a:spcPts val="600"/>
              </a:spcAft>
              <a:buClr>
                <a:srgbClr val="00B050"/>
              </a:buClr>
              <a:buFont typeface="Wingdings 3" panose="05040102010807070707" pitchFamily="18" charset="2"/>
              <a:buChar char=""/>
            </a:pPr>
            <a:endParaRPr lang="en-US" sz="1500" dirty="0">
              <a:solidFill>
                <a:srgbClr val="0070C0"/>
              </a:solidFill>
            </a:endParaRPr>
          </a:p>
          <a:p>
            <a:pPr marL="285750" indent="-285750">
              <a:spcAft>
                <a:spcPts val="600"/>
              </a:spcAft>
              <a:buClr>
                <a:srgbClr val="00B050"/>
              </a:buClr>
              <a:buFont typeface="Wingdings 3" panose="05040102010807070707" pitchFamily="18" charset="2"/>
              <a:buChar char=""/>
            </a:pPr>
            <a:endParaRPr lang="en-US" sz="1500" dirty="0" smtClean="0">
              <a:solidFill>
                <a:srgbClr val="0070C0"/>
              </a:solidFill>
            </a:endParaRPr>
          </a:p>
          <a:p>
            <a:pPr marL="574675" indent="-285750">
              <a:spcAft>
                <a:spcPts val="600"/>
              </a:spcAft>
              <a:buClr>
                <a:srgbClr val="00B050"/>
              </a:buClr>
              <a:buFont typeface="Arial" panose="020B0604020202020204" pitchFamily="34" charset="0"/>
              <a:buChar char="•"/>
            </a:pPr>
            <a:r>
              <a:rPr lang="en-US" sz="1500" dirty="0" smtClean="0">
                <a:solidFill>
                  <a:srgbClr val="0070C0"/>
                </a:solidFill>
              </a:rPr>
              <a:t>Assume no other transactions</a:t>
            </a:r>
            <a:endParaRPr lang="en-US" sz="1500" dirty="0" smtClean="0"/>
          </a:p>
          <a:p>
            <a:pPr>
              <a:spcAft>
                <a:spcPts val="600"/>
              </a:spcAft>
              <a:buClr>
                <a:srgbClr val="00B050"/>
              </a:buClr>
            </a:pPr>
            <a:r>
              <a:rPr lang="en-US" sz="1500" b="1" dirty="0" smtClean="0">
                <a:solidFill>
                  <a:srgbClr val="FF0000"/>
                </a:solidFill>
              </a:rPr>
              <a:t>Activity 22.2</a:t>
            </a:r>
          </a:p>
          <a:p>
            <a:pPr>
              <a:spcAft>
                <a:spcPts val="600"/>
              </a:spcAft>
              <a:buClr>
                <a:srgbClr val="00B050"/>
              </a:buClr>
            </a:pPr>
            <a:r>
              <a:rPr lang="en-US" sz="1500" dirty="0" smtClean="0">
                <a:solidFill>
                  <a:srgbClr val="FF0000"/>
                </a:solidFill>
              </a:rPr>
              <a:t>Calculate the gross profit made b y the business in this month.</a:t>
            </a:r>
          </a:p>
          <a:p>
            <a:pPr>
              <a:spcAft>
                <a:spcPts val="600"/>
              </a:spcAft>
              <a:buClr>
                <a:srgbClr val="00B050"/>
              </a:buClr>
            </a:pPr>
            <a:r>
              <a:rPr lang="en-US" sz="1500" dirty="0" smtClean="0">
                <a:solidFill>
                  <a:srgbClr val="FF0000"/>
                </a:solidFill>
              </a:rPr>
              <a:t>Calculate the cash held by the business at the end of the month (assume they had no cash at the start of the month).</a:t>
            </a:r>
          </a:p>
          <a:p>
            <a:pPr>
              <a:spcAft>
                <a:spcPts val="600"/>
              </a:spcAft>
              <a:buClr>
                <a:srgbClr val="00B050"/>
              </a:buClr>
            </a:pPr>
            <a:r>
              <a:rPr lang="en-US" sz="1500" dirty="0" smtClean="0">
                <a:solidFill>
                  <a:srgbClr val="FF0000"/>
                </a:solidFill>
              </a:rPr>
              <a:t>Explain why the answers to a) and b) bracket are different.</a:t>
            </a:r>
          </a:p>
        </p:txBody>
      </p:sp>
      <p:graphicFrame>
        <p:nvGraphicFramePr>
          <p:cNvPr id="3" name="Table 2"/>
          <p:cNvGraphicFramePr>
            <a:graphicFrameLocks noGrp="1"/>
          </p:cNvGraphicFramePr>
          <p:nvPr>
            <p:extLst>
              <p:ext uri="{D42A27DB-BD31-4B8C-83A1-F6EECF244321}">
                <p14:modId xmlns:p14="http://schemas.microsoft.com/office/powerpoint/2010/main" val="550265036"/>
              </p:ext>
            </p:extLst>
          </p:nvPr>
        </p:nvGraphicFramePr>
        <p:xfrm>
          <a:off x="323847" y="3983464"/>
          <a:ext cx="8496625" cy="741680"/>
        </p:xfrm>
        <a:graphic>
          <a:graphicData uri="http://schemas.openxmlformats.org/drawingml/2006/table">
            <a:tbl>
              <a:tblPr firstRow="1" bandRow="1">
                <a:tableStyleId>{5C22544A-7EE6-4342-B048-85BDC9FD1C3A}</a:tableStyleId>
              </a:tblPr>
              <a:tblGrid>
                <a:gridCol w="3240041"/>
                <a:gridCol w="5256584"/>
              </a:tblGrid>
              <a:tr h="370840">
                <a:tc>
                  <a:txBody>
                    <a:bodyPr/>
                    <a:lstStyle/>
                    <a:p>
                      <a:r>
                        <a:rPr lang="en-US" sz="1700" b="0" dirty="0" smtClean="0">
                          <a:latin typeface="Arial" panose="020B0604020202020204" pitchFamily="34" charset="0"/>
                          <a:cs typeface="Arial" panose="020B0604020202020204" pitchFamily="34" charset="0"/>
                        </a:rPr>
                        <a:t>Sale of goods</a:t>
                      </a:r>
                      <a:endParaRPr lang="en-GB" sz="1700" b="0" dirty="0">
                        <a:latin typeface="Arial" panose="020B0604020202020204" pitchFamily="34" charset="0"/>
                        <a:cs typeface="Arial" panose="020B0604020202020204" pitchFamily="34" charset="0"/>
                      </a:endParaRPr>
                    </a:p>
                  </a:txBody>
                  <a:tcPr/>
                </a:tc>
                <a:tc>
                  <a:txBody>
                    <a:bodyPr/>
                    <a:lstStyle/>
                    <a:p>
                      <a:r>
                        <a:rPr lang="en-US" sz="1700" b="0" dirty="0" smtClean="0">
                          <a:latin typeface="Arial" panose="020B0604020202020204" pitchFamily="34" charset="0"/>
                          <a:cs typeface="Arial" panose="020B0604020202020204" pitchFamily="34" charset="0"/>
                        </a:rPr>
                        <a:t>$45,000</a:t>
                      </a:r>
                      <a:r>
                        <a:rPr lang="en-US" sz="1700" b="0" baseline="0" dirty="0" smtClean="0">
                          <a:latin typeface="Arial" panose="020B0604020202020204" pitchFamily="34" charset="0"/>
                          <a:cs typeface="Arial" panose="020B0604020202020204" pitchFamily="34" charset="0"/>
                        </a:rPr>
                        <a:t> (50% for cash; 50% on one month’s credit)</a:t>
                      </a:r>
                      <a:endParaRPr lang="en-GB" sz="1700" b="0" dirty="0">
                        <a:latin typeface="Arial" panose="020B0604020202020204" pitchFamily="34" charset="0"/>
                        <a:cs typeface="Arial" panose="020B0604020202020204" pitchFamily="34" charset="0"/>
                      </a:endParaRPr>
                    </a:p>
                  </a:txBody>
                  <a:tcPr/>
                </a:tc>
              </a:tr>
              <a:tr h="370840">
                <a:tc>
                  <a:txBody>
                    <a:bodyPr/>
                    <a:lstStyle/>
                    <a:p>
                      <a:r>
                        <a:rPr lang="en-US" sz="1700" b="0" dirty="0" smtClean="0">
                          <a:latin typeface="Arial" panose="020B0604020202020204" pitchFamily="34" charset="0"/>
                          <a:cs typeface="Arial" panose="020B0604020202020204" pitchFamily="34" charset="0"/>
                        </a:rPr>
                        <a:t>Materials purchased and used</a:t>
                      </a:r>
                      <a:endParaRPr lang="en-GB" sz="1700" b="0" dirty="0">
                        <a:latin typeface="Arial" panose="020B0604020202020204" pitchFamily="34" charset="0"/>
                        <a:cs typeface="Arial" panose="020B0604020202020204" pitchFamily="34" charset="0"/>
                      </a:endParaRPr>
                    </a:p>
                  </a:txBody>
                  <a:tcPr/>
                </a:tc>
                <a:tc>
                  <a:txBody>
                    <a:bodyPr/>
                    <a:lstStyle/>
                    <a:p>
                      <a:r>
                        <a:rPr lang="en-US" sz="1700" b="0" dirty="0" smtClean="0">
                          <a:latin typeface="Arial" panose="020B0604020202020204" pitchFamily="34" charset="0"/>
                          <a:cs typeface="Arial" panose="020B0604020202020204" pitchFamily="34" charset="0"/>
                        </a:rPr>
                        <a:t>$12,000 (all paid in cash during the month)</a:t>
                      </a:r>
                      <a:endParaRPr lang="en-GB" sz="1700" b="0" dirty="0">
                        <a:latin typeface="Arial" panose="020B0604020202020204" pitchFamily="34" charset="0"/>
                        <a:cs typeface="Arial" panose="020B0604020202020204" pitchFamily="34" charset="0"/>
                      </a:endParaRPr>
                    </a:p>
                  </a:txBody>
                  <a:tcPr/>
                </a:tc>
              </a:tr>
            </a:tbl>
          </a:graphicData>
        </a:graphic>
      </p:graphicFrame>
      <p:sp>
        <p:nvSpPr>
          <p:cNvPr id="2" name="TextBox 1"/>
          <p:cNvSpPr txBox="1"/>
          <p:nvPr/>
        </p:nvSpPr>
        <p:spPr>
          <a:xfrm>
            <a:off x="8342911" y="1890578"/>
            <a:ext cx="504056" cy="769441"/>
          </a:xfrm>
          <a:prstGeom prst="rect">
            <a:avLst/>
          </a:prstGeom>
          <a:noFill/>
        </p:spPr>
        <p:txBody>
          <a:bodyPr wrap="square" rtlCol="0">
            <a:spAutoFit/>
          </a:bodyPr>
          <a:lstStyle/>
          <a:p>
            <a:r>
              <a:rPr lang="en-US" sz="4400" dirty="0" smtClean="0">
                <a:solidFill>
                  <a:srgbClr val="FF0000"/>
                </a:solidFill>
              </a:rPr>
              <a:t>?</a:t>
            </a:r>
            <a:endParaRPr lang="en-GB" dirty="0">
              <a:solidFill>
                <a:srgbClr val="FF0000"/>
              </a:solidFill>
            </a:endParaRPr>
          </a:p>
        </p:txBody>
      </p:sp>
    </p:spTree>
    <p:extLst>
      <p:ext uri="{BB962C8B-B14F-4D97-AF65-F5344CB8AC3E}">
        <p14:creationId xmlns:p14="http://schemas.microsoft.com/office/powerpoint/2010/main" val="3280688785"/>
      </p:ext>
    </p:extLst>
  </p:cSld>
  <p:clrMapOvr>
    <a:masterClrMapping/>
  </p:clrMapOvr>
  <p:transition advClick="0"/>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8856984" cy="625434"/>
          </a:xfrm>
        </p:spPr>
        <p:txBody>
          <a:bodyPr>
            <a:noAutofit/>
          </a:bodyPr>
          <a:lstStyle/>
          <a:p>
            <a:r>
              <a:rPr lang="en-GB" sz="3400" dirty="0"/>
              <a:t>4.4 – Cash Flow </a:t>
            </a:r>
            <a:r>
              <a:rPr lang="en-GB" sz="3400" dirty="0" smtClean="0"/>
              <a:t>Statement </a:t>
            </a:r>
            <a:r>
              <a:rPr lang="en-GB" sz="3400" dirty="0" smtClean="0"/>
              <a:t>– Revision </a:t>
            </a:r>
            <a:r>
              <a:rPr lang="en-GB" sz="3400" dirty="0" smtClean="0"/>
              <a:t>Summary</a:t>
            </a:r>
            <a:endParaRPr lang="en-GB" sz="3400" b="1" dirty="0" smtClean="0"/>
          </a:p>
        </p:txBody>
      </p:sp>
      <p:grpSp>
        <p:nvGrpSpPr>
          <p:cNvPr id="7" name="Group 6"/>
          <p:cNvGrpSpPr/>
          <p:nvPr/>
        </p:nvGrpSpPr>
        <p:grpSpPr>
          <a:xfrm>
            <a:off x="2573075" y="3996033"/>
            <a:ext cx="3072943" cy="1735666"/>
            <a:chOff x="1291379" y="4769565"/>
            <a:chExt cx="4398530" cy="2484368"/>
          </a:xfrm>
        </p:grpSpPr>
        <p:sp>
          <p:nvSpPr>
            <p:cNvPr id="9" name="Rounded Rectangle 8"/>
            <p:cNvSpPr/>
            <p:nvPr/>
          </p:nvSpPr>
          <p:spPr>
            <a:xfrm>
              <a:off x="1291379" y="5998250"/>
              <a:ext cx="4398530" cy="1255683"/>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Cash flow problems can occur from overtrading or giving too much credit</a:t>
              </a:r>
              <a:endParaRPr lang="en-US" dirty="0">
                <a:latin typeface="Calibri" panose="020F0502020204030204" pitchFamily="34" charset="0"/>
              </a:endParaRPr>
            </a:p>
          </p:txBody>
        </p:sp>
        <p:cxnSp>
          <p:nvCxnSpPr>
            <p:cNvPr id="10" name="Straight Arrow Connector 9"/>
            <p:cNvCxnSpPr>
              <a:stCxn id="11" idx="2"/>
              <a:endCxn id="9" idx="0"/>
            </p:cNvCxnSpPr>
            <p:nvPr/>
          </p:nvCxnSpPr>
          <p:spPr>
            <a:xfrm flipH="1">
              <a:off x="3490645" y="4769565"/>
              <a:ext cx="2737" cy="122868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11" name="Rounded Rectangle 10"/>
          <p:cNvSpPr/>
          <p:nvPr/>
        </p:nvSpPr>
        <p:spPr>
          <a:xfrm>
            <a:off x="3110118" y="3501008"/>
            <a:ext cx="2002681" cy="495025"/>
          </a:xfrm>
          <a:prstGeom prst="roundRect">
            <a:avLst/>
          </a:prstGeom>
          <a:solidFill>
            <a:srgbClr val="00B050"/>
          </a:solidFill>
          <a:ln>
            <a:headEnd type="triangle" w="med" len="med"/>
            <a:tailEnd type="triangle"/>
          </a:ln>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b="1" dirty="0" smtClean="0">
                <a:latin typeface="Calibri" panose="020F0502020204030204" pitchFamily="34" charset="0"/>
              </a:rPr>
              <a:t>CASH FLOW</a:t>
            </a:r>
            <a:endParaRPr lang="en-US" b="1" dirty="0">
              <a:latin typeface="Calibri" panose="020F0502020204030204" pitchFamily="34" charset="0"/>
            </a:endParaRPr>
          </a:p>
        </p:txBody>
      </p:sp>
      <p:grpSp>
        <p:nvGrpSpPr>
          <p:cNvPr id="12" name="Group 11"/>
          <p:cNvGrpSpPr/>
          <p:nvPr/>
        </p:nvGrpSpPr>
        <p:grpSpPr>
          <a:xfrm>
            <a:off x="5112799" y="3748520"/>
            <a:ext cx="3508947" cy="1816887"/>
            <a:chOff x="4185239" y="4504263"/>
            <a:chExt cx="4770347" cy="2473586"/>
          </a:xfrm>
        </p:grpSpPr>
        <p:sp>
          <p:nvSpPr>
            <p:cNvPr id="13" name="Rounded Rectangle 12"/>
            <p:cNvSpPr/>
            <p:nvPr/>
          </p:nvSpPr>
          <p:spPr>
            <a:xfrm>
              <a:off x="5496954" y="6236258"/>
              <a:ext cx="3458632" cy="741591"/>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dirty="0" smtClean="0">
                  <a:latin typeface="Calibri" panose="020F0502020204030204" pitchFamily="34" charset="0"/>
                </a:rPr>
                <a:t>Lack of cash can cause a liquidity problem</a:t>
              </a:r>
              <a:endParaRPr lang="en-US" dirty="0">
                <a:latin typeface="Calibri" panose="020F0502020204030204" pitchFamily="34" charset="0"/>
              </a:endParaRPr>
            </a:p>
          </p:txBody>
        </p:sp>
        <p:cxnSp>
          <p:nvCxnSpPr>
            <p:cNvPr id="14" name="Straight Arrow Connector 13"/>
            <p:cNvCxnSpPr>
              <a:stCxn id="11" idx="3"/>
              <a:endCxn id="13" idx="0"/>
            </p:cNvCxnSpPr>
            <p:nvPr/>
          </p:nvCxnSpPr>
          <p:spPr>
            <a:xfrm>
              <a:off x="4185239" y="4504263"/>
              <a:ext cx="3041031" cy="173199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5" name="Group 14"/>
          <p:cNvGrpSpPr/>
          <p:nvPr/>
        </p:nvGrpSpPr>
        <p:grpSpPr>
          <a:xfrm>
            <a:off x="5112799" y="2569050"/>
            <a:ext cx="3393313" cy="1179471"/>
            <a:chOff x="5923212" y="6247762"/>
            <a:chExt cx="4511732" cy="2951259"/>
          </a:xfrm>
        </p:grpSpPr>
        <p:sp>
          <p:nvSpPr>
            <p:cNvPr id="16" name="Rounded Rectangle 15"/>
            <p:cNvSpPr/>
            <p:nvPr/>
          </p:nvSpPr>
          <p:spPr>
            <a:xfrm>
              <a:off x="7359852" y="6247762"/>
              <a:ext cx="3075092" cy="1431047"/>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Cash is the most liquid asset</a:t>
              </a:r>
              <a:endParaRPr lang="en-US" dirty="0">
                <a:latin typeface="Calibri" panose="020F0502020204030204" pitchFamily="34" charset="0"/>
              </a:endParaRPr>
            </a:p>
          </p:txBody>
        </p:sp>
        <p:cxnSp>
          <p:nvCxnSpPr>
            <p:cNvPr id="17" name="Straight Arrow Connector 16"/>
            <p:cNvCxnSpPr>
              <a:stCxn id="11" idx="3"/>
              <a:endCxn id="16" idx="2"/>
            </p:cNvCxnSpPr>
            <p:nvPr/>
          </p:nvCxnSpPr>
          <p:spPr>
            <a:xfrm flipV="1">
              <a:off x="5923212" y="7678809"/>
              <a:ext cx="2974186" cy="1520212"/>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8" name="Group 17"/>
          <p:cNvGrpSpPr/>
          <p:nvPr/>
        </p:nvGrpSpPr>
        <p:grpSpPr>
          <a:xfrm>
            <a:off x="494115" y="2564749"/>
            <a:ext cx="2616003" cy="1183771"/>
            <a:chOff x="-415035" y="4041367"/>
            <a:chExt cx="3744474" cy="1694423"/>
          </a:xfrm>
        </p:grpSpPr>
        <p:sp>
          <p:nvSpPr>
            <p:cNvPr id="19" name="Rounded Rectangle 18"/>
            <p:cNvSpPr/>
            <p:nvPr/>
          </p:nvSpPr>
          <p:spPr>
            <a:xfrm>
              <a:off x="-415035" y="4041367"/>
              <a:ext cx="3181906" cy="830724"/>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Cash is needed to pay expenses</a:t>
              </a:r>
              <a:endParaRPr lang="en-US" sz="1400" dirty="0">
                <a:latin typeface="Calibri" panose="020F0502020204030204" pitchFamily="34" charset="0"/>
              </a:endParaRPr>
            </a:p>
          </p:txBody>
        </p:sp>
        <p:cxnSp>
          <p:nvCxnSpPr>
            <p:cNvPr id="20" name="Straight Arrow Connector 19"/>
            <p:cNvCxnSpPr>
              <a:stCxn id="11" idx="1"/>
              <a:endCxn id="19" idx="2"/>
            </p:cNvCxnSpPr>
            <p:nvPr/>
          </p:nvCxnSpPr>
          <p:spPr>
            <a:xfrm flipH="1" flipV="1">
              <a:off x="1175918" y="4872091"/>
              <a:ext cx="2153521" cy="86369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1" name="Group 20"/>
          <p:cNvGrpSpPr/>
          <p:nvPr/>
        </p:nvGrpSpPr>
        <p:grpSpPr>
          <a:xfrm>
            <a:off x="410273" y="3748520"/>
            <a:ext cx="2699845" cy="1844314"/>
            <a:chOff x="3886047" y="4054933"/>
            <a:chExt cx="3864486" cy="2639914"/>
          </a:xfrm>
        </p:grpSpPr>
        <p:sp>
          <p:nvSpPr>
            <p:cNvPr id="22" name="Rounded Rectangle 21"/>
            <p:cNvSpPr/>
            <p:nvPr/>
          </p:nvSpPr>
          <p:spPr>
            <a:xfrm>
              <a:off x="3886047" y="5759594"/>
              <a:ext cx="2640166" cy="935253"/>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Cash flow is not the same as profit</a:t>
              </a:r>
              <a:endParaRPr lang="en-US" dirty="0">
                <a:latin typeface="Calibri" panose="020F0502020204030204" pitchFamily="34" charset="0"/>
              </a:endParaRPr>
            </a:p>
          </p:txBody>
        </p:sp>
        <p:cxnSp>
          <p:nvCxnSpPr>
            <p:cNvPr id="23" name="Straight Arrow Connector 22"/>
            <p:cNvCxnSpPr>
              <a:stCxn id="11" idx="1"/>
              <a:endCxn id="22" idx="0"/>
            </p:cNvCxnSpPr>
            <p:nvPr/>
          </p:nvCxnSpPr>
          <p:spPr>
            <a:xfrm flipH="1">
              <a:off x="5206131" y="4054933"/>
              <a:ext cx="2544402" cy="170466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9" name="Group 38"/>
          <p:cNvGrpSpPr/>
          <p:nvPr/>
        </p:nvGrpSpPr>
        <p:grpSpPr>
          <a:xfrm>
            <a:off x="2400092" y="1501432"/>
            <a:ext cx="3425007" cy="1999577"/>
            <a:chOff x="869457" y="5484315"/>
            <a:chExt cx="4902463" cy="2862121"/>
          </a:xfrm>
        </p:grpSpPr>
        <p:sp>
          <p:nvSpPr>
            <p:cNvPr id="40" name="Rounded Rectangle 39"/>
            <p:cNvSpPr/>
            <p:nvPr/>
          </p:nvSpPr>
          <p:spPr>
            <a:xfrm>
              <a:off x="869457" y="5484315"/>
              <a:ext cx="4902463" cy="1314129"/>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Cash is received from customers but also from bank loans and sale of assets and shares</a:t>
              </a:r>
              <a:endParaRPr lang="en-US" dirty="0">
                <a:latin typeface="Calibri" panose="020F0502020204030204" pitchFamily="34" charset="0"/>
              </a:endParaRPr>
            </a:p>
          </p:txBody>
        </p:sp>
        <p:cxnSp>
          <p:nvCxnSpPr>
            <p:cNvPr id="41" name="Straight Arrow Connector 40"/>
            <p:cNvCxnSpPr>
              <a:stCxn id="11" idx="0"/>
              <a:endCxn id="40" idx="2"/>
            </p:cNvCxnSpPr>
            <p:nvPr/>
          </p:nvCxnSpPr>
          <p:spPr>
            <a:xfrm flipV="1">
              <a:off x="3319062" y="6798444"/>
              <a:ext cx="1627" cy="1547992"/>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133854109"/>
      </p:ext>
    </p:ext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500"/>
                                        <p:tgtEl>
                                          <p:spTgt spid="2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9"/>
                                        </p:tgtEl>
                                        <p:attrNameLst>
                                          <p:attrName>style.visibility</p:attrName>
                                        </p:attrNameLst>
                                      </p:cBhvr>
                                      <p:to>
                                        <p:strVal val="visible"/>
                                      </p:to>
                                    </p:set>
                                    <p:animEffect transition="in" filter="fade">
                                      <p:cBhvr>
                                        <p:cTn id="32"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dirty="0"/>
              <a:t>4.4 </a:t>
            </a:r>
            <a:r>
              <a:rPr lang="en-GB" dirty="0" smtClean="0"/>
              <a:t>– </a:t>
            </a:r>
            <a:r>
              <a:rPr lang="en-GB" dirty="0" smtClean="0"/>
              <a:t>Cash Flow Forecasts</a:t>
            </a:r>
            <a:endParaRPr lang="en-GB" b="1" dirty="0" smtClean="0"/>
          </a:p>
        </p:txBody>
      </p:sp>
      <p:sp>
        <p:nvSpPr>
          <p:cNvPr id="8" name="Rectangle 7"/>
          <p:cNvSpPr/>
          <p:nvPr/>
        </p:nvSpPr>
        <p:spPr>
          <a:xfrm>
            <a:off x="251520" y="1052736"/>
            <a:ext cx="6661050" cy="5016758"/>
          </a:xfrm>
          <a:prstGeom prst="rect">
            <a:avLst/>
          </a:prstGeom>
        </p:spPr>
        <p:txBody>
          <a:bodyPr wrap="square">
            <a:spAutoFit/>
          </a:bodyPr>
          <a:lstStyle/>
          <a:p>
            <a:pPr marL="285750" indent="-285750">
              <a:spcAft>
                <a:spcPts val="600"/>
              </a:spcAft>
              <a:buClr>
                <a:srgbClr val="00B050"/>
              </a:buClr>
              <a:buFont typeface="Wingdings 3" panose="05040102010807070707" pitchFamily="18" charset="2"/>
              <a:buChar char=""/>
            </a:pPr>
            <a:r>
              <a:rPr lang="en-US" sz="2000" dirty="0" smtClean="0"/>
              <a:t>We have seen how important cash is to any business. Without sufficient cash to pay for bills and repay loans, a business may be forced to stop trading by its creditors and banks. It is therefor very important indeed for the manager of a business to know what cash will be available for month by month. A </a:t>
            </a:r>
            <a:r>
              <a:rPr lang="en-US" sz="2000" b="1" dirty="0" smtClean="0"/>
              <a:t>Cash Flow Forecast</a:t>
            </a:r>
            <a:r>
              <a:rPr lang="en-US" sz="2000" dirty="0" smtClean="0"/>
              <a:t> can be used to tell the manager.</a:t>
            </a:r>
          </a:p>
          <a:p>
            <a:pPr marL="515938" indent="-225425">
              <a:spcAft>
                <a:spcPts val="600"/>
              </a:spcAft>
              <a:buClr>
                <a:srgbClr val="00B050"/>
              </a:buClr>
              <a:buFont typeface="Arial" panose="020B0604020202020204" pitchFamily="34" charset="0"/>
              <a:buChar char="•"/>
            </a:pPr>
            <a:r>
              <a:rPr lang="en-US" sz="2000" dirty="0" smtClean="0"/>
              <a:t>How much cash is available for paying bills, repaying loans or for buying fixed assets.</a:t>
            </a:r>
          </a:p>
          <a:p>
            <a:pPr marL="515938" indent="-225425">
              <a:spcAft>
                <a:spcPts val="600"/>
              </a:spcAft>
              <a:buClr>
                <a:srgbClr val="00B050"/>
              </a:buClr>
              <a:buFont typeface="Arial" panose="020B0604020202020204" pitchFamily="34" charset="0"/>
              <a:buChar char="•"/>
            </a:pPr>
            <a:r>
              <a:rPr lang="en-US" sz="2000" dirty="0" smtClean="0"/>
              <a:t>How much cash the bank might need to lend to the business in order to avoid insolvency</a:t>
            </a:r>
          </a:p>
          <a:p>
            <a:pPr marL="515938" indent="-225425">
              <a:spcAft>
                <a:spcPts val="600"/>
              </a:spcAft>
              <a:buClr>
                <a:srgbClr val="00B050"/>
              </a:buClr>
              <a:buFont typeface="Arial" panose="020B0604020202020204" pitchFamily="34" charset="0"/>
              <a:buChar char="•"/>
            </a:pPr>
            <a:r>
              <a:rPr lang="en-US" sz="2000" dirty="0" smtClean="0"/>
              <a:t>Whether the business is holding too much cash which could be put to a more profitable one.</a:t>
            </a:r>
          </a:p>
          <a:p>
            <a:pPr marL="285750" indent="-285750">
              <a:spcAft>
                <a:spcPts val="600"/>
              </a:spcAft>
              <a:buClr>
                <a:srgbClr val="00B050"/>
              </a:buClr>
              <a:buFont typeface="Wingdings 3" panose="05040102010807070707" pitchFamily="18" charset="2"/>
              <a:buChar char=""/>
            </a:pPr>
            <a:r>
              <a:rPr lang="en-US" sz="2000" dirty="0" smtClean="0"/>
              <a:t>Managers use cash flow forecasts to help them find out the future cash position of their business.</a:t>
            </a:r>
            <a:endParaRPr lang="en-GB" sz="2000" dirty="0" smtClean="0"/>
          </a:p>
        </p:txBody>
      </p:sp>
      <p:graphicFrame>
        <p:nvGraphicFramePr>
          <p:cNvPr id="7" name="Table 6"/>
          <p:cNvGraphicFramePr>
            <a:graphicFrameLocks noGrp="1"/>
          </p:cNvGraphicFramePr>
          <p:nvPr>
            <p:extLst>
              <p:ext uri="{D42A27DB-BD31-4B8C-83A1-F6EECF244321}">
                <p14:modId xmlns:p14="http://schemas.microsoft.com/office/powerpoint/2010/main" val="3233014854"/>
              </p:ext>
            </p:extLst>
          </p:nvPr>
        </p:nvGraphicFramePr>
        <p:xfrm>
          <a:off x="7020272" y="1124744"/>
          <a:ext cx="1835894" cy="5544616"/>
        </p:xfrm>
        <a:graphic>
          <a:graphicData uri="http://schemas.openxmlformats.org/drawingml/2006/table">
            <a:tbl>
              <a:tblPr firstRow="1" firstCol="1" lastRow="1" lastCol="1" bandRow="1" bandCol="1">
                <a:tableStyleId>{2D5ABB26-0587-4C30-8999-92F81FD0307C}</a:tableStyleId>
              </a:tblPr>
              <a:tblGrid>
                <a:gridCol w="1835894"/>
              </a:tblGrid>
              <a:tr h="364777">
                <a:tc>
                  <a:txBody>
                    <a:bodyPr/>
                    <a:lstStyle/>
                    <a:p>
                      <a:pPr>
                        <a:spcAft>
                          <a:spcPts val="0"/>
                        </a:spcAft>
                      </a:pPr>
                      <a:endParaRPr lang="en-GB" sz="15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79839">
                <a:tc>
                  <a:txBody>
                    <a:bodyPr/>
                    <a:lstStyle/>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No cash, no supplies, no supplies no customers.</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How Tesco’s thought they had £270M when they really had £5m</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What happens when there is zero cash to work with</a:t>
                      </a:r>
                    </a:p>
                    <a:p>
                      <a:pPr marL="177800" indent="-177800" algn="l">
                        <a:spcAft>
                          <a:spcPts val="600"/>
                        </a:spcAft>
                        <a:buFontTx/>
                        <a:buBlip>
                          <a:blip r:embed="rId3"/>
                        </a:buBlip>
                      </a:pPr>
                      <a:r>
                        <a:rPr lang="en-US" sz="1500" baseline="0" dirty="0" smtClean="0">
                          <a:solidFill>
                            <a:schemeClr val="tx1"/>
                          </a:solidFill>
                          <a:effectLst/>
                          <a:latin typeface="Arial" pitchFamily="34" charset="0"/>
                          <a:ea typeface="Times New Roman"/>
                          <a:cs typeface="Arial" pitchFamily="34" charset="0"/>
                        </a:rPr>
                        <a:t>What businesses would need the electric turned on, the gas, rely on water or staff</a:t>
                      </a:r>
                      <a:endParaRPr lang="en-GB" sz="150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Are cash payments to staff legal in all countries.</a:t>
                      </a:r>
                      <a:endParaRPr lang="en-GB" sz="150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164288" y="1151409"/>
            <a:ext cx="1584176"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76133152"/>
      </p:ext>
    </p:extLst>
  </p:cSld>
  <p:clrMapOvr>
    <a:masterClrMapping/>
  </p:clrMapOvr>
  <p:transition advClick="0"/>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8784976" cy="625434"/>
          </a:xfrm>
        </p:spPr>
        <p:txBody>
          <a:bodyPr>
            <a:noAutofit/>
          </a:bodyPr>
          <a:lstStyle/>
          <a:p>
            <a:r>
              <a:rPr lang="en-GB" sz="4000" dirty="0"/>
              <a:t>4.4 – Cash Flow </a:t>
            </a:r>
            <a:r>
              <a:rPr lang="en-GB" sz="4000" dirty="0" smtClean="0"/>
              <a:t>Forecasts – Uses</a:t>
            </a:r>
            <a:endParaRPr lang="en-GB" sz="4000" b="1" dirty="0" smtClean="0"/>
          </a:p>
        </p:txBody>
      </p:sp>
      <p:sp>
        <p:nvSpPr>
          <p:cNvPr id="8" name="Rectangle 7"/>
          <p:cNvSpPr/>
          <p:nvPr/>
        </p:nvSpPr>
        <p:spPr>
          <a:xfrm>
            <a:off x="251520" y="1052736"/>
            <a:ext cx="8496623" cy="5370701"/>
          </a:xfrm>
          <a:prstGeom prst="rect">
            <a:avLst/>
          </a:prstGeom>
        </p:spPr>
        <p:txBody>
          <a:bodyPr wrap="square">
            <a:spAutoFit/>
          </a:bodyPr>
          <a:lstStyle/>
          <a:p>
            <a:pPr marL="285750" indent="-285750">
              <a:spcAft>
                <a:spcPts val="600"/>
              </a:spcAft>
              <a:buClr>
                <a:srgbClr val="00B050"/>
              </a:buClr>
              <a:buFont typeface="Wingdings 3" panose="05040102010807070707" pitchFamily="18" charset="2"/>
              <a:buChar char=""/>
            </a:pPr>
            <a:r>
              <a:rPr lang="en-US" sz="1600" dirty="0" smtClean="0">
                <a:solidFill>
                  <a:srgbClr val="0070C0"/>
                </a:solidFill>
              </a:rPr>
              <a:t>Cash flow forecasts are useful in the following situations:</a:t>
            </a:r>
          </a:p>
          <a:p>
            <a:pPr>
              <a:spcAft>
                <a:spcPts val="600"/>
              </a:spcAft>
              <a:buClr>
                <a:srgbClr val="00B050"/>
              </a:buClr>
            </a:pPr>
            <a:endParaRPr lang="en-US" sz="1600" b="1" dirty="0" smtClean="0">
              <a:solidFill>
                <a:srgbClr val="0070C0"/>
              </a:solidFill>
            </a:endParaRPr>
          </a:p>
          <a:p>
            <a:pPr>
              <a:spcAft>
                <a:spcPts val="600"/>
              </a:spcAft>
              <a:buClr>
                <a:srgbClr val="00B050"/>
              </a:buClr>
            </a:pPr>
            <a:endParaRPr lang="en-US" sz="2000" b="1" dirty="0">
              <a:solidFill>
                <a:srgbClr val="0070C0"/>
              </a:solidFill>
            </a:endParaRPr>
          </a:p>
          <a:p>
            <a:pPr>
              <a:spcAft>
                <a:spcPts val="600"/>
              </a:spcAft>
              <a:buClr>
                <a:srgbClr val="00B050"/>
              </a:buClr>
            </a:pPr>
            <a:r>
              <a:rPr lang="en-US" sz="1600" b="1" dirty="0" smtClean="0">
                <a:solidFill>
                  <a:srgbClr val="0070C0"/>
                </a:solidFill>
              </a:rPr>
              <a:t>Case Study example - Cash flow forecast</a:t>
            </a:r>
          </a:p>
          <a:p>
            <a:pPr marL="285750" indent="-285750">
              <a:spcAft>
                <a:spcPts val="600"/>
              </a:spcAft>
              <a:buClr>
                <a:srgbClr val="00B050"/>
              </a:buClr>
              <a:buFont typeface="Wingdings 3" panose="05040102010807070707" pitchFamily="18" charset="2"/>
              <a:buChar char=""/>
            </a:pPr>
            <a:r>
              <a:rPr lang="en-US" sz="1600" dirty="0" err="1" smtClean="0">
                <a:solidFill>
                  <a:srgbClr val="0070C0"/>
                </a:solidFill>
              </a:rPr>
              <a:t>Alrraja</a:t>
            </a:r>
            <a:r>
              <a:rPr lang="en-US" sz="1600" dirty="0">
                <a:solidFill>
                  <a:srgbClr val="0070C0"/>
                </a:solidFill>
              </a:rPr>
              <a:t>' </a:t>
            </a:r>
            <a:r>
              <a:rPr lang="en-US" sz="1600" dirty="0" err="1">
                <a:solidFill>
                  <a:srgbClr val="0070C0"/>
                </a:solidFill>
              </a:rPr>
              <a:t>Alssalih</a:t>
            </a:r>
            <a:r>
              <a:rPr lang="en-US" sz="1600" dirty="0">
                <a:solidFill>
                  <a:srgbClr val="0070C0"/>
                </a:solidFill>
              </a:rPr>
              <a:t> Limited </a:t>
            </a:r>
            <a:r>
              <a:rPr lang="en-US" sz="1600" dirty="0" smtClean="0">
                <a:solidFill>
                  <a:srgbClr val="0070C0"/>
                </a:solidFill>
              </a:rPr>
              <a:t>January to March 2015 ($). Figures in brackets are negative.</a:t>
            </a:r>
          </a:p>
          <a:p>
            <a:pPr marL="285750" indent="-285750">
              <a:spcAft>
                <a:spcPts val="600"/>
              </a:spcAft>
              <a:buClr>
                <a:srgbClr val="00B050"/>
              </a:buClr>
              <a:buFont typeface="Wingdings 3" panose="05040102010807070707" pitchFamily="18" charset="2"/>
              <a:buChar char=""/>
            </a:pPr>
            <a:endParaRPr lang="en-US" sz="1600" dirty="0" smtClean="0">
              <a:solidFill>
                <a:srgbClr val="0070C0"/>
              </a:solidFill>
            </a:endParaRPr>
          </a:p>
          <a:p>
            <a:pPr marL="285750" indent="-285750">
              <a:spcAft>
                <a:spcPts val="600"/>
              </a:spcAft>
              <a:buClr>
                <a:srgbClr val="00B050"/>
              </a:buClr>
              <a:buFont typeface="Wingdings 3" panose="05040102010807070707" pitchFamily="18" charset="2"/>
              <a:buChar char=""/>
            </a:pPr>
            <a:endParaRPr lang="en-US" sz="1600" dirty="0" smtClean="0">
              <a:solidFill>
                <a:srgbClr val="0070C0"/>
              </a:solidFill>
            </a:endParaRPr>
          </a:p>
          <a:p>
            <a:pPr marL="285750" indent="-285750">
              <a:spcAft>
                <a:spcPts val="600"/>
              </a:spcAft>
              <a:buClr>
                <a:srgbClr val="00B050"/>
              </a:buClr>
              <a:buFont typeface="Wingdings 3" panose="05040102010807070707" pitchFamily="18" charset="2"/>
              <a:buChar char=""/>
            </a:pPr>
            <a:endParaRPr lang="en-US" sz="1600" dirty="0" smtClean="0">
              <a:solidFill>
                <a:srgbClr val="0070C0"/>
              </a:solidFill>
            </a:endParaRPr>
          </a:p>
          <a:p>
            <a:pPr marL="285750" indent="-285750">
              <a:spcAft>
                <a:spcPts val="600"/>
              </a:spcAft>
              <a:buClr>
                <a:srgbClr val="00B050"/>
              </a:buClr>
              <a:buFont typeface="Wingdings 3" panose="05040102010807070707" pitchFamily="18" charset="2"/>
              <a:buChar char=""/>
            </a:pPr>
            <a:endParaRPr lang="en-US" sz="1600" dirty="0" smtClean="0">
              <a:solidFill>
                <a:srgbClr val="0070C0"/>
              </a:solidFill>
            </a:endParaRPr>
          </a:p>
          <a:p>
            <a:pPr marL="285750" indent="-285750">
              <a:spcAft>
                <a:spcPts val="600"/>
              </a:spcAft>
              <a:buClr>
                <a:srgbClr val="00B050"/>
              </a:buClr>
              <a:buFont typeface="Wingdings 3" panose="05040102010807070707" pitchFamily="18" charset="2"/>
              <a:buChar char=""/>
            </a:pPr>
            <a:endParaRPr lang="en-US" sz="1600" dirty="0" smtClean="0">
              <a:solidFill>
                <a:srgbClr val="0070C0"/>
              </a:solidFill>
            </a:endParaRPr>
          </a:p>
          <a:p>
            <a:pPr>
              <a:spcAft>
                <a:spcPts val="600"/>
              </a:spcAft>
              <a:buClr>
                <a:srgbClr val="00B050"/>
              </a:buClr>
            </a:pPr>
            <a:endParaRPr lang="en-US" sz="1600" dirty="0" smtClean="0">
              <a:solidFill>
                <a:srgbClr val="0070C0"/>
              </a:solidFill>
            </a:endParaRPr>
          </a:p>
          <a:p>
            <a:pPr marL="285750" indent="-285750">
              <a:spcAft>
                <a:spcPts val="600"/>
              </a:spcAft>
              <a:buClr>
                <a:srgbClr val="00B050"/>
              </a:buClr>
              <a:buFont typeface="Wingdings 3" panose="05040102010807070707" pitchFamily="18" charset="2"/>
              <a:buChar char=""/>
            </a:pPr>
            <a:r>
              <a:rPr lang="en-US" sz="1600" dirty="0" smtClean="0">
                <a:solidFill>
                  <a:srgbClr val="0070C0"/>
                </a:solidFill>
              </a:rPr>
              <a:t>Note the following points:</a:t>
            </a:r>
          </a:p>
          <a:p>
            <a:pPr marL="457200" indent="-227013">
              <a:spcAft>
                <a:spcPts val="600"/>
              </a:spcAft>
              <a:buClr>
                <a:srgbClr val="00B050"/>
              </a:buClr>
              <a:buFont typeface="Arial" panose="020B0604020202020204" pitchFamily="34" charset="0"/>
              <a:buChar char="•"/>
            </a:pPr>
            <a:r>
              <a:rPr lang="en-US" sz="1600" dirty="0" smtClean="0">
                <a:solidFill>
                  <a:srgbClr val="0070C0"/>
                </a:solidFill>
              </a:rPr>
              <a:t>A positive </a:t>
            </a:r>
            <a:r>
              <a:rPr lang="en-US" sz="1600" b="1" dirty="0" smtClean="0">
                <a:solidFill>
                  <a:srgbClr val="0070C0"/>
                </a:solidFill>
              </a:rPr>
              <a:t>net cash flow</a:t>
            </a:r>
            <a:r>
              <a:rPr lang="en-US" sz="1600" dirty="0" smtClean="0">
                <a:solidFill>
                  <a:srgbClr val="0070C0"/>
                </a:solidFill>
              </a:rPr>
              <a:t> will increase the closing bank balance</a:t>
            </a:r>
          </a:p>
          <a:p>
            <a:pPr marL="457200" indent="-227013">
              <a:spcAft>
                <a:spcPts val="600"/>
              </a:spcAft>
              <a:buClr>
                <a:srgbClr val="00B050"/>
              </a:buClr>
              <a:buFont typeface="Arial" panose="020B0604020202020204" pitchFamily="34" charset="0"/>
              <a:buChar char="•"/>
            </a:pPr>
            <a:r>
              <a:rPr lang="en-US" sz="1600" dirty="0" smtClean="0">
                <a:solidFill>
                  <a:srgbClr val="0070C0"/>
                </a:solidFill>
              </a:rPr>
              <a:t>A negative </a:t>
            </a:r>
            <a:r>
              <a:rPr lang="en-US" sz="1600" b="1" dirty="0" smtClean="0">
                <a:solidFill>
                  <a:srgbClr val="0070C0"/>
                </a:solidFill>
              </a:rPr>
              <a:t>net cash flow</a:t>
            </a:r>
            <a:r>
              <a:rPr lang="en-US" sz="1600" dirty="0" smtClean="0">
                <a:solidFill>
                  <a:srgbClr val="0070C0"/>
                </a:solidFill>
              </a:rPr>
              <a:t> (as in February) will reduce the bank balance</a:t>
            </a:r>
          </a:p>
          <a:p>
            <a:pPr marL="457200" indent="-227013">
              <a:spcAft>
                <a:spcPts val="600"/>
              </a:spcAft>
              <a:buClr>
                <a:srgbClr val="00B050"/>
              </a:buClr>
              <a:buFont typeface="Arial" panose="020B0604020202020204" pitchFamily="34" charset="0"/>
              <a:buChar char="•"/>
            </a:pPr>
            <a:r>
              <a:rPr lang="en-US" sz="1600" dirty="0" smtClean="0">
                <a:solidFill>
                  <a:srgbClr val="0070C0"/>
                </a:solidFill>
              </a:rPr>
              <a:t>Each </a:t>
            </a:r>
            <a:r>
              <a:rPr lang="en-US" sz="1600" b="1" dirty="0" smtClean="0">
                <a:solidFill>
                  <a:srgbClr val="0070C0"/>
                </a:solidFill>
              </a:rPr>
              <a:t>closing bank balance</a:t>
            </a:r>
            <a:r>
              <a:rPr lang="en-US" sz="1600" dirty="0" smtClean="0">
                <a:solidFill>
                  <a:srgbClr val="0070C0"/>
                </a:solidFill>
              </a:rPr>
              <a:t> becomes the </a:t>
            </a:r>
            <a:r>
              <a:rPr lang="en-US" sz="1600" b="1" dirty="0" smtClean="0">
                <a:solidFill>
                  <a:srgbClr val="0070C0"/>
                </a:solidFill>
              </a:rPr>
              <a:t>opening bank balance</a:t>
            </a:r>
            <a:r>
              <a:rPr lang="en-US" sz="1600" dirty="0" smtClean="0">
                <a:solidFill>
                  <a:srgbClr val="0070C0"/>
                </a:solidFill>
              </a:rPr>
              <a:t> for the next month</a:t>
            </a:r>
          </a:p>
          <a:p>
            <a:pPr marL="457200" indent="-227013">
              <a:spcAft>
                <a:spcPts val="600"/>
              </a:spcAft>
              <a:buClr>
                <a:srgbClr val="00B050"/>
              </a:buClr>
              <a:buFont typeface="Arial" panose="020B0604020202020204" pitchFamily="34" charset="0"/>
              <a:buChar char="•"/>
            </a:pPr>
            <a:r>
              <a:rPr lang="en-US" sz="1600" dirty="0" smtClean="0">
                <a:solidFill>
                  <a:srgbClr val="0070C0"/>
                </a:solidFill>
              </a:rPr>
              <a:t>The bank account will become overdrawn in February.</a:t>
            </a:r>
          </a:p>
        </p:txBody>
      </p:sp>
      <p:graphicFrame>
        <p:nvGraphicFramePr>
          <p:cNvPr id="2" name="Table 1"/>
          <p:cNvGraphicFramePr>
            <a:graphicFrameLocks noGrp="1"/>
          </p:cNvGraphicFramePr>
          <p:nvPr>
            <p:extLst>
              <p:ext uri="{D42A27DB-BD31-4B8C-83A1-F6EECF244321}">
                <p14:modId xmlns:p14="http://schemas.microsoft.com/office/powerpoint/2010/main" val="3147438050"/>
              </p:ext>
            </p:extLst>
          </p:nvPr>
        </p:nvGraphicFramePr>
        <p:xfrm>
          <a:off x="323529" y="2780928"/>
          <a:ext cx="8496944" cy="1828800"/>
        </p:xfrm>
        <a:graphic>
          <a:graphicData uri="http://schemas.openxmlformats.org/drawingml/2006/table">
            <a:tbl>
              <a:tblPr firstRow="1" bandRow="1">
                <a:tableStyleId>{5C22544A-7EE6-4342-B048-85BDC9FD1C3A}</a:tableStyleId>
              </a:tblPr>
              <a:tblGrid>
                <a:gridCol w="3816423"/>
                <a:gridCol w="1512168"/>
                <a:gridCol w="1584176"/>
                <a:gridCol w="1584177"/>
              </a:tblGrid>
              <a:tr h="252028">
                <a:tc>
                  <a:txBody>
                    <a:bodyPr/>
                    <a:lstStyle/>
                    <a:p>
                      <a:endParaRPr lang="en-GB" sz="1400" dirty="0">
                        <a:latin typeface="Arial" panose="020B0604020202020204" pitchFamily="34" charset="0"/>
                        <a:cs typeface="Arial" panose="020B0604020202020204" pitchFamily="34" charset="0"/>
                      </a:endParaRPr>
                    </a:p>
                  </a:txBody>
                  <a:tcPr/>
                </a:tc>
                <a:tc>
                  <a:txBody>
                    <a:bodyPr/>
                    <a:lstStyle/>
                    <a:p>
                      <a:pPr algn="ctr"/>
                      <a:r>
                        <a:rPr lang="en-US" sz="1400" dirty="0" smtClean="0">
                          <a:latin typeface="Arial" panose="020B0604020202020204" pitchFamily="34" charset="0"/>
                          <a:cs typeface="Arial" panose="020B0604020202020204" pitchFamily="34" charset="0"/>
                        </a:rPr>
                        <a:t>January</a:t>
                      </a:r>
                      <a:endParaRPr lang="en-GB" sz="1400" dirty="0">
                        <a:latin typeface="Arial" panose="020B0604020202020204" pitchFamily="34" charset="0"/>
                        <a:cs typeface="Arial" panose="020B0604020202020204" pitchFamily="34" charset="0"/>
                      </a:endParaRPr>
                    </a:p>
                  </a:txBody>
                  <a:tcPr/>
                </a:tc>
                <a:tc>
                  <a:txBody>
                    <a:bodyPr/>
                    <a:lstStyle/>
                    <a:p>
                      <a:pPr algn="ctr"/>
                      <a:r>
                        <a:rPr lang="en-US" sz="1400" dirty="0" smtClean="0">
                          <a:latin typeface="Arial" panose="020B0604020202020204" pitchFamily="34" charset="0"/>
                          <a:cs typeface="Arial" panose="020B0604020202020204" pitchFamily="34" charset="0"/>
                        </a:rPr>
                        <a:t>February</a:t>
                      </a:r>
                      <a:endParaRPr lang="en-GB" sz="1400" dirty="0">
                        <a:latin typeface="Arial" panose="020B0604020202020204" pitchFamily="34" charset="0"/>
                        <a:cs typeface="Arial" panose="020B0604020202020204" pitchFamily="34" charset="0"/>
                      </a:endParaRPr>
                    </a:p>
                  </a:txBody>
                  <a:tcPr/>
                </a:tc>
                <a:tc>
                  <a:txBody>
                    <a:bodyPr/>
                    <a:lstStyle/>
                    <a:p>
                      <a:pPr algn="ctr"/>
                      <a:r>
                        <a:rPr lang="en-US" sz="1400" dirty="0" smtClean="0">
                          <a:latin typeface="Arial" panose="020B0604020202020204" pitchFamily="34" charset="0"/>
                          <a:cs typeface="Arial" panose="020B0604020202020204" pitchFamily="34" charset="0"/>
                        </a:rPr>
                        <a:t>March</a:t>
                      </a:r>
                      <a:endParaRPr lang="en-GB" sz="1400" dirty="0">
                        <a:latin typeface="Arial" panose="020B0604020202020204" pitchFamily="34" charset="0"/>
                        <a:cs typeface="Arial" panose="020B0604020202020204" pitchFamily="34" charset="0"/>
                      </a:endParaRPr>
                    </a:p>
                  </a:txBody>
                  <a:tcPr/>
                </a:tc>
              </a:tr>
              <a:tr h="252028">
                <a:tc>
                  <a:txBody>
                    <a:bodyPr/>
                    <a:lstStyle/>
                    <a:p>
                      <a:r>
                        <a:rPr lang="en-US" sz="1400" b="1" dirty="0" smtClean="0">
                          <a:latin typeface="Arial" panose="020B0604020202020204" pitchFamily="34" charset="0"/>
                          <a:cs typeface="Arial" panose="020B0604020202020204" pitchFamily="34" charset="0"/>
                        </a:rPr>
                        <a:t>Cash Inflows</a:t>
                      </a:r>
                      <a:r>
                        <a:rPr lang="en-US" sz="1400" b="1" baseline="0" dirty="0" smtClean="0">
                          <a:latin typeface="Arial" panose="020B0604020202020204" pitchFamily="34" charset="0"/>
                          <a:cs typeface="Arial" panose="020B0604020202020204" pitchFamily="34" charset="0"/>
                        </a:rPr>
                        <a:t> (A)</a:t>
                      </a:r>
                      <a:endParaRPr lang="en-GB" sz="1400" b="1" dirty="0">
                        <a:latin typeface="Arial" panose="020B0604020202020204" pitchFamily="34" charset="0"/>
                        <a:cs typeface="Arial" panose="020B0604020202020204" pitchFamily="34" charset="0"/>
                      </a:endParaRPr>
                    </a:p>
                  </a:txBody>
                  <a:tcPr/>
                </a:tc>
                <a:tc>
                  <a:txBody>
                    <a:bodyPr/>
                    <a:lstStyle/>
                    <a:p>
                      <a:pPr algn="ctr"/>
                      <a:r>
                        <a:rPr lang="en-US" sz="1400" b="1" dirty="0" smtClean="0">
                          <a:latin typeface="Arial" panose="020B0604020202020204" pitchFamily="34" charset="0"/>
                          <a:cs typeface="Arial" panose="020B0604020202020204" pitchFamily="34" charset="0"/>
                        </a:rPr>
                        <a:t>35 000</a:t>
                      </a:r>
                      <a:endParaRPr lang="en-GB" sz="1400" b="1" dirty="0">
                        <a:latin typeface="Arial" panose="020B0604020202020204" pitchFamily="34" charset="0"/>
                        <a:cs typeface="Arial" panose="020B0604020202020204" pitchFamily="34" charset="0"/>
                      </a:endParaRPr>
                    </a:p>
                  </a:txBody>
                  <a:tcPr/>
                </a:tc>
                <a:tc>
                  <a:txBody>
                    <a:bodyPr/>
                    <a:lstStyle/>
                    <a:p>
                      <a:pPr algn="ctr"/>
                      <a:r>
                        <a:rPr lang="en-US" sz="1400" b="1" dirty="0" smtClean="0">
                          <a:latin typeface="Arial" panose="020B0604020202020204" pitchFamily="34" charset="0"/>
                          <a:cs typeface="Arial" panose="020B0604020202020204" pitchFamily="34" charset="0"/>
                        </a:rPr>
                        <a:t>45 000</a:t>
                      </a:r>
                      <a:endParaRPr lang="en-GB" sz="1400" b="1" dirty="0">
                        <a:latin typeface="Arial" panose="020B0604020202020204" pitchFamily="34" charset="0"/>
                        <a:cs typeface="Arial" panose="020B0604020202020204" pitchFamily="34" charset="0"/>
                      </a:endParaRPr>
                    </a:p>
                  </a:txBody>
                  <a:tcPr/>
                </a:tc>
                <a:tc>
                  <a:txBody>
                    <a:bodyPr/>
                    <a:lstStyle/>
                    <a:p>
                      <a:pPr algn="ctr"/>
                      <a:r>
                        <a:rPr lang="en-US" sz="1400" b="1" dirty="0" smtClean="0">
                          <a:latin typeface="Arial" panose="020B0604020202020204" pitchFamily="34" charset="0"/>
                          <a:cs typeface="Arial" panose="020B0604020202020204" pitchFamily="34" charset="0"/>
                        </a:rPr>
                        <a:t>50 000</a:t>
                      </a:r>
                      <a:endParaRPr lang="en-GB" sz="1400" b="1" dirty="0">
                        <a:latin typeface="Arial" panose="020B0604020202020204" pitchFamily="34" charset="0"/>
                        <a:cs typeface="Arial" panose="020B0604020202020204" pitchFamily="34" charset="0"/>
                      </a:endParaRPr>
                    </a:p>
                  </a:txBody>
                  <a:tcPr/>
                </a:tc>
              </a:tr>
              <a:tr h="252028">
                <a:tc>
                  <a:txBody>
                    <a:bodyPr/>
                    <a:lstStyle/>
                    <a:p>
                      <a:r>
                        <a:rPr lang="en-US" sz="1400" b="1" dirty="0" smtClean="0">
                          <a:latin typeface="Arial" panose="020B0604020202020204" pitchFamily="34" charset="0"/>
                          <a:cs typeface="Arial" panose="020B0604020202020204" pitchFamily="34" charset="0"/>
                        </a:rPr>
                        <a:t>Cash Outflows</a:t>
                      </a:r>
                      <a:r>
                        <a:rPr lang="en-US" sz="1400" b="1" baseline="0" dirty="0" smtClean="0">
                          <a:latin typeface="Arial" panose="020B0604020202020204" pitchFamily="34" charset="0"/>
                          <a:cs typeface="Arial" panose="020B0604020202020204" pitchFamily="34" charset="0"/>
                        </a:rPr>
                        <a:t> (B)</a:t>
                      </a:r>
                      <a:endParaRPr lang="en-GB" sz="1400" b="1" dirty="0">
                        <a:latin typeface="Arial" panose="020B0604020202020204" pitchFamily="34" charset="0"/>
                        <a:cs typeface="Arial" panose="020B0604020202020204" pitchFamily="34" charset="0"/>
                      </a:endParaRPr>
                    </a:p>
                  </a:txBody>
                  <a:tcPr/>
                </a:tc>
                <a:tc>
                  <a:txBody>
                    <a:bodyPr/>
                    <a:lstStyle/>
                    <a:p>
                      <a:pPr algn="ctr"/>
                      <a:r>
                        <a:rPr lang="en-US" sz="1400" b="1" dirty="0" smtClean="0">
                          <a:latin typeface="Arial" panose="020B0604020202020204" pitchFamily="34" charset="0"/>
                          <a:cs typeface="Arial" panose="020B0604020202020204" pitchFamily="34" charset="0"/>
                        </a:rPr>
                        <a:t>30 000</a:t>
                      </a:r>
                      <a:endParaRPr lang="en-GB" sz="1400" b="1" dirty="0">
                        <a:latin typeface="Arial" panose="020B0604020202020204" pitchFamily="34" charset="0"/>
                        <a:cs typeface="Arial" panose="020B0604020202020204" pitchFamily="34" charset="0"/>
                      </a:endParaRPr>
                    </a:p>
                  </a:txBody>
                  <a:tcPr/>
                </a:tc>
                <a:tc>
                  <a:txBody>
                    <a:bodyPr/>
                    <a:lstStyle/>
                    <a:p>
                      <a:pPr algn="ctr"/>
                      <a:r>
                        <a:rPr lang="en-US" sz="1400" b="1" dirty="0" smtClean="0">
                          <a:latin typeface="Arial" panose="020B0604020202020204" pitchFamily="34" charset="0"/>
                          <a:cs typeface="Arial" panose="020B0604020202020204" pitchFamily="34" charset="0"/>
                        </a:rPr>
                        <a:t>65 000</a:t>
                      </a:r>
                      <a:endParaRPr lang="en-GB" sz="1400" b="1" dirty="0">
                        <a:latin typeface="Arial" panose="020B0604020202020204" pitchFamily="34" charset="0"/>
                        <a:cs typeface="Arial" panose="020B0604020202020204" pitchFamily="34" charset="0"/>
                      </a:endParaRPr>
                    </a:p>
                  </a:txBody>
                  <a:tcPr/>
                </a:tc>
                <a:tc>
                  <a:txBody>
                    <a:bodyPr/>
                    <a:lstStyle/>
                    <a:p>
                      <a:pPr algn="ctr"/>
                      <a:r>
                        <a:rPr lang="en-US" sz="1400" b="1" dirty="0" smtClean="0">
                          <a:latin typeface="Arial" panose="020B0604020202020204" pitchFamily="34" charset="0"/>
                          <a:cs typeface="Arial" panose="020B0604020202020204" pitchFamily="34" charset="0"/>
                        </a:rPr>
                        <a:t>40 000</a:t>
                      </a:r>
                      <a:endParaRPr lang="en-GB" sz="1400" b="1" dirty="0">
                        <a:latin typeface="Arial" panose="020B0604020202020204" pitchFamily="34" charset="0"/>
                        <a:cs typeface="Arial" panose="020B0604020202020204" pitchFamily="34" charset="0"/>
                      </a:endParaRPr>
                    </a:p>
                  </a:txBody>
                  <a:tcPr/>
                </a:tc>
              </a:tr>
              <a:tr h="252028">
                <a:tc>
                  <a:txBody>
                    <a:bodyPr/>
                    <a:lstStyle/>
                    <a:p>
                      <a:r>
                        <a:rPr lang="en-US" sz="1400" b="1" dirty="0" smtClean="0">
                          <a:latin typeface="Arial" panose="020B0604020202020204" pitchFamily="34" charset="0"/>
                          <a:cs typeface="Arial" panose="020B0604020202020204" pitchFamily="34" charset="0"/>
                        </a:rPr>
                        <a:t>Opening bank Balance (C)</a:t>
                      </a:r>
                      <a:endParaRPr lang="en-GB" sz="1400" b="1" dirty="0">
                        <a:latin typeface="Arial" panose="020B0604020202020204" pitchFamily="34" charset="0"/>
                        <a:cs typeface="Arial" panose="020B0604020202020204" pitchFamily="34" charset="0"/>
                      </a:endParaRPr>
                    </a:p>
                  </a:txBody>
                  <a:tcPr/>
                </a:tc>
                <a:tc>
                  <a:txBody>
                    <a:bodyPr/>
                    <a:lstStyle/>
                    <a:p>
                      <a:pPr algn="ctr"/>
                      <a:r>
                        <a:rPr lang="en-US" sz="1400" b="1" dirty="0" smtClean="0">
                          <a:latin typeface="Arial" panose="020B0604020202020204" pitchFamily="34" charset="0"/>
                          <a:cs typeface="Arial" panose="020B0604020202020204" pitchFamily="34" charset="0"/>
                        </a:rPr>
                        <a:t>10 000</a:t>
                      </a:r>
                      <a:endParaRPr lang="en-GB" sz="1400" b="1" dirty="0">
                        <a:latin typeface="Arial" panose="020B0604020202020204" pitchFamily="34" charset="0"/>
                        <a:cs typeface="Arial" panose="020B0604020202020204" pitchFamily="34" charset="0"/>
                      </a:endParaRPr>
                    </a:p>
                  </a:txBody>
                  <a:tcPr/>
                </a:tc>
                <a:tc>
                  <a:txBody>
                    <a:bodyPr/>
                    <a:lstStyle/>
                    <a:p>
                      <a:pPr algn="ctr"/>
                      <a:r>
                        <a:rPr lang="en-US" sz="1400" b="1" dirty="0" smtClean="0">
                          <a:latin typeface="Arial" panose="020B0604020202020204" pitchFamily="34" charset="0"/>
                          <a:cs typeface="Arial" panose="020B0604020202020204" pitchFamily="34" charset="0"/>
                        </a:rPr>
                        <a:t>15 000</a:t>
                      </a:r>
                      <a:endParaRPr lang="en-GB" sz="1400" b="1" dirty="0">
                        <a:latin typeface="Arial" panose="020B0604020202020204" pitchFamily="34" charset="0"/>
                        <a:cs typeface="Arial" panose="020B0604020202020204" pitchFamily="34" charset="0"/>
                      </a:endParaRPr>
                    </a:p>
                  </a:txBody>
                  <a:tcPr/>
                </a:tc>
                <a:tc>
                  <a:txBody>
                    <a:bodyPr/>
                    <a:lstStyle/>
                    <a:p>
                      <a:pPr algn="ctr"/>
                      <a:r>
                        <a:rPr lang="en-US" sz="1400" b="1" dirty="0" smtClean="0">
                          <a:solidFill>
                            <a:srgbClr val="FF0000"/>
                          </a:solidFill>
                          <a:latin typeface="Arial" panose="020B0604020202020204" pitchFamily="34" charset="0"/>
                          <a:cs typeface="Arial" panose="020B0604020202020204" pitchFamily="34" charset="0"/>
                        </a:rPr>
                        <a:t>(5 000)</a:t>
                      </a:r>
                      <a:endParaRPr lang="en-GB" sz="1400" b="1" dirty="0">
                        <a:solidFill>
                          <a:srgbClr val="FF0000"/>
                        </a:solidFill>
                        <a:latin typeface="Arial" panose="020B0604020202020204" pitchFamily="34" charset="0"/>
                        <a:cs typeface="Arial" panose="020B0604020202020204" pitchFamily="34" charset="0"/>
                      </a:endParaRPr>
                    </a:p>
                  </a:txBody>
                  <a:tcPr/>
                </a:tc>
              </a:tr>
              <a:tr h="252028">
                <a:tc>
                  <a:txBody>
                    <a:bodyPr/>
                    <a:lstStyle/>
                    <a:p>
                      <a:r>
                        <a:rPr lang="en-US" sz="1400" b="1" dirty="0" smtClean="0">
                          <a:latin typeface="Arial" panose="020B0604020202020204" pitchFamily="34" charset="0"/>
                          <a:cs typeface="Arial" panose="020B0604020202020204" pitchFamily="34" charset="0"/>
                        </a:rPr>
                        <a:t>NET CASH FLOW</a:t>
                      </a:r>
                      <a:r>
                        <a:rPr lang="en-US" sz="1400" b="1" baseline="0" dirty="0" smtClean="0">
                          <a:latin typeface="Arial" panose="020B0604020202020204" pitchFamily="34" charset="0"/>
                          <a:cs typeface="Arial" panose="020B0604020202020204" pitchFamily="34" charset="0"/>
                        </a:rPr>
                        <a:t> (D) (=A - B)</a:t>
                      </a:r>
                      <a:endParaRPr lang="en-GB" sz="1400" b="1" dirty="0">
                        <a:latin typeface="Arial" panose="020B0604020202020204" pitchFamily="34" charset="0"/>
                        <a:cs typeface="Arial" panose="020B0604020202020204" pitchFamily="34" charset="0"/>
                      </a:endParaRPr>
                    </a:p>
                  </a:txBody>
                  <a:tcPr/>
                </a:tc>
                <a:tc>
                  <a:txBody>
                    <a:bodyPr/>
                    <a:lstStyle/>
                    <a:p>
                      <a:pPr algn="ctr"/>
                      <a:r>
                        <a:rPr lang="en-US" sz="1400" b="1" dirty="0" smtClean="0">
                          <a:latin typeface="Arial" panose="020B0604020202020204" pitchFamily="34" charset="0"/>
                          <a:cs typeface="Arial" panose="020B0604020202020204" pitchFamily="34" charset="0"/>
                        </a:rPr>
                        <a:t>5 000</a:t>
                      </a:r>
                      <a:endParaRPr lang="en-GB" sz="1400" b="1" dirty="0">
                        <a:latin typeface="Arial" panose="020B0604020202020204" pitchFamily="34" charset="0"/>
                        <a:cs typeface="Arial" panose="020B0604020202020204" pitchFamily="34" charset="0"/>
                      </a:endParaRPr>
                    </a:p>
                  </a:txBody>
                  <a:tcPr/>
                </a:tc>
                <a:tc>
                  <a:txBody>
                    <a:bodyPr/>
                    <a:lstStyle/>
                    <a:p>
                      <a:pPr algn="ctr"/>
                      <a:r>
                        <a:rPr lang="en-US" sz="1400" b="1" dirty="0" smtClean="0">
                          <a:solidFill>
                            <a:srgbClr val="FF0000"/>
                          </a:solidFill>
                          <a:latin typeface="Arial" panose="020B0604020202020204" pitchFamily="34" charset="0"/>
                          <a:cs typeface="Arial" panose="020B0604020202020204" pitchFamily="34" charset="0"/>
                        </a:rPr>
                        <a:t>(20 000)</a:t>
                      </a:r>
                      <a:endParaRPr lang="en-GB" sz="1400" b="1" dirty="0">
                        <a:solidFill>
                          <a:srgbClr val="FF0000"/>
                        </a:solidFill>
                        <a:latin typeface="Arial" panose="020B0604020202020204" pitchFamily="34" charset="0"/>
                        <a:cs typeface="Arial" panose="020B0604020202020204" pitchFamily="34" charset="0"/>
                      </a:endParaRPr>
                    </a:p>
                  </a:txBody>
                  <a:tcPr/>
                </a:tc>
                <a:tc>
                  <a:txBody>
                    <a:bodyPr/>
                    <a:lstStyle/>
                    <a:p>
                      <a:pPr algn="ctr"/>
                      <a:r>
                        <a:rPr lang="en-US" sz="1400" b="1" dirty="0" smtClean="0">
                          <a:latin typeface="Arial" panose="020B0604020202020204" pitchFamily="34" charset="0"/>
                          <a:cs typeface="Arial" panose="020B0604020202020204" pitchFamily="34" charset="0"/>
                        </a:rPr>
                        <a:t>10 000</a:t>
                      </a:r>
                      <a:endParaRPr lang="en-GB" sz="1400" b="1" dirty="0">
                        <a:latin typeface="Arial" panose="020B0604020202020204" pitchFamily="34" charset="0"/>
                        <a:cs typeface="Arial" panose="020B0604020202020204" pitchFamily="34" charset="0"/>
                      </a:endParaRPr>
                    </a:p>
                  </a:txBody>
                  <a:tcPr/>
                </a:tc>
              </a:tr>
              <a:tr h="252028">
                <a:tc>
                  <a:txBody>
                    <a:bodyPr/>
                    <a:lstStyle/>
                    <a:p>
                      <a:r>
                        <a:rPr lang="en-US" sz="1400" b="1" dirty="0" smtClean="0">
                          <a:latin typeface="Arial" panose="020B0604020202020204" pitchFamily="34" charset="0"/>
                          <a:cs typeface="Arial" panose="020B0604020202020204" pitchFamily="34" charset="0"/>
                        </a:rPr>
                        <a:t>CLOSING BANK BALANCE (=C + D)</a:t>
                      </a:r>
                      <a:endParaRPr lang="en-GB" sz="1400" b="1" dirty="0">
                        <a:latin typeface="Arial" panose="020B0604020202020204" pitchFamily="34" charset="0"/>
                        <a:cs typeface="Arial" panose="020B0604020202020204" pitchFamily="34" charset="0"/>
                      </a:endParaRPr>
                    </a:p>
                  </a:txBody>
                  <a:tcPr/>
                </a:tc>
                <a:tc>
                  <a:txBody>
                    <a:bodyPr/>
                    <a:lstStyle/>
                    <a:p>
                      <a:pPr algn="ctr"/>
                      <a:r>
                        <a:rPr lang="en-US" sz="1400" b="1" dirty="0" smtClean="0">
                          <a:latin typeface="Arial" panose="020B0604020202020204" pitchFamily="34" charset="0"/>
                          <a:cs typeface="Arial" panose="020B0604020202020204" pitchFamily="34" charset="0"/>
                        </a:rPr>
                        <a:t>15 000</a:t>
                      </a:r>
                      <a:endParaRPr lang="en-GB" sz="1400" b="1" dirty="0">
                        <a:latin typeface="Arial" panose="020B0604020202020204" pitchFamily="34" charset="0"/>
                        <a:cs typeface="Arial" panose="020B0604020202020204" pitchFamily="34" charset="0"/>
                      </a:endParaRPr>
                    </a:p>
                  </a:txBody>
                  <a:tcPr/>
                </a:tc>
                <a:tc>
                  <a:txBody>
                    <a:bodyPr/>
                    <a:lstStyle/>
                    <a:p>
                      <a:pPr algn="ctr"/>
                      <a:r>
                        <a:rPr lang="en-US" sz="1400" b="1" dirty="0" smtClean="0">
                          <a:solidFill>
                            <a:srgbClr val="FF0000"/>
                          </a:solidFill>
                          <a:latin typeface="Arial" panose="020B0604020202020204" pitchFamily="34" charset="0"/>
                          <a:cs typeface="Arial" panose="020B0604020202020204" pitchFamily="34" charset="0"/>
                        </a:rPr>
                        <a:t>(5 000)</a:t>
                      </a:r>
                      <a:endParaRPr lang="en-GB" sz="1400" b="1" dirty="0">
                        <a:solidFill>
                          <a:srgbClr val="FF0000"/>
                        </a:solidFill>
                        <a:latin typeface="Arial" panose="020B0604020202020204" pitchFamily="34" charset="0"/>
                        <a:cs typeface="Arial" panose="020B0604020202020204" pitchFamily="34" charset="0"/>
                      </a:endParaRPr>
                    </a:p>
                  </a:txBody>
                  <a:tcPr/>
                </a:tc>
                <a:tc>
                  <a:txBody>
                    <a:bodyPr/>
                    <a:lstStyle/>
                    <a:p>
                      <a:pPr algn="ctr"/>
                      <a:r>
                        <a:rPr lang="en-US" sz="1400" b="1" dirty="0" smtClean="0">
                          <a:latin typeface="Arial" panose="020B0604020202020204" pitchFamily="34" charset="0"/>
                          <a:cs typeface="Arial" panose="020B0604020202020204" pitchFamily="34" charset="0"/>
                        </a:rPr>
                        <a:t>5 000</a:t>
                      </a:r>
                      <a:endParaRPr lang="en-GB" sz="1400" b="1" dirty="0">
                        <a:latin typeface="Arial" panose="020B0604020202020204" pitchFamily="34" charset="0"/>
                        <a:cs typeface="Arial" panose="020B0604020202020204" pitchFamily="34" charset="0"/>
                      </a:endParaRPr>
                    </a:p>
                  </a:txBody>
                  <a:tcPr/>
                </a:tc>
              </a:tr>
            </a:tbl>
          </a:graphicData>
        </a:graphic>
      </p:graphicFrame>
      <p:graphicFrame>
        <p:nvGraphicFramePr>
          <p:cNvPr id="3" name="Table 2"/>
          <p:cNvGraphicFramePr>
            <a:graphicFrameLocks noGrp="1"/>
          </p:cNvGraphicFramePr>
          <p:nvPr>
            <p:extLst>
              <p:ext uri="{D42A27DB-BD31-4B8C-83A1-F6EECF244321}">
                <p14:modId xmlns:p14="http://schemas.microsoft.com/office/powerpoint/2010/main" val="1243965513"/>
              </p:ext>
            </p:extLst>
          </p:nvPr>
        </p:nvGraphicFramePr>
        <p:xfrm>
          <a:off x="1259632" y="1412776"/>
          <a:ext cx="6840762" cy="670560"/>
        </p:xfrm>
        <a:graphic>
          <a:graphicData uri="http://schemas.openxmlformats.org/drawingml/2006/table">
            <a:tbl>
              <a:tblPr firstRow="1" bandRow="1">
                <a:tableStyleId>{2D5ABB26-0587-4C30-8999-92F81FD0307C}</a:tableStyleId>
              </a:tblPr>
              <a:tblGrid>
                <a:gridCol w="2952329"/>
                <a:gridCol w="3888433"/>
              </a:tblGrid>
              <a:tr h="328917">
                <a:tc>
                  <a:txBody>
                    <a:bodyPr/>
                    <a:lstStyle/>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dirty="0" smtClean="0">
                          <a:solidFill>
                            <a:srgbClr val="0070C0"/>
                          </a:solidFill>
                          <a:latin typeface="Arial" panose="020B0604020202020204" pitchFamily="34" charset="0"/>
                          <a:cs typeface="Arial" panose="020B0604020202020204" pitchFamily="34" charset="0"/>
                        </a:rPr>
                        <a:t>Starting up a business</a:t>
                      </a:r>
                    </a:p>
                  </a:txBody>
                  <a:tcPr/>
                </a:tc>
                <a:tc>
                  <a:txBody>
                    <a:bodyPr/>
                    <a:lstStyle/>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dirty="0" smtClean="0">
                          <a:solidFill>
                            <a:srgbClr val="0070C0"/>
                          </a:solidFill>
                          <a:latin typeface="Arial" panose="020B0604020202020204" pitchFamily="34" charset="0"/>
                          <a:cs typeface="Arial" panose="020B0604020202020204" pitchFamily="34" charset="0"/>
                        </a:rPr>
                        <a:t>Running an existing business</a:t>
                      </a:r>
                    </a:p>
                  </a:txBody>
                  <a:tcPr/>
                </a:tc>
              </a:tr>
              <a:tr h="328917">
                <a:tc>
                  <a:txBody>
                    <a:bodyPr/>
                    <a:lstStyle/>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dirty="0" smtClean="0">
                          <a:solidFill>
                            <a:srgbClr val="0070C0"/>
                          </a:solidFill>
                          <a:latin typeface="Arial" panose="020B0604020202020204" pitchFamily="34" charset="0"/>
                          <a:cs typeface="Arial" panose="020B0604020202020204" pitchFamily="34" charset="0"/>
                        </a:rPr>
                        <a:t>Managing cash flow</a:t>
                      </a:r>
                    </a:p>
                  </a:txBody>
                  <a:tcPr/>
                </a:tc>
                <a:tc>
                  <a:txBody>
                    <a:bodyPr/>
                    <a:lstStyle/>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dirty="0" smtClean="0">
                          <a:solidFill>
                            <a:srgbClr val="0070C0"/>
                          </a:solidFill>
                          <a:latin typeface="Arial" panose="020B0604020202020204" pitchFamily="34" charset="0"/>
                          <a:cs typeface="Arial" panose="020B0604020202020204" pitchFamily="34" charset="0"/>
                        </a:rPr>
                        <a:t>Keeping the bank manager informed</a:t>
                      </a:r>
                    </a:p>
                  </a:txBody>
                  <a:tcPr/>
                </a:tc>
              </a:tr>
            </a:tbl>
          </a:graphicData>
        </a:graphic>
      </p:graphicFrame>
    </p:spTree>
    <p:extLst>
      <p:ext uri="{BB962C8B-B14F-4D97-AF65-F5344CB8AC3E}">
        <p14:creationId xmlns:p14="http://schemas.microsoft.com/office/powerpoint/2010/main" val="2795610825"/>
      </p:ext>
    </p:extLst>
  </p:cSld>
  <p:clrMapOvr>
    <a:masterClrMapping/>
  </p:clrMapOvr>
  <p:transition advClick="0"/>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8640960" cy="5463034"/>
          </a:xfrm>
          <a:prstGeom prst="rect">
            <a:avLst/>
          </a:prstGeom>
        </p:spPr>
        <p:txBody>
          <a:bodyPr wrap="square">
            <a:spAutoFit/>
          </a:bodyPr>
          <a:lstStyle/>
          <a:p>
            <a:pPr>
              <a:spcAft>
                <a:spcPts val="600"/>
              </a:spcAft>
              <a:buClr>
                <a:srgbClr val="00B050"/>
              </a:buClr>
            </a:pPr>
            <a:r>
              <a:rPr lang="en-US" b="1" dirty="0" smtClean="0"/>
              <a:t>Starting up a Business</a:t>
            </a:r>
          </a:p>
          <a:p>
            <a:pPr marL="285750" indent="-285750">
              <a:spcAft>
                <a:spcPts val="600"/>
              </a:spcAft>
              <a:buClr>
                <a:srgbClr val="00B050"/>
              </a:buClr>
              <a:buFont typeface="Wingdings 3" panose="05040102010807070707" pitchFamily="18" charset="2"/>
              <a:buChar char=""/>
            </a:pPr>
            <a:r>
              <a:rPr lang="en-US" dirty="0" smtClean="0"/>
              <a:t>When planning to start a business, the owner will need to know how much cash will be needed in the first few months of operation. This is a very expensive time for new businesses as premises have to be purchased or rented, machinery must be purchased or hired, inventory must be built up and advertising and promotion costs will be necessary to make customers to make consumers aware of the product or service. </a:t>
            </a:r>
          </a:p>
          <a:p>
            <a:pPr marL="285750" indent="-285750">
              <a:spcAft>
                <a:spcPts val="600"/>
              </a:spcAft>
              <a:buClr>
                <a:srgbClr val="00B050"/>
              </a:buClr>
              <a:buFont typeface="Wingdings 3" panose="05040102010807070707" pitchFamily="18" charset="2"/>
              <a:buChar char=""/>
            </a:pPr>
            <a:r>
              <a:rPr lang="en-US" dirty="0" smtClean="0"/>
              <a:t>Many new businesses fail because owners do not realise how much cash is needed in the first few crucial months. A cash flow forecast should help to avoid these problems.</a:t>
            </a:r>
          </a:p>
          <a:p>
            <a:pPr>
              <a:spcAft>
                <a:spcPts val="600"/>
              </a:spcAft>
              <a:buClr>
                <a:srgbClr val="00B050"/>
              </a:buClr>
            </a:pPr>
            <a:r>
              <a:rPr lang="en-US" b="1" dirty="0" smtClean="0"/>
              <a:t>Keeping the bank manager informed</a:t>
            </a:r>
          </a:p>
          <a:p>
            <a:pPr marL="285750" indent="-285750">
              <a:spcAft>
                <a:spcPts val="600"/>
              </a:spcAft>
              <a:buClr>
                <a:srgbClr val="00B050"/>
              </a:buClr>
              <a:buFont typeface="Wingdings 3" panose="05040102010807070707" pitchFamily="18" charset="2"/>
              <a:buChar char=""/>
            </a:pPr>
            <a:r>
              <a:rPr lang="en-US" dirty="0" smtClean="0"/>
              <a:t>Banks provide loans to businesses. However, before bank managers will lend any money, they need to see the firm’s cash flow forecast. This is particularly true of a new business, but also for an existing one. The bank manager will need to be able to see how big a loan or overdraft is needed, when it is needed, how long the finance is needed for and when it might be repaid.</a:t>
            </a:r>
          </a:p>
          <a:p>
            <a:pPr marL="285750" indent="-285750">
              <a:spcAft>
                <a:spcPts val="600"/>
              </a:spcAft>
              <a:buClr>
                <a:srgbClr val="00B050"/>
              </a:buClr>
              <a:buFont typeface="Wingdings 3" panose="05040102010807070707" pitchFamily="18" charset="2"/>
              <a:buChar char=""/>
            </a:pPr>
            <a:r>
              <a:rPr lang="en-US" dirty="0" smtClean="0"/>
              <a:t>It is very rare for a bank to lend to a business unless a cash flow forecast is produced which shows these factors.</a:t>
            </a:r>
            <a:endParaRPr lang="en-GB" dirty="0" smtClean="0"/>
          </a:p>
        </p:txBody>
      </p:sp>
      <p:sp>
        <p:nvSpPr>
          <p:cNvPr id="7" name="Title 1"/>
          <p:cNvSpPr>
            <a:spLocks noGrp="1"/>
          </p:cNvSpPr>
          <p:nvPr>
            <p:ph type="title"/>
          </p:nvPr>
        </p:nvSpPr>
        <p:spPr>
          <a:xfrm>
            <a:off x="107504" y="44624"/>
            <a:ext cx="8784976" cy="625434"/>
          </a:xfrm>
        </p:spPr>
        <p:txBody>
          <a:bodyPr>
            <a:noAutofit/>
          </a:bodyPr>
          <a:lstStyle/>
          <a:p>
            <a:r>
              <a:rPr lang="en-GB" sz="4000" dirty="0"/>
              <a:t>4.4 – Cash Flow </a:t>
            </a:r>
            <a:r>
              <a:rPr lang="en-GB" sz="4000" dirty="0" smtClean="0"/>
              <a:t>Forecasts – Uses</a:t>
            </a:r>
            <a:endParaRPr lang="en-GB" sz="4000" b="1" dirty="0" smtClean="0"/>
          </a:p>
        </p:txBody>
      </p:sp>
    </p:spTree>
    <p:extLst>
      <p:ext uri="{BB962C8B-B14F-4D97-AF65-F5344CB8AC3E}">
        <p14:creationId xmlns:p14="http://schemas.microsoft.com/office/powerpoint/2010/main" val="1343398195"/>
      </p:ext>
    </p:extLst>
  </p:cSld>
  <p:clrMapOvr>
    <a:masterClrMapping/>
  </p:clrMapOvr>
  <p:transition advClick="0"/>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8496623" cy="5429179"/>
          </a:xfrm>
          <a:prstGeom prst="rect">
            <a:avLst/>
          </a:prstGeom>
        </p:spPr>
        <p:txBody>
          <a:bodyPr wrap="square">
            <a:spAutoFit/>
          </a:bodyPr>
          <a:lstStyle/>
          <a:p>
            <a:pPr>
              <a:spcAft>
                <a:spcPts val="600"/>
              </a:spcAft>
              <a:buClr>
                <a:srgbClr val="00B050"/>
              </a:buClr>
            </a:pPr>
            <a:r>
              <a:rPr lang="en-US" sz="1720" b="1" dirty="0" smtClean="0"/>
              <a:t>Managing an Existing Business</a:t>
            </a:r>
          </a:p>
          <a:p>
            <a:pPr marL="285750" indent="-285750">
              <a:spcAft>
                <a:spcPts val="600"/>
              </a:spcAft>
              <a:buClr>
                <a:srgbClr val="00B050"/>
              </a:buClr>
              <a:buFont typeface="Wingdings 3" panose="05040102010807070707" pitchFamily="18" charset="2"/>
              <a:buChar char=""/>
            </a:pPr>
            <a:r>
              <a:rPr lang="en-US" sz="1720" dirty="0" smtClean="0"/>
              <a:t>As seen from </a:t>
            </a:r>
            <a:r>
              <a:rPr lang="en-US" sz="1720" dirty="0"/>
              <a:t>earlier examples, it is not just newly </a:t>
            </a:r>
            <a:r>
              <a:rPr lang="en-US" sz="1720" dirty="0" smtClean="0"/>
              <a:t>formed businesses which need to forecast cash flows. Any business can run out of cash and require an overdraft, perhaps because of an expensive fixed asset being bought or a fall in sales. Borrowing money needs to be planned in advance so that the lowest rates of interest can be arranged. Telling the banks today that a loan is needed tomorrow could lead to the bank either refusing the loan – because of poor business planning – or charging high rates of interest.</a:t>
            </a:r>
          </a:p>
          <a:p>
            <a:pPr marL="285750" indent="-285750">
              <a:spcAft>
                <a:spcPts val="600"/>
              </a:spcAft>
              <a:buClr>
                <a:srgbClr val="00B050"/>
              </a:buClr>
              <a:buFont typeface="Wingdings 3" panose="05040102010807070707" pitchFamily="18" charset="2"/>
              <a:buChar char=""/>
            </a:pPr>
            <a:r>
              <a:rPr lang="en-US" sz="1720" dirty="0" smtClean="0"/>
              <a:t>The bank will know that the business has little alternative but to pay these interest rates. If the business exceeds the overdraft limit from the bank without informing the bank manager first, the bank could insist that the overdraft is repaid immediately and this could force the business to close.</a:t>
            </a:r>
          </a:p>
          <a:p>
            <a:pPr>
              <a:spcAft>
                <a:spcPts val="600"/>
              </a:spcAft>
              <a:buClr>
                <a:srgbClr val="00B050"/>
              </a:buClr>
            </a:pPr>
            <a:r>
              <a:rPr lang="en-US" sz="1720" b="1" dirty="0" smtClean="0"/>
              <a:t>Managing Cash Flow</a:t>
            </a:r>
          </a:p>
          <a:p>
            <a:pPr marL="285750" indent="-285750">
              <a:spcAft>
                <a:spcPts val="600"/>
              </a:spcAft>
              <a:buClr>
                <a:srgbClr val="00B050"/>
              </a:buClr>
              <a:buFont typeface="Wingdings 3" panose="05040102010807070707" pitchFamily="18" charset="2"/>
              <a:buChar char=""/>
            </a:pPr>
            <a:r>
              <a:rPr lang="en-US" sz="1720" dirty="0" smtClean="0"/>
              <a:t>Too much cash held in the bank account of a business means that this capital could be better used in other areas of the business. If it seems that the business is likely to have a very high bank balance, the accountant could decide to pay off loans to help to reduce interest charges. Another option would be to pay creditors quickly to take advantage of possible discounts. These are examples of actively managing the cash flow of a business.</a:t>
            </a:r>
            <a:endParaRPr lang="en-GB" sz="1720" dirty="0" smtClean="0"/>
          </a:p>
        </p:txBody>
      </p:sp>
      <p:sp>
        <p:nvSpPr>
          <p:cNvPr id="7" name="Title 1"/>
          <p:cNvSpPr>
            <a:spLocks noGrp="1"/>
          </p:cNvSpPr>
          <p:nvPr>
            <p:ph type="title"/>
          </p:nvPr>
        </p:nvSpPr>
        <p:spPr>
          <a:xfrm>
            <a:off x="107504" y="44624"/>
            <a:ext cx="8784976" cy="625434"/>
          </a:xfrm>
        </p:spPr>
        <p:txBody>
          <a:bodyPr>
            <a:noAutofit/>
          </a:bodyPr>
          <a:lstStyle/>
          <a:p>
            <a:r>
              <a:rPr lang="en-GB" sz="4000" dirty="0"/>
              <a:t>4.4 – Cash Flow </a:t>
            </a:r>
            <a:r>
              <a:rPr lang="en-GB" sz="4000" dirty="0" smtClean="0"/>
              <a:t>Forecasts – Uses</a:t>
            </a:r>
            <a:endParaRPr lang="en-GB" sz="4000" b="1" dirty="0" smtClean="0"/>
          </a:p>
        </p:txBody>
      </p:sp>
    </p:spTree>
    <p:extLst>
      <p:ext uri="{BB962C8B-B14F-4D97-AF65-F5344CB8AC3E}">
        <p14:creationId xmlns:p14="http://schemas.microsoft.com/office/powerpoint/2010/main" val="2679800129"/>
      </p:ext>
    </p:extLst>
  </p:cSld>
  <p:clrMapOvr>
    <a:masterClrMapping/>
  </p:clrMapOvr>
  <p:transition advClick="0"/>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600" dirty="0"/>
              <a:t>4.4 – Cash Flow Forecasts - </a:t>
            </a:r>
            <a:r>
              <a:rPr lang="en-GB" sz="3600" dirty="0" smtClean="0"/>
              <a:t>Activity</a:t>
            </a:r>
            <a:endParaRPr lang="en-GB" sz="3600" b="1" dirty="0" smtClean="0"/>
          </a:p>
        </p:txBody>
      </p:sp>
      <p:sp>
        <p:nvSpPr>
          <p:cNvPr id="8" name="Rectangle 7"/>
          <p:cNvSpPr/>
          <p:nvPr/>
        </p:nvSpPr>
        <p:spPr>
          <a:xfrm>
            <a:off x="251520" y="1052736"/>
            <a:ext cx="8496623" cy="5555367"/>
          </a:xfrm>
          <a:prstGeom prst="rect">
            <a:avLst/>
          </a:prstGeom>
        </p:spPr>
        <p:txBody>
          <a:bodyPr wrap="square">
            <a:spAutoFit/>
          </a:bodyPr>
          <a:lstStyle/>
          <a:p>
            <a:pPr>
              <a:spcAft>
                <a:spcPts val="600"/>
              </a:spcAft>
              <a:buClr>
                <a:srgbClr val="00B050"/>
              </a:buClr>
            </a:pPr>
            <a:r>
              <a:rPr lang="en-US" sz="1500" b="1" dirty="0" smtClean="0">
                <a:solidFill>
                  <a:srgbClr val="FF0000"/>
                </a:solidFill>
              </a:rPr>
              <a:t>Activity </a:t>
            </a:r>
            <a:r>
              <a:rPr lang="en-US" sz="1500" b="1" dirty="0" smtClean="0">
                <a:solidFill>
                  <a:srgbClr val="FF0000"/>
                </a:solidFill>
              </a:rPr>
              <a:t>4.5: </a:t>
            </a:r>
            <a:r>
              <a:rPr lang="en-US" sz="1500" b="1" dirty="0" smtClean="0">
                <a:solidFill>
                  <a:srgbClr val="FF0000"/>
                </a:solidFill>
              </a:rPr>
              <a:t>Using a Cash Flow Forecast</a:t>
            </a:r>
          </a:p>
          <a:p>
            <a:pPr marL="285750" indent="-285750">
              <a:spcAft>
                <a:spcPts val="600"/>
              </a:spcAft>
              <a:buClr>
                <a:srgbClr val="00B050"/>
              </a:buClr>
              <a:buFont typeface="Wingdings 3" panose="05040102010807070707" pitchFamily="18" charset="2"/>
              <a:buChar char=""/>
            </a:pPr>
            <a:r>
              <a:rPr lang="en-US" sz="1500" i="1" dirty="0" smtClean="0">
                <a:solidFill>
                  <a:srgbClr val="FF0000"/>
                </a:solidFill>
              </a:rPr>
              <a:t>Cash Flow Forecast for Pyramid Promotions Co. Jan to April 2015 ($) Figures in () are negative.</a:t>
            </a:r>
          </a:p>
          <a:p>
            <a:pPr marL="285750" indent="-285750">
              <a:spcAft>
                <a:spcPts val="600"/>
              </a:spcAft>
              <a:buClr>
                <a:srgbClr val="00B050"/>
              </a:buClr>
              <a:buFont typeface="Wingdings 3" panose="05040102010807070707" pitchFamily="18" charset="2"/>
              <a:buChar char=""/>
            </a:pPr>
            <a:endParaRPr lang="en-US" sz="1500" i="1" dirty="0">
              <a:solidFill>
                <a:srgbClr val="FF0000"/>
              </a:solidFill>
            </a:endParaRPr>
          </a:p>
          <a:p>
            <a:pPr marL="285750" indent="-285750">
              <a:spcAft>
                <a:spcPts val="600"/>
              </a:spcAft>
              <a:buClr>
                <a:srgbClr val="00B050"/>
              </a:buClr>
              <a:buFont typeface="Wingdings 3" panose="05040102010807070707" pitchFamily="18" charset="2"/>
              <a:buChar char=""/>
            </a:pPr>
            <a:endParaRPr lang="en-US" sz="1500" i="1" dirty="0" smtClean="0">
              <a:solidFill>
                <a:srgbClr val="FF0000"/>
              </a:solidFill>
            </a:endParaRPr>
          </a:p>
          <a:p>
            <a:pPr marL="285750" indent="-285750">
              <a:spcAft>
                <a:spcPts val="600"/>
              </a:spcAft>
              <a:buClr>
                <a:srgbClr val="00B050"/>
              </a:buClr>
              <a:buFont typeface="Wingdings 3" panose="05040102010807070707" pitchFamily="18" charset="2"/>
              <a:buChar char=""/>
            </a:pPr>
            <a:endParaRPr lang="en-US" sz="1500" i="1" dirty="0" smtClean="0">
              <a:solidFill>
                <a:srgbClr val="FF0000"/>
              </a:solidFill>
            </a:endParaRPr>
          </a:p>
          <a:p>
            <a:pPr marL="285750" indent="-285750">
              <a:spcAft>
                <a:spcPts val="600"/>
              </a:spcAft>
              <a:buClr>
                <a:srgbClr val="00B050"/>
              </a:buClr>
              <a:buFont typeface="Wingdings 3" panose="05040102010807070707" pitchFamily="18" charset="2"/>
              <a:buChar char=""/>
            </a:pPr>
            <a:endParaRPr lang="en-US" sz="1500" dirty="0">
              <a:solidFill>
                <a:srgbClr val="FF0000"/>
              </a:solidFill>
            </a:endParaRPr>
          </a:p>
          <a:p>
            <a:pPr marL="285750" indent="-285750">
              <a:spcAft>
                <a:spcPts val="600"/>
              </a:spcAft>
              <a:buClr>
                <a:srgbClr val="00B050"/>
              </a:buClr>
              <a:buFont typeface="Wingdings 3" panose="05040102010807070707" pitchFamily="18" charset="2"/>
              <a:buChar char=""/>
            </a:pPr>
            <a:endParaRPr lang="en-US" sz="1500" dirty="0" smtClean="0">
              <a:solidFill>
                <a:srgbClr val="FF0000"/>
              </a:solidFill>
            </a:endParaRPr>
          </a:p>
          <a:p>
            <a:pPr marL="285750" indent="-285750">
              <a:spcAft>
                <a:spcPts val="600"/>
              </a:spcAft>
              <a:buClr>
                <a:srgbClr val="00B050"/>
              </a:buClr>
              <a:buFont typeface="Wingdings 3" panose="05040102010807070707" pitchFamily="18" charset="2"/>
              <a:buChar char=""/>
            </a:pPr>
            <a:endParaRPr lang="en-US" sz="1500" dirty="0">
              <a:solidFill>
                <a:srgbClr val="FF0000"/>
              </a:solidFill>
            </a:endParaRPr>
          </a:p>
          <a:p>
            <a:pPr marL="285750" indent="-285750">
              <a:spcAft>
                <a:spcPts val="600"/>
              </a:spcAft>
              <a:buClr>
                <a:srgbClr val="00B050"/>
              </a:buClr>
              <a:buFont typeface="Wingdings 3" panose="05040102010807070707" pitchFamily="18" charset="2"/>
              <a:buChar char=""/>
            </a:pPr>
            <a:endParaRPr lang="en-US" sz="1500" dirty="0" smtClean="0">
              <a:solidFill>
                <a:srgbClr val="FF0000"/>
              </a:solidFill>
            </a:endParaRPr>
          </a:p>
          <a:p>
            <a:pPr marL="285750" indent="-285750">
              <a:spcAft>
                <a:spcPts val="600"/>
              </a:spcAft>
              <a:buClr>
                <a:srgbClr val="00B050"/>
              </a:buClr>
              <a:buFont typeface="Wingdings 3" panose="05040102010807070707" pitchFamily="18" charset="2"/>
              <a:buChar char=""/>
            </a:pPr>
            <a:endParaRPr lang="en-US" sz="1500" dirty="0">
              <a:solidFill>
                <a:srgbClr val="FF0000"/>
              </a:solidFill>
            </a:endParaRPr>
          </a:p>
          <a:p>
            <a:pPr marL="285750" indent="-285750">
              <a:spcAft>
                <a:spcPts val="600"/>
              </a:spcAft>
              <a:buClr>
                <a:srgbClr val="00B050"/>
              </a:buClr>
              <a:buFont typeface="Wingdings 3" panose="05040102010807070707" pitchFamily="18" charset="2"/>
              <a:buChar char=""/>
            </a:pPr>
            <a:endParaRPr lang="en-US" sz="1500" dirty="0" smtClean="0">
              <a:solidFill>
                <a:srgbClr val="FF0000"/>
              </a:solidFill>
            </a:endParaRPr>
          </a:p>
          <a:p>
            <a:pPr marL="285750" indent="-285750">
              <a:spcAft>
                <a:spcPts val="600"/>
              </a:spcAft>
              <a:buClr>
                <a:srgbClr val="00B050"/>
              </a:buClr>
              <a:buFont typeface="Wingdings 3" panose="05040102010807070707" pitchFamily="18" charset="2"/>
              <a:buChar char=""/>
            </a:pPr>
            <a:endParaRPr lang="en-US" sz="1500" dirty="0" smtClean="0">
              <a:solidFill>
                <a:srgbClr val="FF0000"/>
              </a:solidFill>
            </a:endParaRPr>
          </a:p>
          <a:p>
            <a:pPr marL="342900" indent="-342900">
              <a:spcAft>
                <a:spcPts val="600"/>
              </a:spcAft>
              <a:buClr>
                <a:srgbClr val="00B050"/>
              </a:buClr>
              <a:buFont typeface="+mj-lt"/>
              <a:buAutoNum type="alphaLcParenR"/>
            </a:pPr>
            <a:r>
              <a:rPr lang="en-US" sz="1500" dirty="0" smtClean="0">
                <a:solidFill>
                  <a:srgbClr val="FF0000"/>
                </a:solidFill>
              </a:rPr>
              <a:t>Calculate </a:t>
            </a:r>
            <a:r>
              <a:rPr lang="en-US" sz="1500" dirty="0" smtClean="0">
                <a:solidFill>
                  <a:srgbClr val="FF0000"/>
                </a:solidFill>
              </a:rPr>
              <a:t>values for x, y and z.</a:t>
            </a:r>
          </a:p>
          <a:p>
            <a:pPr marL="342900" indent="-342900">
              <a:spcAft>
                <a:spcPts val="600"/>
              </a:spcAft>
              <a:buClr>
                <a:srgbClr val="00B050"/>
              </a:buClr>
              <a:buFont typeface="+mj-lt"/>
              <a:buAutoNum type="alphaLcParenR"/>
            </a:pPr>
            <a:r>
              <a:rPr lang="en-US" sz="1500" dirty="0" smtClean="0">
                <a:solidFill>
                  <a:srgbClr val="FF0000"/>
                </a:solidFill>
              </a:rPr>
              <a:t>Suggest one reason why ‘materials and wages’ are forecast to be so much higher in March and April than in the previous months.</a:t>
            </a:r>
          </a:p>
          <a:p>
            <a:pPr marL="342900" indent="-342900">
              <a:spcAft>
                <a:spcPts val="600"/>
              </a:spcAft>
              <a:buClr>
                <a:srgbClr val="00B050"/>
              </a:buClr>
              <a:buFont typeface="+mj-lt"/>
              <a:buAutoNum type="alphaLcParenR"/>
            </a:pPr>
            <a:r>
              <a:rPr lang="en-US" sz="1500" dirty="0" smtClean="0">
                <a:solidFill>
                  <a:srgbClr val="FF0000"/>
                </a:solidFill>
              </a:rPr>
              <a:t>In April, cash sales are now expected to be 10% higher than shown. Material and wages are expected to be 20% higher than forecast. Amend the cash flow forecast for April and calculate the new closing cash balance.</a:t>
            </a:r>
            <a:endParaRPr lang="en-GB" sz="1500" dirty="0" smtClean="0">
              <a:solidFill>
                <a:srgbClr val="FF0000"/>
              </a:solidFill>
            </a:endParaRPr>
          </a:p>
        </p:txBody>
      </p:sp>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277</a:t>
            </a:r>
            <a:endParaRPr lang="en-GB" sz="2000" b="1" dirty="0">
              <a:latin typeface="Arial" panose="020B0604020202020204" pitchFamily="34" charset="0"/>
              <a:cs typeface="Arial" panose="020B0604020202020204"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1418680871"/>
              </p:ext>
            </p:extLst>
          </p:nvPr>
        </p:nvGraphicFramePr>
        <p:xfrm>
          <a:off x="323528" y="1923648"/>
          <a:ext cx="8496625" cy="3017520"/>
        </p:xfrm>
        <a:graphic>
          <a:graphicData uri="http://schemas.openxmlformats.org/drawingml/2006/table">
            <a:tbl>
              <a:tblPr firstRow="1" bandRow="1">
                <a:tableStyleId>{5C22544A-7EE6-4342-B048-85BDC9FD1C3A}</a:tableStyleId>
              </a:tblPr>
              <a:tblGrid>
                <a:gridCol w="2880002"/>
                <a:gridCol w="1512168"/>
                <a:gridCol w="1512168"/>
                <a:gridCol w="1368152"/>
                <a:gridCol w="1224135"/>
              </a:tblGrid>
              <a:tr h="22699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Arial" panose="020B0604020202020204" pitchFamily="34" charset="0"/>
                          <a:cs typeface="Arial" panose="020B0604020202020204" pitchFamily="34" charset="0"/>
                        </a:rPr>
                        <a:t>Cash Inflows</a:t>
                      </a:r>
                      <a:endParaRPr lang="en-GB" sz="1200" dirty="0" smtClean="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January</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February</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March</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April</a:t>
                      </a:r>
                      <a:endParaRPr lang="en-GB" sz="1200" dirty="0">
                        <a:latin typeface="Arial" panose="020B0604020202020204" pitchFamily="34" charset="0"/>
                        <a:cs typeface="Arial" panose="020B0604020202020204" pitchFamily="34" charset="0"/>
                      </a:endParaRPr>
                    </a:p>
                  </a:txBody>
                  <a:tcPr/>
                </a:tc>
              </a:tr>
              <a:tr h="226997">
                <a:tc>
                  <a:txBody>
                    <a:bodyPr/>
                    <a:lstStyle/>
                    <a:p>
                      <a:r>
                        <a:rPr lang="en-US" sz="1200" dirty="0" smtClean="0">
                          <a:latin typeface="Arial" panose="020B0604020202020204" pitchFamily="34" charset="0"/>
                          <a:cs typeface="Arial" panose="020B0604020202020204" pitchFamily="34" charset="0"/>
                        </a:rPr>
                        <a:t>Cash Sales</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15 000</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15 000</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20 000</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25 000</a:t>
                      </a:r>
                      <a:endParaRPr lang="en-GB" sz="1200" dirty="0">
                        <a:latin typeface="Arial" panose="020B0604020202020204" pitchFamily="34" charset="0"/>
                        <a:cs typeface="Arial" panose="020B0604020202020204" pitchFamily="34" charset="0"/>
                      </a:endParaRPr>
                    </a:p>
                  </a:txBody>
                  <a:tcPr/>
                </a:tc>
              </a:tr>
              <a:tr h="226997">
                <a:tc>
                  <a:txBody>
                    <a:bodyPr/>
                    <a:lstStyle/>
                    <a:p>
                      <a:r>
                        <a:rPr lang="en-US" sz="1200" dirty="0" smtClean="0">
                          <a:latin typeface="Arial" panose="020B0604020202020204" pitchFamily="34" charset="0"/>
                          <a:cs typeface="Arial" panose="020B0604020202020204" pitchFamily="34" charset="0"/>
                        </a:rPr>
                        <a:t>Payments from Debtors</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5 000</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5 000</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7 000</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8 000</a:t>
                      </a:r>
                      <a:endParaRPr lang="en-GB" sz="1200" dirty="0">
                        <a:latin typeface="Arial" panose="020B0604020202020204" pitchFamily="34" charset="0"/>
                        <a:cs typeface="Arial" panose="020B0604020202020204" pitchFamily="34" charset="0"/>
                      </a:endParaRPr>
                    </a:p>
                  </a:txBody>
                  <a:tcPr/>
                </a:tc>
              </a:tr>
              <a:tr h="226997">
                <a:tc>
                  <a:txBody>
                    <a:bodyPr/>
                    <a:lstStyle/>
                    <a:p>
                      <a:r>
                        <a:rPr lang="en-US" sz="1200" b="1" dirty="0" smtClean="0">
                          <a:latin typeface="Arial" panose="020B0604020202020204" pitchFamily="34" charset="0"/>
                          <a:cs typeface="Arial" panose="020B0604020202020204" pitchFamily="34" charset="0"/>
                        </a:rPr>
                        <a:t>Total Cash Inflows</a:t>
                      </a:r>
                      <a:endParaRPr lang="en-GB" sz="1200" b="1"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20 000</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20 000</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27 000</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33 000</a:t>
                      </a:r>
                      <a:endParaRPr lang="en-GB" sz="1200" dirty="0">
                        <a:latin typeface="Arial" panose="020B0604020202020204" pitchFamily="34" charset="0"/>
                        <a:cs typeface="Arial" panose="020B0604020202020204" pitchFamily="34" charset="0"/>
                      </a:endParaRPr>
                    </a:p>
                  </a:txBody>
                  <a:tcPr/>
                </a:tc>
              </a:tr>
              <a:tr h="226997">
                <a:tc>
                  <a:txBody>
                    <a:bodyPr/>
                    <a:lstStyle/>
                    <a:p>
                      <a:r>
                        <a:rPr lang="en-US" sz="1200" b="1" dirty="0" smtClean="0">
                          <a:latin typeface="Arial" panose="020B0604020202020204" pitchFamily="34" charset="0"/>
                          <a:cs typeface="Arial" panose="020B0604020202020204" pitchFamily="34" charset="0"/>
                        </a:rPr>
                        <a:t>Cash Outflows</a:t>
                      </a:r>
                      <a:endParaRPr lang="en-GB" sz="1200" b="1" dirty="0">
                        <a:latin typeface="Arial" panose="020B0604020202020204" pitchFamily="34" charset="0"/>
                        <a:cs typeface="Arial" panose="020B0604020202020204" pitchFamily="34" charset="0"/>
                      </a:endParaRPr>
                    </a:p>
                  </a:txBody>
                  <a:tcPr/>
                </a:tc>
                <a:tc>
                  <a:txBody>
                    <a:bodyPr/>
                    <a:lstStyle/>
                    <a:p>
                      <a:pPr algn="ctr"/>
                      <a:endParaRPr lang="en-GB" sz="1200" dirty="0">
                        <a:latin typeface="Arial" panose="020B0604020202020204" pitchFamily="34" charset="0"/>
                        <a:cs typeface="Arial" panose="020B0604020202020204" pitchFamily="34" charset="0"/>
                      </a:endParaRPr>
                    </a:p>
                  </a:txBody>
                  <a:tcPr/>
                </a:tc>
                <a:tc>
                  <a:txBody>
                    <a:bodyPr/>
                    <a:lstStyle/>
                    <a:p>
                      <a:pPr algn="ctr"/>
                      <a:endParaRPr lang="en-GB" sz="1200" dirty="0">
                        <a:latin typeface="Arial" panose="020B0604020202020204" pitchFamily="34" charset="0"/>
                        <a:cs typeface="Arial" panose="020B0604020202020204" pitchFamily="34" charset="0"/>
                      </a:endParaRPr>
                    </a:p>
                  </a:txBody>
                  <a:tcPr/>
                </a:tc>
                <a:tc>
                  <a:txBody>
                    <a:bodyPr/>
                    <a:lstStyle/>
                    <a:p>
                      <a:pPr algn="ctr"/>
                      <a:endParaRPr lang="en-GB" sz="1200" dirty="0">
                        <a:latin typeface="Arial" panose="020B0604020202020204" pitchFamily="34" charset="0"/>
                        <a:cs typeface="Arial" panose="020B0604020202020204" pitchFamily="34" charset="0"/>
                      </a:endParaRPr>
                    </a:p>
                  </a:txBody>
                  <a:tcPr/>
                </a:tc>
                <a:tc>
                  <a:txBody>
                    <a:bodyPr/>
                    <a:lstStyle/>
                    <a:p>
                      <a:pPr algn="ctr"/>
                      <a:endParaRPr lang="en-GB" sz="1200" dirty="0">
                        <a:latin typeface="Arial" panose="020B0604020202020204" pitchFamily="34" charset="0"/>
                        <a:cs typeface="Arial" panose="020B0604020202020204" pitchFamily="34" charset="0"/>
                      </a:endParaRPr>
                    </a:p>
                  </a:txBody>
                  <a:tcPr/>
                </a:tc>
              </a:tr>
              <a:tr h="226997">
                <a:tc>
                  <a:txBody>
                    <a:bodyPr/>
                    <a:lstStyle/>
                    <a:p>
                      <a:r>
                        <a:rPr lang="en-US" sz="1200" dirty="0" smtClean="0">
                          <a:latin typeface="Arial" panose="020B0604020202020204" pitchFamily="34" charset="0"/>
                          <a:cs typeface="Arial" panose="020B0604020202020204" pitchFamily="34" charset="0"/>
                        </a:rPr>
                        <a:t>Materials and wages</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3 000</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3 000</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5 000</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7 000</a:t>
                      </a:r>
                      <a:endParaRPr lang="en-GB" sz="1200" dirty="0">
                        <a:latin typeface="Arial" panose="020B0604020202020204" pitchFamily="34" charset="0"/>
                        <a:cs typeface="Arial" panose="020B0604020202020204" pitchFamily="34" charset="0"/>
                      </a:endParaRPr>
                    </a:p>
                  </a:txBody>
                  <a:tcPr/>
                </a:tc>
              </a:tr>
              <a:tr h="226997">
                <a:tc>
                  <a:txBody>
                    <a:bodyPr/>
                    <a:lstStyle/>
                    <a:p>
                      <a:r>
                        <a:rPr lang="en-US" sz="1200" dirty="0" smtClean="0">
                          <a:latin typeface="Arial" panose="020B0604020202020204" pitchFamily="34" charset="0"/>
                          <a:cs typeface="Arial" panose="020B0604020202020204" pitchFamily="34" charset="0"/>
                        </a:rPr>
                        <a:t>Rent and other expenses</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15 000</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15 000</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25 000</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15 000</a:t>
                      </a:r>
                      <a:endParaRPr lang="en-GB" sz="1200" dirty="0">
                        <a:latin typeface="Arial" panose="020B0604020202020204" pitchFamily="34" charset="0"/>
                        <a:cs typeface="Arial" panose="020B0604020202020204" pitchFamily="34" charset="0"/>
                      </a:endParaRPr>
                    </a:p>
                  </a:txBody>
                  <a:tcPr/>
                </a:tc>
              </a:tr>
              <a:tr h="226997">
                <a:tc>
                  <a:txBody>
                    <a:bodyPr/>
                    <a:lstStyle/>
                    <a:p>
                      <a:r>
                        <a:rPr lang="en-US" sz="1200" b="1" dirty="0" smtClean="0">
                          <a:latin typeface="Arial" panose="020B0604020202020204" pitchFamily="34" charset="0"/>
                          <a:cs typeface="Arial" panose="020B0604020202020204" pitchFamily="34" charset="0"/>
                        </a:rPr>
                        <a:t>Total Cash Outflows</a:t>
                      </a:r>
                      <a:endParaRPr lang="en-GB" sz="1200" b="1"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18 000</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18 000</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30 000</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b="1" dirty="0" smtClean="0">
                          <a:latin typeface="Arial" panose="020B0604020202020204" pitchFamily="34" charset="0"/>
                          <a:cs typeface="Arial" panose="020B0604020202020204" pitchFamily="34" charset="0"/>
                        </a:rPr>
                        <a:t>Z</a:t>
                      </a:r>
                      <a:endParaRPr lang="en-GB" sz="1200" b="1" dirty="0">
                        <a:latin typeface="Arial" panose="020B0604020202020204" pitchFamily="34" charset="0"/>
                        <a:cs typeface="Arial" panose="020B0604020202020204" pitchFamily="34" charset="0"/>
                      </a:endParaRPr>
                    </a:p>
                  </a:txBody>
                  <a:tcPr/>
                </a:tc>
              </a:tr>
              <a:tr h="226997">
                <a:tc>
                  <a:txBody>
                    <a:bodyPr/>
                    <a:lstStyle/>
                    <a:p>
                      <a:r>
                        <a:rPr lang="en-US" sz="1200" b="1" dirty="0" smtClean="0">
                          <a:latin typeface="Arial" panose="020B0604020202020204" pitchFamily="34" charset="0"/>
                          <a:cs typeface="Arial" panose="020B0604020202020204" pitchFamily="34" charset="0"/>
                        </a:rPr>
                        <a:t>Opening Bank Balance</a:t>
                      </a:r>
                      <a:endParaRPr lang="en-GB" sz="1200" b="1"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3 000</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5 000</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7 000</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4 000</a:t>
                      </a:r>
                      <a:endParaRPr lang="en-GB" sz="1200" dirty="0">
                        <a:latin typeface="Arial" panose="020B0604020202020204" pitchFamily="34" charset="0"/>
                        <a:cs typeface="Arial" panose="020B0604020202020204" pitchFamily="34" charset="0"/>
                      </a:endParaRPr>
                    </a:p>
                  </a:txBody>
                  <a:tcPr/>
                </a:tc>
              </a:tr>
              <a:tr h="226997">
                <a:tc>
                  <a:txBody>
                    <a:bodyPr/>
                    <a:lstStyle/>
                    <a:p>
                      <a:r>
                        <a:rPr lang="en-US" sz="1200" b="1" dirty="0" smtClean="0">
                          <a:latin typeface="Arial" panose="020B0604020202020204" pitchFamily="34" charset="0"/>
                          <a:cs typeface="Arial" panose="020B0604020202020204" pitchFamily="34" charset="0"/>
                        </a:rPr>
                        <a:t>New Cash Flow</a:t>
                      </a:r>
                      <a:endParaRPr lang="en-GB" sz="1200" b="1"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2 000</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b="1" dirty="0" smtClean="0">
                          <a:latin typeface="Arial" panose="020B0604020202020204" pitchFamily="34" charset="0"/>
                          <a:cs typeface="Arial" panose="020B0604020202020204" pitchFamily="34" charset="0"/>
                        </a:rPr>
                        <a:t>X</a:t>
                      </a:r>
                      <a:endParaRPr lang="en-GB" sz="1200" b="1" dirty="0">
                        <a:latin typeface="Arial" panose="020B0604020202020204" pitchFamily="34" charset="0"/>
                        <a:cs typeface="Arial" panose="020B0604020202020204" pitchFamily="34" charset="0"/>
                      </a:endParaRPr>
                    </a:p>
                  </a:txBody>
                  <a:tcPr/>
                </a:tc>
                <a:tc>
                  <a:txBody>
                    <a:bodyPr/>
                    <a:lstStyle/>
                    <a:p>
                      <a:pPr algn="ctr"/>
                      <a:r>
                        <a:rPr lang="en-US" sz="1200" dirty="0" smtClean="0">
                          <a:solidFill>
                            <a:srgbClr val="FF0000"/>
                          </a:solidFill>
                          <a:latin typeface="Arial" panose="020B0604020202020204" pitchFamily="34" charset="0"/>
                          <a:cs typeface="Arial" panose="020B0604020202020204" pitchFamily="34" charset="0"/>
                        </a:rPr>
                        <a:t>(3 000)</a:t>
                      </a:r>
                      <a:endParaRPr lang="en-GB" sz="1200" dirty="0">
                        <a:solidFill>
                          <a:srgbClr val="FF0000"/>
                        </a:solidFill>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11 000</a:t>
                      </a:r>
                      <a:endParaRPr lang="en-GB" sz="1200" dirty="0">
                        <a:latin typeface="Arial" panose="020B0604020202020204" pitchFamily="34" charset="0"/>
                        <a:cs typeface="Arial" panose="020B0604020202020204" pitchFamily="34" charset="0"/>
                      </a:endParaRPr>
                    </a:p>
                  </a:txBody>
                  <a:tcPr/>
                </a:tc>
              </a:tr>
              <a:tr h="226997">
                <a:tc>
                  <a:txBody>
                    <a:bodyPr/>
                    <a:lstStyle/>
                    <a:p>
                      <a:r>
                        <a:rPr lang="en-US" sz="1200" b="1" dirty="0" smtClean="0">
                          <a:latin typeface="Arial" panose="020B0604020202020204" pitchFamily="34" charset="0"/>
                          <a:cs typeface="Arial" panose="020B0604020202020204" pitchFamily="34" charset="0"/>
                        </a:rPr>
                        <a:t>Closing Bank Balance</a:t>
                      </a:r>
                      <a:endParaRPr lang="en-GB" sz="1200" b="1"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5 000</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7 000</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b="1" dirty="0" smtClean="0">
                          <a:latin typeface="Arial" panose="020B0604020202020204" pitchFamily="34" charset="0"/>
                          <a:cs typeface="Arial" panose="020B0604020202020204" pitchFamily="34" charset="0"/>
                        </a:rPr>
                        <a:t>Y </a:t>
                      </a:r>
                      <a:endParaRPr lang="en-GB" sz="1200" b="1"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15 000</a:t>
                      </a:r>
                      <a:endParaRPr lang="en-GB" sz="1200" dirty="0">
                        <a:latin typeface="Arial" panose="020B0604020202020204" pitchFamily="34" charset="0"/>
                        <a:cs typeface="Arial" panose="020B0604020202020204" pitchFamily="34" charset="0"/>
                      </a:endParaRPr>
                    </a:p>
                  </a:txBody>
                  <a:tcPr/>
                </a:tc>
              </a:tr>
            </a:tbl>
          </a:graphicData>
        </a:graphic>
      </p:graphicFrame>
      <p:sp>
        <p:nvSpPr>
          <p:cNvPr id="7" name="TextBox 6">
            <a:hlinkClick r:id="rId3" action="ppaction://hlinkfile"/>
          </p:cNvPr>
          <p:cNvSpPr txBox="1"/>
          <p:nvPr/>
        </p:nvSpPr>
        <p:spPr>
          <a:xfrm>
            <a:off x="8388424" y="1052736"/>
            <a:ext cx="504056" cy="769441"/>
          </a:xfrm>
          <a:prstGeom prst="rect">
            <a:avLst/>
          </a:prstGeom>
          <a:noFill/>
        </p:spPr>
        <p:txBody>
          <a:bodyPr wrap="square" rtlCol="0">
            <a:spAutoFit/>
          </a:bodyPr>
          <a:lstStyle/>
          <a:p>
            <a:r>
              <a:rPr lang="en-US" sz="4400" dirty="0" smtClean="0">
                <a:solidFill>
                  <a:srgbClr val="FF0000"/>
                </a:solidFill>
              </a:rPr>
              <a:t>?</a:t>
            </a:r>
            <a:endParaRPr lang="en-GB" dirty="0">
              <a:solidFill>
                <a:srgbClr val="FF0000"/>
              </a:solidFill>
            </a:endParaRPr>
          </a:p>
        </p:txBody>
      </p:sp>
    </p:spTree>
    <p:extLst>
      <p:ext uri="{BB962C8B-B14F-4D97-AF65-F5344CB8AC3E}">
        <p14:creationId xmlns:p14="http://schemas.microsoft.com/office/powerpoint/2010/main" val="1952572697"/>
      </p:ext>
    </p:extLst>
  </p:cSld>
  <p:clrMapOvr>
    <a:masterClrMapping/>
  </p:clrMapOvr>
  <p:transition advClick="0"/>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23849" y="1196752"/>
            <a:ext cx="8496623" cy="5293757"/>
          </a:xfrm>
          <a:prstGeom prst="rect">
            <a:avLst/>
          </a:prstGeom>
        </p:spPr>
        <p:txBody>
          <a:bodyPr wrap="square">
            <a:spAutoFit/>
          </a:bodyPr>
          <a:lstStyle/>
          <a:p>
            <a:pPr>
              <a:spcAft>
                <a:spcPts val="600"/>
              </a:spcAft>
              <a:buClr>
                <a:srgbClr val="00B050"/>
              </a:buClr>
            </a:pPr>
            <a:r>
              <a:rPr lang="en-US" sz="1600" b="1" dirty="0" smtClean="0">
                <a:solidFill>
                  <a:srgbClr val="0070C0"/>
                </a:solidFill>
              </a:rPr>
              <a:t>Case Study example</a:t>
            </a:r>
          </a:p>
          <a:p>
            <a:pPr marL="285750" indent="-285750">
              <a:spcAft>
                <a:spcPts val="600"/>
              </a:spcAft>
              <a:buClr>
                <a:srgbClr val="00B050"/>
              </a:buClr>
              <a:buFont typeface="Wingdings 3" panose="05040102010807070707" pitchFamily="18" charset="2"/>
              <a:buChar char=""/>
            </a:pPr>
            <a:r>
              <a:rPr lang="en-US" sz="1600" dirty="0" smtClean="0">
                <a:solidFill>
                  <a:srgbClr val="0070C0"/>
                </a:solidFill>
              </a:rPr>
              <a:t>The manager of El </a:t>
            </a:r>
            <a:r>
              <a:rPr lang="en-US" sz="1600" dirty="0" err="1" smtClean="0">
                <a:solidFill>
                  <a:srgbClr val="0070C0"/>
                </a:solidFill>
              </a:rPr>
              <a:t>Kalili</a:t>
            </a:r>
            <a:r>
              <a:rPr lang="en-US" sz="1600" dirty="0" smtClean="0">
                <a:solidFill>
                  <a:srgbClr val="0070C0"/>
                </a:solidFill>
              </a:rPr>
              <a:t> Motors Ltd. Wants to plan the cash flows of the business over the next four months. She asks for your help in making a cash flow forecast. She provides you with the following information:</a:t>
            </a:r>
          </a:p>
          <a:p>
            <a:pPr marL="457200" indent="-227013">
              <a:spcAft>
                <a:spcPts val="600"/>
              </a:spcAft>
              <a:buClr>
                <a:srgbClr val="00B050"/>
              </a:buClr>
              <a:buFont typeface="Arial" panose="020B0604020202020204" pitchFamily="34" charset="0"/>
              <a:buChar char="•"/>
            </a:pPr>
            <a:r>
              <a:rPr lang="en-US" sz="1600" dirty="0" smtClean="0">
                <a:solidFill>
                  <a:srgbClr val="0070C0"/>
                </a:solidFill>
              </a:rPr>
              <a:t>Forecasted sales are: January $22,000; February $25,000; March $20,000; April $22 000.</a:t>
            </a:r>
          </a:p>
          <a:p>
            <a:pPr marL="457200" indent="-227013">
              <a:spcAft>
                <a:spcPts val="600"/>
              </a:spcAft>
              <a:buClr>
                <a:srgbClr val="00B050"/>
              </a:buClr>
              <a:buFont typeface="Arial" panose="020B0604020202020204" pitchFamily="34" charset="0"/>
              <a:buChar char="•"/>
            </a:pPr>
            <a:r>
              <a:rPr lang="en-US" sz="1600" dirty="0" smtClean="0">
                <a:solidFill>
                  <a:srgbClr val="0070C0"/>
                </a:solidFill>
              </a:rPr>
              <a:t>Customers always pay cash</a:t>
            </a:r>
          </a:p>
          <a:p>
            <a:pPr marL="457200" indent="-227013">
              <a:spcAft>
                <a:spcPts val="600"/>
              </a:spcAft>
              <a:buClr>
                <a:srgbClr val="00B050"/>
              </a:buClr>
              <a:buFont typeface="Arial" panose="020B0604020202020204" pitchFamily="34" charset="0"/>
              <a:buChar char="•"/>
            </a:pPr>
            <a:r>
              <a:rPr lang="en-US" sz="1600" dirty="0" smtClean="0">
                <a:solidFill>
                  <a:srgbClr val="0070C0"/>
                </a:solidFill>
              </a:rPr>
              <a:t>Materials are purchased each month and paid for in cash. The materials used each month are 50% of sales revenue for that month.</a:t>
            </a:r>
          </a:p>
          <a:p>
            <a:pPr marL="457200" indent="-227013">
              <a:spcAft>
                <a:spcPts val="600"/>
              </a:spcAft>
              <a:buClr>
                <a:srgbClr val="00B050"/>
              </a:buClr>
              <a:buFont typeface="Arial" panose="020B0604020202020204" pitchFamily="34" charset="0"/>
              <a:buChar char="•"/>
            </a:pPr>
            <a:r>
              <a:rPr lang="en-US" sz="1600" dirty="0" smtClean="0">
                <a:solidFill>
                  <a:srgbClr val="0070C0"/>
                </a:solidFill>
              </a:rPr>
              <a:t>Other cash expenses (wages, rent, insurance etc.) are forecast to be: January $4000; February $13 000; March $15 000; April $15 000.</a:t>
            </a:r>
          </a:p>
          <a:p>
            <a:pPr marL="457200" indent="-227013">
              <a:spcAft>
                <a:spcPts val="600"/>
              </a:spcAft>
              <a:buClr>
                <a:srgbClr val="00B050"/>
              </a:buClr>
              <a:buFont typeface="Arial" panose="020B0604020202020204" pitchFamily="34" charset="0"/>
              <a:buChar char="•"/>
            </a:pPr>
            <a:r>
              <a:rPr lang="en-US" sz="1600" dirty="0" smtClean="0">
                <a:solidFill>
                  <a:srgbClr val="0070C0"/>
                </a:solidFill>
              </a:rPr>
              <a:t>The opening cash balance is January is $2000.</a:t>
            </a:r>
          </a:p>
          <a:p>
            <a:pPr>
              <a:spcAft>
                <a:spcPts val="600"/>
              </a:spcAft>
              <a:buClr>
                <a:srgbClr val="00B050"/>
              </a:buClr>
            </a:pPr>
            <a:r>
              <a:rPr lang="en-US" sz="1600" b="1" dirty="0" smtClean="0">
                <a:solidFill>
                  <a:srgbClr val="FF0000"/>
                </a:solidFill>
              </a:rPr>
              <a:t>Activity </a:t>
            </a:r>
            <a:r>
              <a:rPr lang="en-US" sz="1600" b="1" dirty="0" smtClean="0">
                <a:solidFill>
                  <a:srgbClr val="FF0000"/>
                </a:solidFill>
              </a:rPr>
              <a:t>4.5</a:t>
            </a:r>
            <a:r>
              <a:rPr lang="en-US" sz="1600" dirty="0" smtClean="0">
                <a:solidFill>
                  <a:srgbClr val="FF0000"/>
                </a:solidFill>
              </a:rPr>
              <a:t>: </a:t>
            </a:r>
            <a:r>
              <a:rPr lang="en-US" sz="1600" dirty="0" smtClean="0">
                <a:solidFill>
                  <a:srgbClr val="FF0000"/>
                </a:solidFill>
              </a:rPr>
              <a:t>Creating a Cash Flow Statement</a:t>
            </a:r>
          </a:p>
          <a:p>
            <a:pPr marL="573087" indent="-342900">
              <a:spcAft>
                <a:spcPts val="600"/>
              </a:spcAft>
              <a:buClr>
                <a:srgbClr val="00B050"/>
              </a:buClr>
              <a:buFont typeface="+mj-lt"/>
              <a:buAutoNum type="alphaLcParenR"/>
            </a:pPr>
            <a:r>
              <a:rPr lang="en-US" sz="1600" dirty="0" smtClean="0">
                <a:solidFill>
                  <a:srgbClr val="FF0000"/>
                </a:solidFill>
              </a:rPr>
              <a:t>Explain to the manager the importance of a Cash Flow Statement</a:t>
            </a:r>
          </a:p>
          <a:p>
            <a:pPr marL="573087" indent="-342900">
              <a:spcAft>
                <a:spcPts val="600"/>
              </a:spcAft>
              <a:buClr>
                <a:srgbClr val="00B050"/>
              </a:buClr>
              <a:buFont typeface="+mj-lt"/>
              <a:buAutoNum type="alphaLcParenR"/>
            </a:pPr>
            <a:r>
              <a:rPr lang="en-US" sz="1600" dirty="0" smtClean="0">
                <a:solidFill>
                  <a:srgbClr val="FF0000"/>
                </a:solidFill>
              </a:rPr>
              <a:t>Using the same structure on Slide 14, draw up a cash flow forecast for this business over the 4 months from January to April.</a:t>
            </a:r>
          </a:p>
          <a:p>
            <a:pPr marL="573087" indent="-342900">
              <a:spcAft>
                <a:spcPts val="600"/>
              </a:spcAft>
              <a:buClr>
                <a:srgbClr val="00B050"/>
              </a:buClr>
              <a:buFont typeface="+mj-lt"/>
              <a:buAutoNum type="alphaLcParenR"/>
            </a:pPr>
            <a:r>
              <a:rPr lang="en-US" sz="1600" dirty="0" smtClean="0">
                <a:solidFill>
                  <a:srgbClr val="FF0000"/>
                </a:solidFill>
              </a:rPr>
              <a:t>What do you notice about the closing balance in April? What action could the manager </a:t>
            </a:r>
            <a:r>
              <a:rPr lang="en-US" sz="1600" dirty="0">
                <a:solidFill>
                  <a:srgbClr val="FF0000"/>
                </a:solidFill>
              </a:rPr>
              <a:t>of El </a:t>
            </a:r>
            <a:r>
              <a:rPr lang="en-US" sz="1600" dirty="0" err="1">
                <a:solidFill>
                  <a:srgbClr val="FF0000"/>
                </a:solidFill>
              </a:rPr>
              <a:t>Kalili</a:t>
            </a:r>
            <a:r>
              <a:rPr lang="en-US" sz="1600" dirty="0">
                <a:solidFill>
                  <a:srgbClr val="FF0000"/>
                </a:solidFill>
              </a:rPr>
              <a:t> Motors </a:t>
            </a:r>
            <a:r>
              <a:rPr lang="en-US" sz="1600" dirty="0" smtClean="0">
                <a:solidFill>
                  <a:srgbClr val="FF0000"/>
                </a:solidFill>
              </a:rPr>
              <a:t>Ltd. Take now she is aware of this problem?</a:t>
            </a:r>
          </a:p>
        </p:txBody>
      </p:sp>
      <p:sp>
        <p:nvSpPr>
          <p:cNvPr id="7" name="TextBox 6">
            <a:hlinkClick r:id="rId3" action="ppaction://hlinkfile"/>
          </p:cNvPr>
          <p:cNvSpPr txBox="1"/>
          <p:nvPr/>
        </p:nvSpPr>
        <p:spPr>
          <a:xfrm>
            <a:off x="8474802" y="4365104"/>
            <a:ext cx="360040" cy="769441"/>
          </a:xfrm>
          <a:prstGeom prst="rect">
            <a:avLst/>
          </a:prstGeom>
          <a:noFill/>
        </p:spPr>
        <p:txBody>
          <a:bodyPr wrap="square" rtlCol="0">
            <a:spAutoFit/>
          </a:bodyPr>
          <a:lstStyle/>
          <a:p>
            <a:r>
              <a:rPr lang="en-US" sz="4400" dirty="0" smtClean="0">
                <a:solidFill>
                  <a:srgbClr val="FF0000"/>
                </a:solidFill>
              </a:rPr>
              <a:t>?</a:t>
            </a:r>
            <a:endParaRPr lang="en-GB" dirty="0">
              <a:solidFill>
                <a:srgbClr val="FF0000"/>
              </a:solidFill>
            </a:endParaRPr>
          </a:p>
        </p:txBody>
      </p:sp>
      <p:sp>
        <p:nvSpPr>
          <p:cNvPr id="9" name="Title 1"/>
          <p:cNvSpPr>
            <a:spLocks noGrp="1"/>
          </p:cNvSpPr>
          <p:nvPr>
            <p:ph type="title"/>
          </p:nvPr>
        </p:nvSpPr>
        <p:spPr>
          <a:xfrm>
            <a:off x="107504" y="44624"/>
            <a:ext cx="7704856" cy="625434"/>
          </a:xfrm>
        </p:spPr>
        <p:txBody>
          <a:bodyPr>
            <a:noAutofit/>
          </a:bodyPr>
          <a:lstStyle/>
          <a:p>
            <a:r>
              <a:rPr lang="en-GB" sz="3600" dirty="0"/>
              <a:t>4.4 – Cash Flow Forecasts - </a:t>
            </a:r>
            <a:r>
              <a:rPr lang="en-GB" sz="3600" dirty="0" smtClean="0"/>
              <a:t>Activity</a:t>
            </a:r>
            <a:endParaRPr lang="en-GB" sz="3600" b="1" dirty="0" smtClean="0"/>
          </a:p>
        </p:txBody>
      </p:sp>
    </p:spTree>
    <p:extLst>
      <p:ext uri="{BB962C8B-B14F-4D97-AF65-F5344CB8AC3E}">
        <p14:creationId xmlns:p14="http://schemas.microsoft.com/office/powerpoint/2010/main" val="2862507566"/>
      </p:ext>
    </p:extLst>
  </p:cSld>
  <p:clrMapOvr>
    <a:masterClrMapping/>
  </p:clrMapOvr>
  <p:transition advClick="0"/>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3058248" y="3996033"/>
            <a:ext cx="2539623" cy="1604236"/>
            <a:chOff x="1673069" y="4769582"/>
            <a:chExt cx="3635149" cy="2296249"/>
          </a:xfrm>
        </p:grpSpPr>
        <p:sp>
          <p:nvSpPr>
            <p:cNvPr id="9" name="Rounded Rectangle 8"/>
            <p:cNvSpPr/>
            <p:nvPr/>
          </p:nvSpPr>
          <p:spPr>
            <a:xfrm>
              <a:off x="1673069" y="6122416"/>
              <a:ext cx="3635149" cy="943415"/>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Can forecast likely level of overdraft required</a:t>
              </a:r>
              <a:endParaRPr lang="en-US" dirty="0">
                <a:latin typeface="Calibri" panose="020F0502020204030204" pitchFamily="34" charset="0"/>
              </a:endParaRPr>
            </a:p>
          </p:txBody>
        </p:sp>
        <p:cxnSp>
          <p:nvCxnSpPr>
            <p:cNvPr id="10" name="Straight Arrow Connector 9"/>
            <p:cNvCxnSpPr>
              <a:stCxn id="11" idx="2"/>
              <a:endCxn id="9" idx="0"/>
            </p:cNvCxnSpPr>
            <p:nvPr/>
          </p:nvCxnSpPr>
          <p:spPr>
            <a:xfrm flipH="1">
              <a:off x="3490644" y="4769582"/>
              <a:ext cx="2735" cy="1352834"/>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11" name="Rounded Rectangle 10"/>
          <p:cNvSpPr/>
          <p:nvPr/>
        </p:nvSpPr>
        <p:spPr>
          <a:xfrm>
            <a:off x="2997187" y="3501008"/>
            <a:ext cx="2665568" cy="495025"/>
          </a:xfrm>
          <a:prstGeom prst="roundRect">
            <a:avLst/>
          </a:prstGeom>
          <a:solidFill>
            <a:srgbClr val="00B050"/>
          </a:solidFill>
          <a:ln>
            <a:headEnd type="triangle" w="med" len="med"/>
            <a:tailEnd type="triangle"/>
          </a:ln>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b="1" dirty="0" smtClean="0">
                <a:latin typeface="Calibri" panose="020F0502020204030204" pitchFamily="34" charset="0"/>
              </a:rPr>
              <a:t>CASH FLOW FORECASTS</a:t>
            </a:r>
            <a:endParaRPr lang="en-US" b="1" dirty="0">
              <a:latin typeface="Calibri" panose="020F0502020204030204" pitchFamily="34" charset="0"/>
            </a:endParaRPr>
          </a:p>
        </p:txBody>
      </p:sp>
      <p:grpSp>
        <p:nvGrpSpPr>
          <p:cNvPr id="12" name="Group 11"/>
          <p:cNvGrpSpPr/>
          <p:nvPr/>
        </p:nvGrpSpPr>
        <p:grpSpPr>
          <a:xfrm>
            <a:off x="5662755" y="3748522"/>
            <a:ext cx="2958990" cy="1874076"/>
            <a:chOff x="4932895" y="4504269"/>
            <a:chExt cx="4022691" cy="2551447"/>
          </a:xfrm>
        </p:grpSpPr>
        <p:sp>
          <p:nvSpPr>
            <p:cNvPr id="13" name="Rounded Rectangle 12"/>
            <p:cNvSpPr/>
            <p:nvPr/>
          </p:nvSpPr>
          <p:spPr>
            <a:xfrm>
              <a:off x="5496954" y="6158391"/>
              <a:ext cx="3458632" cy="897325"/>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dirty="0" smtClean="0">
                  <a:latin typeface="Calibri" panose="020F0502020204030204" pitchFamily="34" charset="0"/>
                </a:rPr>
                <a:t>Loans can be arranged if a negative flow is forecast</a:t>
              </a:r>
              <a:endParaRPr lang="en-US" dirty="0">
                <a:latin typeface="Calibri" panose="020F0502020204030204" pitchFamily="34" charset="0"/>
              </a:endParaRPr>
            </a:p>
          </p:txBody>
        </p:sp>
        <p:cxnSp>
          <p:nvCxnSpPr>
            <p:cNvPr id="14" name="Straight Arrow Connector 13"/>
            <p:cNvCxnSpPr>
              <a:stCxn id="11" idx="3"/>
              <a:endCxn id="13" idx="0"/>
            </p:cNvCxnSpPr>
            <p:nvPr/>
          </p:nvCxnSpPr>
          <p:spPr>
            <a:xfrm>
              <a:off x="4932895" y="4504269"/>
              <a:ext cx="2293375" cy="1654122"/>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5" name="Group 14"/>
          <p:cNvGrpSpPr/>
          <p:nvPr/>
        </p:nvGrpSpPr>
        <p:grpSpPr>
          <a:xfrm>
            <a:off x="5662756" y="2348880"/>
            <a:ext cx="2797677" cy="1399641"/>
            <a:chOff x="6654420" y="5696854"/>
            <a:chExt cx="3719773" cy="3502168"/>
          </a:xfrm>
        </p:grpSpPr>
        <p:sp>
          <p:nvSpPr>
            <p:cNvPr id="16" name="Rounded Rectangle 15"/>
            <p:cNvSpPr/>
            <p:nvPr/>
          </p:nvSpPr>
          <p:spPr>
            <a:xfrm>
              <a:off x="7299102" y="5696854"/>
              <a:ext cx="3075091" cy="1431048"/>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Help managers plan ahead</a:t>
              </a:r>
              <a:endParaRPr lang="en-US" dirty="0">
                <a:latin typeface="Calibri" panose="020F0502020204030204" pitchFamily="34" charset="0"/>
              </a:endParaRPr>
            </a:p>
          </p:txBody>
        </p:sp>
        <p:cxnSp>
          <p:nvCxnSpPr>
            <p:cNvPr id="17" name="Straight Arrow Connector 16"/>
            <p:cNvCxnSpPr>
              <a:stCxn id="11" idx="3"/>
              <a:endCxn id="16" idx="2"/>
            </p:cNvCxnSpPr>
            <p:nvPr/>
          </p:nvCxnSpPr>
          <p:spPr>
            <a:xfrm flipV="1">
              <a:off x="6654420" y="7127902"/>
              <a:ext cx="2182229" cy="207112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8" name="Group 17"/>
          <p:cNvGrpSpPr/>
          <p:nvPr/>
        </p:nvGrpSpPr>
        <p:grpSpPr>
          <a:xfrm>
            <a:off x="298021" y="2468699"/>
            <a:ext cx="2699166" cy="1279823"/>
            <a:chOff x="-695719" y="3903881"/>
            <a:chExt cx="3863510" cy="1831909"/>
          </a:xfrm>
        </p:grpSpPr>
        <p:sp>
          <p:nvSpPr>
            <p:cNvPr id="19" name="Rounded Rectangle 18"/>
            <p:cNvSpPr/>
            <p:nvPr/>
          </p:nvSpPr>
          <p:spPr>
            <a:xfrm>
              <a:off x="-695719" y="3903881"/>
              <a:ext cx="3850108" cy="1105693"/>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Show forecasted cash inflows and cash outflows</a:t>
              </a:r>
              <a:endParaRPr lang="en-US" sz="1400" dirty="0">
                <a:latin typeface="Calibri" panose="020F0502020204030204" pitchFamily="34" charset="0"/>
              </a:endParaRPr>
            </a:p>
          </p:txBody>
        </p:sp>
        <p:cxnSp>
          <p:nvCxnSpPr>
            <p:cNvPr id="20" name="Straight Arrow Connector 19"/>
            <p:cNvCxnSpPr>
              <a:stCxn id="11" idx="1"/>
              <a:endCxn id="19" idx="2"/>
            </p:cNvCxnSpPr>
            <p:nvPr/>
          </p:nvCxnSpPr>
          <p:spPr>
            <a:xfrm flipH="1" flipV="1">
              <a:off x="1229336" y="5009574"/>
              <a:ext cx="1938455" cy="726216"/>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1" name="Group 20"/>
          <p:cNvGrpSpPr/>
          <p:nvPr/>
        </p:nvGrpSpPr>
        <p:grpSpPr>
          <a:xfrm>
            <a:off x="316773" y="3748520"/>
            <a:ext cx="2680414" cy="1912897"/>
            <a:chOff x="3752215" y="4054956"/>
            <a:chExt cx="3836674" cy="2738092"/>
          </a:xfrm>
        </p:grpSpPr>
        <p:sp>
          <p:nvSpPr>
            <p:cNvPr id="22" name="Rounded Rectangle 21"/>
            <p:cNvSpPr/>
            <p:nvPr/>
          </p:nvSpPr>
          <p:spPr>
            <a:xfrm>
              <a:off x="3752215" y="5661390"/>
              <a:ext cx="3514060" cy="1131658"/>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New businesses will need to provide one to obtain bank finance</a:t>
              </a:r>
              <a:endParaRPr lang="en-US" dirty="0">
                <a:latin typeface="Calibri" panose="020F0502020204030204" pitchFamily="34" charset="0"/>
              </a:endParaRPr>
            </a:p>
          </p:txBody>
        </p:sp>
        <p:cxnSp>
          <p:nvCxnSpPr>
            <p:cNvPr id="23" name="Straight Arrow Connector 22"/>
            <p:cNvCxnSpPr>
              <a:stCxn id="11" idx="1"/>
              <a:endCxn id="22" idx="0"/>
            </p:cNvCxnSpPr>
            <p:nvPr/>
          </p:nvCxnSpPr>
          <p:spPr>
            <a:xfrm flipH="1">
              <a:off x="5509246" y="4054956"/>
              <a:ext cx="2079643" cy="1606433"/>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9" name="Group 38"/>
          <p:cNvGrpSpPr/>
          <p:nvPr/>
        </p:nvGrpSpPr>
        <p:grpSpPr>
          <a:xfrm>
            <a:off x="2915816" y="1371070"/>
            <a:ext cx="2830585" cy="2129938"/>
            <a:chOff x="1294877" y="5297731"/>
            <a:chExt cx="4051623" cy="3048721"/>
          </a:xfrm>
        </p:grpSpPr>
        <p:sp>
          <p:nvSpPr>
            <p:cNvPr id="40" name="Rounded Rectangle 39"/>
            <p:cNvSpPr/>
            <p:nvPr/>
          </p:nvSpPr>
          <p:spPr>
            <a:xfrm>
              <a:off x="1294877" y="5297731"/>
              <a:ext cx="4051623" cy="987325"/>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Net cash flow = cash inflow – cash outflow</a:t>
              </a:r>
              <a:endParaRPr lang="en-US" dirty="0">
                <a:latin typeface="Calibri" panose="020F0502020204030204" pitchFamily="34" charset="0"/>
              </a:endParaRPr>
            </a:p>
          </p:txBody>
        </p:sp>
        <p:cxnSp>
          <p:nvCxnSpPr>
            <p:cNvPr id="41" name="Straight Arrow Connector 40"/>
            <p:cNvCxnSpPr>
              <a:stCxn id="11" idx="0"/>
              <a:endCxn id="40" idx="2"/>
            </p:cNvCxnSpPr>
            <p:nvPr/>
          </p:nvCxnSpPr>
          <p:spPr>
            <a:xfrm flipV="1">
              <a:off x="3319060" y="6285056"/>
              <a:ext cx="1629" cy="2061396"/>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24" name="Title 1"/>
          <p:cNvSpPr>
            <a:spLocks noGrp="1"/>
          </p:cNvSpPr>
          <p:nvPr>
            <p:ph type="title"/>
          </p:nvPr>
        </p:nvSpPr>
        <p:spPr>
          <a:xfrm>
            <a:off x="107504" y="44624"/>
            <a:ext cx="7704856" cy="625434"/>
          </a:xfrm>
        </p:spPr>
        <p:txBody>
          <a:bodyPr>
            <a:noAutofit/>
          </a:bodyPr>
          <a:lstStyle/>
          <a:p>
            <a:r>
              <a:rPr lang="en-GB" sz="3600" dirty="0"/>
              <a:t>4.4 – Cash Flow Forecasts - </a:t>
            </a:r>
            <a:r>
              <a:rPr lang="en-GB" sz="3600" dirty="0" smtClean="0"/>
              <a:t>Revision</a:t>
            </a:r>
            <a:endParaRPr lang="en-GB" sz="3600" b="1" dirty="0" smtClean="0"/>
          </a:p>
        </p:txBody>
      </p:sp>
    </p:spTree>
    <p:extLst>
      <p:ext uri="{BB962C8B-B14F-4D97-AF65-F5344CB8AC3E}">
        <p14:creationId xmlns:p14="http://schemas.microsoft.com/office/powerpoint/2010/main" val="3069509121"/>
      </p:ext>
    </p:ext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500"/>
                                        <p:tgtEl>
                                          <p:spTgt spid="2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9"/>
                                        </p:tgtEl>
                                        <p:attrNameLst>
                                          <p:attrName>style.visibility</p:attrName>
                                        </p:attrNameLst>
                                      </p:cBhvr>
                                      <p:to>
                                        <p:strVal val="visible"/>
                                      </p:to>
                                    </p:set>
                                    <p:animEffect transition="in" filter="fade">
                                      <p:cBhvr>
                                        <p:cTn id="32"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8856984" cy="625434"/>
          </a:xfrm>
        </p:spPr>
        <p:txBody>
          <a:bodyPr>
            <a:noAutofit/>
          </a:bodyPr>
          <a:lstStyle/>
          <a:p>
            <a:r>
              <a:rPr lang="en-GB" sz="2400" dirty="0" smtClean="0"/>
              <a:t>4.5 </a:t>
            </a:r>
            <a:r>
              <a:rPr lang="en-GB" sz="2400" dirty="0" smtClean="0"/>
              <a:t>– </a:t>
            </a:r>
            <a:r>
              <a:rPr lang="en-GB" sz="2400" dirty="0" smtClean="0"/>
              <a:t>Recommendations For Future Success – Overcoming problems</a:t>
            </a:r>
            <a:endParaRPr lang="en-GB" sz="2400" b="1" dirty="0" smtClean="0"/>
          </a:p>
        </p:txBody>
      </p:sp>
      <p:sp>
        <p:nvSpPr>
          <p:cNvPr id="8" name="Rectangle 7"/>
          <p:cNvSpPr/>
          <p:nvPr/>
        </p:nvSpPr>
        <p:spPr>
          <a:xfrm>
            <a:off x="251520" y="1052736"/>
            <a:ext cx="8496623" cy="5478423"/>
          </a:xfrm>
          <a:prstGeom prst="rect">
            <a:avLst/>
          </a:prstGeom>
        </p:spPr>
        <p:txBody>
          <a:bodyPr wrap="square">
            <a:spAutoFit/>
          </a:bodyPr>
          <a:lstStyle/>
          <a:p>
            <a:pPr marL="285750" indent="-285750">
              <a:spcAft>
                <a:spcPts val="600"/>
              </a:spcAft>
              <a:buClr>
                <a:srgbClr val="00B050"/>
              </a:buClr>
              <a:buFont typeface="Wingdings 3" panose="05040102010807070707" pitchFamily="18" charset="2"/>
              <a:buChar char=""/>
            </a:pPr>
            <a:r>
              <a:rPr lang="en-US" sz="1400" dirty="0" smtClean="0"/>
              <a:t>There are several ways in which a short-term cash flow problem could be overcome. These are explained below with the limitations of each method:</a:t>
            </a:r>
          </a:p>
          <a:p>
            <a:pPr marL="285750" indent="-285750">
              <a:spcAft>
                <a:spcPts val="600"/>
              </a:spcAft>
              <a:buClr>
                <a:srgbClr val="00B050"/>
              </a:buClr>
              <a:buFont typeface="Wingdings 3" panose="05040102010807070707" pitchFamily="18" charset="2"/>
              <a:buChar char=""/>
            </a:pPr>
            <a:endParaRPr lang="en-US" sz="1400" dirty="0" smtClean="0"/>
          </a:p>
          <a:p>
            <a:pPr marL="285750" indent="-285750">
              <a:spcAft>
                <a:spcPts val="600"/>
              </a:spcAft>
              <a:buClr>
                <a:srgbClr val="00B050"/>
              </a:buClr>
              <a:buFont typeface="Wingdings 3" panose="05040102010807070707" pitchFamily="18" charset="2"/>
              <a:buChar char=""/>
            </a:pPr>
            <a:endParaRPr lang="en-US" sz="1400" dirty="0"/>
          </a:p>
          <a:p>
            <a:pPr marL="285750" indent="-285750">
              <a:spcAft>
                <a:spcPts val="600"/>
              </a:spcAft>
              <a:buClr>
                <a:srgbClr val="00B050"/>
              </a:buClr>
              <a:buFont typeface="Wingdings 3" panose="05040102010807070707" pitchFamily="18" charset="2"/>
              <a:buChar char=""/>
            </a:pPr>
            <a:endParaRPr lang="en-US" sz="1400" dirty="0" smtClean="0"/>
          </a:p>
          <a:p>
            <a:pPr marL="285750" indent="-285750">
              <a:spcAft>
                <a:spcPts val="600"/>
              </a:spcAft>
              <a:buClr>
                <a:srgbClr val="00B050"/>
              </a:buClr>
              <a:buFont typeface="Wingdings 3" panose="05040102010807070707" pitchFamily="18" charset="2"/>
              <a:buChar char=""/>
            </a:pPr>
            <a:endParaRPr lang="en-US" sz="1400" dirty="0"/>
          </a:p>
          <a:p>
            <a:pPr marL="285750" indent="-285750">
              <a:spcAft>
                <a:spcPts val="600"/>
              </a:spcAft>
              <a:buClr>
                <a:srgbClr val="00B050"/>
              </a:buClr>
              <a:buFont typeface="Wingdings 3" panose="05040102010807070707" pitchFamily="18" charset="2"/>
              <a:buChar char=""/>
            </a:pPr>
            <a:endParaRPr lang="en-US" sz="1400" dirty="0" smtClean="0"/>
          </a:p>
          <a:p>
            <a:pPr marL="285750" indent="-285750">
              <a:spcAft>
                <a:spcPts val="600"/>
              </a:spcAft>
              <a:buClr>
                <a:srgbClr val="00B050"/>
              </a:buClr>
              <a:buFont typeface="Wingdings 3" panose="05040102010807070707" pitchFamily="18" charset="2"/>
              <a:buChar char=""/>
            </a:pPr>
            <a:endParaRPr lang="en-US" sz="1400" dirty="0"/>
          </a:p>
          <a:p>
            <a:pPr marL="285750" indent="-285750">
              <a:spcAft>
                <a:spcPts val="600"/>
              </a:spcAft>
              <a:buClr>
                <a:srgbClr val="00B050"/>
              </a:buClr>
              <a:buFont typeface="Wingdings 3" panose="05040102010807070707" pitchFamily="18" charset="2"/>
              <a:buChar char=""/>
            </a:pPr>
            <a:endParaRPr lang="en-US" sz="1400" dirty="0" smtClean="0"/>
          </a:p>
          <a:p>
            <a:pPr marL="285750" indent="-285750">
              <a:spcAft>
                <a:spcPts val="600"/>
              </a:spcAft>
              <a:buClr>
                <a:srgbClr val="00B050"/>
              </a:buClr>
              <a:buFont typeface="Wingdings 3" panose="05040102010807070707" pitchFamily="18" charset="2"/>
              <a:buChar char=""/>
            </a:pPr>
            <a:endParaRPr lang="en-US" sz="1400" dirty="0"/>
          </a:p>
          <a:p>
            <a:pPr marL="285750" indent="-285750">
              <a:spcAft>
                <a:spcPts val="600"/>
              </a:spcAft>
              <a:buClr>
                <a:srgbClr val="00B050"/>
              </a:buClr>
              <a:buFont typeface="Wingdings 3" panose="05040102010807070707" pitchFamily="18" charset="2"/>
              <a:buChar char=""/>
            </a:pPr>
            <a:endParaRPr lang="en-US" sz="1400" dirty="0" smtClean="0"/>
          </a:p>
          <a:p>
            <a:pPr>
              <a:spcAft>
                <a:spcPts val="600"/>
              </a:spcAft>
              <a:buClr>
                <a:srgbClr val="00B050"/>
              </a:buClr>
            </a:pPr>
            <a:endParaRPr lang="en-US" sz="1400" dirty="0" smtClean="0"/>
          </a:p>
          <a:p>
            <a:pPr marL="285750" indent="-285750">
              <a:spcAft>
                <a:spcPts val="600"/>
              </a:spcAft>
              <a:buClr>
                <a:srgbClr val="00B050"/>
              </a:buClr>
              <a:buFont typeface="Wingdings 3" panose="05040102010807070707" pitchFamily="18" charset="2"/>
              <a:buChar char=""/>
            </a:pPr>
            <a:r>
              <a:rPr lang="en-US" sz="1400" dirty="0" smtClean="0"/>
              <a:t>In the longer term, a business with cash flow difficulties will have to take other decisions to solve the problems. These could include:</a:t>
            </a:r>
          </a:p>
          <a:p>
            <a:pPr marL="457200" indent="-227013">
              <a:spcAft>
                <a:spcPts val="600"/>
              </a:spcAft>
              <a:buClr>
                <a:srgbClr val="00B050"/>
              </a:buClr>
              <a:buFont typeface="Arial" panose="020B0604020202020204" pitchFamily="34" charset="0"/>
              <a:buChar char="•"/>
            </a:pPr>
            <a:r>
              <a:rPr lang="en-US" sz="1400" dirty="0" smtClean="0"/>
              <a:t>Attracting new investors, i.e. by selling more company shares – but will this affect the ownership of the company.</a:t>
            </a:r>
          </a:p>
          <a:p>
            <a:pPr marL="457200" indent="-227013">
              <a:spcAft>
                <a:spcPts val="600"/>
              </a:spcAft>
              <a:buClr>
                <a:srgbClr val="00B050"/>
              </a:buClr>
              <a:buFont typeface="Arial" panose="020B0604020202020204" pitchFamily="34" charset="0"/>
              <a:buChar char="•"/>
            </a:pPr>
            <a:r>
              <a:rPr lang="en-US" sz="1400" dirty="0" smtClean="0"/>
              <a:t>Cutting costs and increasing efficiency – but will this be popular with employees and could product quality be affected?</a:t>
            </a:r>
          </a:p>
          <a:p>
            <a:pPr marL="457200" indent="-227013">
              <a:spcAft>
                <a:spcPts val="600"/>
              </a:spcAft>
              <a:buClr>
                <a:srgbClr val="00B050"/>
              </a:buClr>
              <a:buFont typeface="Arial" panose="020B0604020202020204" pitchFamily="34" charset="0"/>
              <a:buChar char="•"/>
            </a:pPr>
            <a:r>
              <a:rPr lang="en-US" sz="1400" dirty="0" smtClean="0"/>
              <a:t>Developing new products that will attract more customers – this could take a long time and needs cash in the short term to pay for development.</a:t>
            </a:r>
          </a:p>
        </p:txBody>
      </p:sp>
      <p:graphicFrame>
        <p:nvGraphicFramePr>
          <p:cNvPr id="2" name="Table 1"/>
          <p:cNvGraphicFramePr>
            <a:graphicFrameLocks noGrp="1"/>
          </p:cNvGraphicFramePr>
          <p:nvPr>
            <p:extLst>
              <p:ext uri="{D42A27DB-BD31-4B8C-83A1-F6EECF244321}">
                <p14:modId xmlns:p14="http://schemas.microsoft.com/office/powerpoint/2010/main" val="919277895"/>
              </p:ext>
            </p:extLst>
          </p:nvPr>
        </p:nvGraphicFramePr>
        <p:xfrm>
          <a:off x="323850" y="1602472"/>
          <a:ext cx="8496622" cy="2834640"/>
        </p:xfrm>
        <a:graphic>
          <a:graphicData uri="http://schemas.openxmlformats.org/drawingml/2006/table">
            <a:tbl>
              <a:tblPr firstRow="1" bandRow="1">
                <a:tableStyleId>{5C22544A-7EE6-4342-B048-85BDC9FD1C3A}</a:tableStyleId>
              </a:tblPr>
              <a:tblGrid>
                <a:gridCol w="2159918"/>
                <a:gridCol w="2160240"/>
                <a:gridCol w="4176464"/>
              </a:tblGrid>
              <a:tr h="201622">
                <a:tc>
                  <a:txBody>
                    <a:bodyPr/>
                    <a:lstStyle/>
                    <a:p>
                      <a:r>
                        <a:rPr lang="en-US" sz="1300" dirty="0" smtClean="0">
                          <a:latin typeface="Arial" panose="020B0604020202020204" pitchFamily="34" charset="0"/>
                          <a:cs typeface="Arial" panose="020B0604020202020204" pitchFamily="34" charset="0"/>
                        </a:rPr>
                        <a:t>Method of overcoming cash flow problem</a:t>
                      </a:r>
                      <a:endParaRPr lang="en-GB" sz="13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r>
                        <a:rPr lang="en-US" sz="1300" dirty="0" smtClean="0">
                          <a:latin typeface="Arial" panose="020B0604020202020204" pitchFamily="34" charset="0"/>
                          <a:cs typeface="Arial" panose="020B0604020202020204" pitchFamily="34" charset="0"/>
                        </a:rPr>
                        <a:t>How it works</a:t>
                      </a:r>
                      <a:endParaRPr lang="en-GB" sz="1300" dirty="0">
                        <a:latin typeface="Arial" panose="020B0604020202020204" pitchFamily="34" charset="0"/>
                        <a:cs typeface="Arial" panose="020B0604020202020204" pitchFamily="34" charset="0"/>
                      </a:endParaRPr>
                    </a:p>
                  </a:txBody>
                  <a:tcPr>
                    <a:lnT w="12700" cap="flat" cmpd="sng" algn="ctr">
                      <a:solidFill>
                        <a:schemeClr val="tx1"/>
                      </a:solidFill>
                      <a:prstDash val="solid"/>
                      <a:round/>
                      <a:headEnd type="none" w="med" len="med"/>
                      <a:tailEnd type="none" w="med" len="med"/>
                    </a:lnT>
                  </a:tcPr>
                </a:tc>
                <a:tc>
                  <a:txBody>
                    <a:bodyPr/>
                    <a:lstStyle/>
                    <a:p>
                      <a:r>
                        <a:rPr lang="en-US" sz="1300" dirty="0" smtClean="0">
                          <a:latin typeface="Arial" panose="020B0604020202020204" pitchFamily="34" charset="0"/>
                          <a:cs typeface="Arial" panose="020B0604020202020204" pitchFamily="34" charset="0"/>
                        </a:rPr>
                        <a:t>Limitations</a:t>
                      </a:r>
                      <a:endParaRPr lang="en-GB" sz="1300" dirty="0">
                        <a:latin typeface="Arial" panose="020B0604020202020204" pitchFamily="34" charset="0"/>
                        <a:cs typeface="Arial" panose="020B0604020202020204" pitchFamily="34" charset="0"/>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r>
              <a:tr h="201622">
                <a:tc>
                  <a:txBody>
                    <a:bodyPr/>
                    <a:lstStyle/>
                    <a:p>
                      <a:r>
                        <a:rPr lang="en-US" sz="1300" dirty="0" smtClean="0">
                          <a:latin typeface="Arial" panose="020B0604020202020204" pitchFamily="34" charset="0"/>
                          <a:cs typeface="Arial" panose="020B0604020202020204" pitchFamily="34" charset="0"/>
                        </a:rPr>
                        <a:t>Increasing bank loans</a:t>
                      </a:r>
                      <a:endParaRPr lang="en-GB" sz="13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tcPr>
                </a:tc>
                <a:tc>
                  <a:txBody>
                    <a:bodyPr/>
                    <a:lstStyle/>
                    <a:p>
                      <a:r>
                        <a:rPr lang="en-US" sz="1300" dirty="0" smtClean="0">
                          <a:latin typeface="Arial" panose="020B0604020202020204" pitchFamily="34" charset="0"/>
                          <a:cs typeface="Arial" panose="020B0604020202020204" pitchFamily="34" charset="0"/>
                        </a:rPr>
                        <a:t>Bank loans will inject more cash into the business</a:t>
                      </a:r>
                      <a:endParaRPr lang="en-GB" sz="1300" dirty="0">
                        <a:latin typeface="Arial" panose="020B0604020202020204" pitchFamily="34" charset="0"/>
                        <a:cs typeface="Arial" panose="020B0604020202020204" pitchFamily="34" charset="0"/>
                      </a:endParaRPr>
                    </a:p>
                  </a:txBody>
                  <a:tcPr/>
                </a:tc>
                <a:tc>
                  <a:txBody>
                    <a:bodyPr/>
                    <a:lstStyle/>
                    <a:p>
                      <a:r>
                        <a:rPr lang="en-US" sz="1300" dirty="0" smtClean="0">
                          <a:latin typeface="Arial" panose="020B0604020202020204" pitchFamily="34" charset="0"/>
                          <a:cs typeface="Arial" panose="020B0604020202020204" pitchFamily="34" charset="0"/>
                        </a:rPr>
                        <a:t>Interest must be paid – this will reduce profits.</a:t>
                      </a:r>
                    </a:p>
                    <a:p>
                      <a:r>
                        <a:rPr lang="en-US" sz="1300" dirty="0" smtClean="0">
                          <a:latin typeface="Arial" panose="020B0604020202020204" pitchFamily="34" charset="0"/>
                          <a:cs typeface="Arial" panose="020B0604020202020204" pitchFamily="34" charset="0"/>
                        </a:rPr>
                        <a:t>The loans will still have to be repaid – a cash outflow.</a:t>
                      </a:r>
                      <a:endParaRPr lang="en-GB" sz="1300" dirty="0">
                        <a:latin typeface="Arial" panose="020B0604020202020204" pitchFamily="34" charset="0"/>
                        <a:cs typeface="Arial" panose="020B0604020202020204" pitchFamily="34" charset="0"/>
                      </a:endParaRPr>
                    </a:p>
                  </a:txBody>
                  <a:tcPr>
                    <a:lnR w="12700" cap="flat" cmpd="sng" algn="ctr">
                      <a:solidFill>
                        <a:schemeClr val="tx1"/>
                      </a:solidFill>
                      <a:prstDash val="solid"/>
                      <a:round/>
                      <a:headEnd type="none" w="med" len="med"/>
                      <a:tailEnd type="none" w="med" len="med"/>
                    </a:lnR>
                  </a:tcPr>
                </a:tc>
              </a:tr>
              <a:tr h="201622">
                <a:tc>
                  <a:txBody>
                    <a:bodyPr/>
                    <a:lstStyle/>
                    <a:p>
                      <a:r>
                        <a:rPr lang="en-US" sz="1300" dirty="0" smtClean="0">
                          <a:latin typeface="Arial" panose="020B0604020202020204" pitchFamily="34" charset="0"/>
                          <a:cs typeface="Arial" panose="020B0604020202020204" pitchFamily="34" charset="0"/>
                        </a:rPr>
                        <a:t>Delaying payments to suppliers</a:t>
                      </a:r>
                      <a:endParaRPr lang="en-GB" sz="13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tcPr>
                </a:tc>
                <a:tc>
                  <a:txBody>
                    <a:bodyPr/>
                    <a:lstStyle/>
                    <a:p>
                      <a:r>
                        <a:rPr lang="en-US" sz="1300" dirty="0" smtClean="0">
                          <a:latin typeface="Arial" panose="020B0604020202020204" pitchFamily="34" charset="0"/>
                          <a:cs typeface="Arial" panose="020B0604020202020204" pitchFamily="34" charset="0"/>
                        </a:rPr>
                        <a:t>Cash outflows will decrease</a:t>
                      </a:r>
                      <a:r>
                        <a:rPr lang="en-US" sz="1300" baseline="0" dirty="0" smtClean="0">
                          <a:latin typeface="Arial" panose="020B0604020202020204" pitchFamily="34" charset="0"/>
                          <a:cs typeface="Arial" panose="020B0604020202020204" pitchFamily="34" charset="0"/>
                        </a:rPr>
                        <a:t> in the short term</a:t>
                      </a:r>
                      <a:endParaRPr lang="en-GB" sz="1300" dirty="0">
                        <a:latin typeface="Arial" panose="020B0604020202020204" pitchFamily="34" charset="0"/>
                        <a:cs typeface="Arial" panose="020B0604020202020204" pitchFamily="34" charset="0"/>
                      </a:endParaRPr>
                    </a:p>
                  </a:txBody>
                  <a:tcPr/>
                </a:tc>
                <a:tc>
                  <a:txBody>
                    <a:bodyPr/>
                    <a:lstStyle/>
                    <a:p>
                      <a:r>
                        <a:rPr lang="en-US" sz="1300" dirty="0" smtClean="0">
                          <a:latin typeface="Arial" panose="020B0604020202020204" pitchFamily="34" charset="0"/>
                          <a:cs typeface="Arial" panose="020B0604020202020204" pitchFamily="34" charset="0"/>
                        </a:rPr>
                        <a:t>Suppliers could refuse to supply.</a:t>
                      </a:r>
                    </a:p>
                    <a:p>
                      <a:r>
                        <a:rPr lang="en-US" sz="1300" dirty="0" smtClean="0">
                          <a:latin typeface="Arial" panose="020B0604020202020204" pitchFamily="34" charset="0"/>
                          <a:cs typeface="Arial" panose="020B0604020202020204" pitchFamily="34" charset="0"/>
                        </a:rPr>
                        <a:t>Supplier</a:t>
                      </a:r>
                      <a:r>
                        <a:rPr lang="en-US" sz="1300" baseline="0" dirty="0" smtClean="0">
                          <a:latin typeface="Arial" panose="020B0604020202020204" pitchFamily="34" charset="0"/>
                          <a:cs typeface="Arial" panose="020B0604020202020204" pitchFamily="34" charset="0"/>
                        </a:rPr>
                        <a:t> could offer lower discounts for late payments.</a:t>
                      </a:r>
                      <a:endParaRPr lang="en-GB" sz="1300" dirty="0">
                        <a:latin typeface="Arial" panose="020B0604020202020204" pitchFamily="34" charset="0"/>
                        <a:cs typeface="Arial" panose="020B0604020202020204" pitchFamily="34" charset="0"/>
                      </a:endParaRPr>
                    </a:p>
                  </a:txBody>
                  <a:tcPr>
                    <a:lnR w="12700" cap="flat" cmpd="sng" algn="ctr">
                      <a:solidFill>
                        <a:schemeClr val="tx1"/>
                      </a:solidFill>
                      <a:prstDash val="solid"/>
                      <a:round/>
                      <a:headEnd type="none" w="med" len="med"/>
                      <a:tailEnd type="none" w="med" len="med"/>
                    </a:lnR>
                  </a:tcPr>
                </a:tc>
              </a:tr>
              <a:tr h="201622">
                <a:tc>
                  <a:txBody>
                    <a:bodyPr/>
                    <a:lstStyle/>
                    <a:p>
                      <a:r>
                        <a:rPr lang="en-US" sz="1300" dirty="0" smtClean="0">
                          <a:latin typeface="Arial" panose="020B0604020202020204" pitchFamily="34" charset="0"/>
                          <a:cs typeface="Arial" panose="020B0604020202020204" pitchFamily="34" charset="0"/>
                        </a:rPr>
                        <a:t>Asking debtors to pay more quickly – or insisting only on ‘cash sales’</a:t>
                      </a:r>
                      <a:endParaRPr lang="en-GB" sz="13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tcPr>
                </a:tc>
                <a:tc>
                  <a:txBody>
                    <a:bodyPr/>
                    <a:lstStyle/>
                    <a:p>
                      <a:r>
                        <a:rPr lang="en-US" sz="1300" dirty="0" smtClean="0">
                          <a:latin typeface="Arial" panose="020B0604020202020204" pitchFamily="34" charset="0"/>
                          <a:cs typeface="Arial" panose="020B0604020202020204" pitchFamily="34" charset="0"/>
                        </a:rPr>
                        <a:t>Cash inflows will increase in the short term</a:t>
                      </a:r>
                      <a:endParaRPr lang="en-GB" sz="1300" dirty="0">
                        <a:latin typeface="Arial" panose="020B0604020202020204" pitchFamily="34" charset="0"/>
                        <a:cs typeface="Arial" panose="020B0604020202020204" pitchFamily="34" charset="0"/>
                      </a:endParaRPr>
                    </a:p>
                  </a:txBody>
                  <a:tcPr/>
                </a:tc>
                <a:tc>
                  <a:txBody>
                    <a:bodyPr/>
                    <a:lstStyle/>
                    <a:p>
                      <a:r>
                        <a:rPr lang="en-US" sz="1300" dirty="0" smtClean="0">
                          <a:latin typeface="Arial" panose="020B0604020202020204" pitchFamily="34" charset="0"/>
                          <a:cs typeface="Arial" panose="020B0604020202020204" pitchFamily="34" charset="0"/>
                        </a:rPr>
                        <a:t>Customers may take their</a:t>
                      </a:r>
                      <a:r>
                        <a:rPr lang="en-US" sz="1300" baseline="0" dirty="0" smtClean="0">
                          <a:latin typeface="Arial" panose="020B0604020202020204" pitchFamily="34" charset="0"/>
                          <a:cs typeface="Arial" panose="020B0604020202020204" pitchFamily="34" charset="0"/>
                        </a:rPr>
                        <a:t> customer to another business that still offers them time to pay – i.e. trade credit.</a:t>
                      </a:r>
                      <a:endParaRPr lang="en-GB" sz="1300" dirty="0">
                        <a:latin typeface="Arial" panose="020B0604020202020204" pitchFamily="34" charset="0"/>
                        <a:cs typeface="Arial" panose="020B0604020202020204" pitchFamily="34" charset="0"/>
                      </a:endParaRPr>
                    </a:p>
                  </a:txBody>
                  <a:tcPr>
                    <a:lnR w="12700" cap="flat" cmpd="sng" algn="ctr">
                      <a:solidFill>
                        <a:schemeClr val="tx1"/>
                      </a:solidFill>
                      <a:prstDash val="solid"/>
                      <a:round/>
                      <a:headEnd type="none" w="med" len="med"/>
                      <a:tailEnd type="none" w="med" len="med"/>
                    </a:lnR>
                  </a:tcPr>
                </a:tc>
              </a:tr>
              <a:tr h="201622">
                <a:tc>
                  <a:txBody>
                    <a:bodyPr/>
                    <a:lstStyle/>
                    <a:p>
                      <a:r>
                        <a:rPr lang="en-US" sz="1300" dirty="0" smtClean="0">
                          <a:latin typeface="Arial" panose="020B0604020202020204" pitchFamily="34" charset="0"/>
                          <a:cs typeface="Arial" panose="020B0604020202020204" pitchFamily="34" charset="0"/>
                        </a:rPr>
                        <a:t>Delay or cancel purchases of capital equipment</a:t>
                      </a:r>
                      <a:endParaRPr lang="en-GB" sz="13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r>
                        <a:rPr lang="en-US" sz="1300" dirty="0" smtClean="0">
                          <a:latin typeface="Arial" panose="020B0604020202020204" pitchFamily="34" charset="0"/>
                          <a:cs typeface="Arial" panose="020B0604020202020204" pitchFamily="34" charset="0"/>
                        </a:rPr>
                        <a:t>Cash outflows for</a:t>
                      </a:r>
                      <a:r>
                        <a:rPr lang="en-US" sz="1300" baseline="0" dirty="0" smtClean="0">
                          <a:latin typeface="Arial" panose="020B0604020202020204" pitchFamily="34" charset="0"/>
                          <a:cs typeface="Arial" panose="020B0604020202020204" pitchFamily="34" charset="0"/>
                        </a:rPr>
                        <a:t> purchase of equipment will decrease.</a:t>
                      </a:r>
                      <a:endParaRPr lang="en-GB" sz="1300" dirty="0">
                        <a:latin typeface="Arial" panose="020B0604020202020204" pitchFamily="34" charset="0"/>
                        <a:cs typeface="Arial" panose="020B0604020202020204" pitchFamily="34" charset="0"/>
                      </a:endParaRPr>
                    </a:p>
                  </a:txBody>
                  <a:tcPr>
                    <a:lnB w="12700" cap="flat" cmpd="sng" algn="ctr">
                      <a:solidFill>
                        <a:schemeClr val="tx1"/>
                      </a:solidFill>
                      <a:prstDash val="solid"/>
                      <a:round/>
                      <a:headEnd type="none" w="med" len="med"/>
                      <a:tailEnd type="none" w="med" len="med"/>
                    </a:lnB>
                  </a:tcPr>
                </a:tc>
                <a:tc>
                  <a:txBody>
                    <a:bodyPr/>
                    <a:lstStyle/>
                    <a:p>
                      <a:r>
                        <a:rPr lang="en-US" sz="1300" dirty="0" smtClean="0">
                          <a:latin typeface="Arial" panose="020B0604020202020204" pitchFamily="34" charset="0"/>
                          <a:cs typeface="Arial" panose="020B0604020202020204" pitchFamily="34" charset="0"/>
                        </a:rPr>
                        <a:t>The long-term efficiency of the business could decrease without up-to-date equipment.</a:t>
                      </a:r>
                      <a:endParaRPr lang="en-GB" sz="1300" dirty="0">
                        <a:latin typeface="Arial" panose="020B0604020202020204" pitchFamily="34" charset="0"/>
                        <a:cs typeface="Arial" panose="020B0604020202020204" pitchFamily="34" charset="0"/>
                      </a:endParaRP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909293905"/>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pPr>
              <a:buClr>
                <a:srgbClr val="00B050"/>
              </a:buClr>
            </a:pPr>
            <a:r>
              <a:rPr lang="en-GB" sz="3200" dirty="0" smtClean="0"/>
              <a:t>4.1 </a:t>
            </a:r>
            <a:r>
              <a:rPr lang="en-GB" sz="3200" dirty="0"/>
              <a:t>– Classifying costs – Business Costs</a:t>
            </a:r>
          </a:p>
        </p:txBody>
      </p:sp>
      <p:sp>
        <p:nvSpPr>
          <p:cNvPr id="8" name="Rectangle 7"/>
          <p:cNvSpPr/>
          <p:nvPr/>
        </p:nvSpPr>
        <p:spPr>
          <a:xfrm>
            <a:off x="323849" y="1124744"/>
            <a:ext cx="6767515" cy="2886944"/>
          </a:xfrm>
          <a:prstGeom prst="rect">
            <a:avLst/>
          </a:prstGeom>
        </p:spPr>
        <p:txBody>
          <a:bodyPr wrap="square">
            <a:spAutoFit/>
          </a:bodyPr>
          <a:lstStyle/>
          <a:p>
            <a:pPr marL="285750" indent="-285750">
              <a:spcAft>
                <a:spcPts val="600"/>
              </a:spcAft>
              <a:buClr>
                <a:srgbClr val="00B050"/>
              </a:buClr>
              <a:buFont typeface="Wingdings 3" panose="05040102010807070707" pitchFamily="18" charset="2"/>
              <a:buChar char=""/>
            </a:pPr>
            <a:r>
              <a:rPr lang="en-GB" sz="1540" dirty="0" smtClean="0"/>
              <a:t>In calculating the cost of a business it is necessary to understand the difference between different types of cost. The main ones are </a:t>
            </a:r>
            <a:r>
              <a:rPr lang="en-GB" sz="1540" b="1" dirty="0" smtClean="0"/>
              <a:t>fixed</a:t>
            </a:r>
            <a:r>
              <a:rPr lang="en-GB" sz="1540" dirty="0" smtClean="0"/>
              <a:t> and </a:t>
            </a:r>
            <a:r>
              <a:rPr lang="en-GB" sz="1540" b="1" dirty="0" smtClean="0"/>
              <a:t>variable</a:t>
            </a:r>
            <a:r>
              <a:rPr lang="en-GB" sz="1540" dirty="0" smtClean="0"/>
              <a:t> costs.</a:t>
            </a:r>
          </a:p>
          <a:p>
            <a:pPr marL="285750" indent="-285750">
              <a:spcAft>
                <a:spcPts val="600"/>
              </a:spcAft>
              <a:buClr>
                <a:srgbClr val="00B050"/>
              </a:buClr>
              <a:buFont typeface="Wingdings 3" panose="05040102010807070707" pitchFamily="18" charset="2"/>
              <a:buChar char=""/>
            </a:pPr>
            <a:r>
              <a:rPr lang="en-GB" sz="1540" b="1" dirty="0" smtClean="0"/>
              <a:t>Fixed Costs</a:t>
            </a:r>
            <a:r>
              <a:rPr lang="en-GB" sz="1540" dirty="0" smtClean="0"/>
              <a:t> – Costs that do not change even if there are no sales, they have to be paid. Examples include management salaries, utility connection charges (gas, electric and water) and rent paid for the property.</a:t>
            </a:r>
          </a:p>
          <a:p>
            <a:pPr marL="285750" indent="-285750">
              <a:spcAft>
                <a:spcPts val="600"/>
              </a:spcAft>
              <a:buClr>
                <a:srgbClr val="00B050"/>
              </a:buClr>
              <a:buFont typeface="Wingdings 3" panose="05040102010807070707" pitchFamily="18" charset="2"/>
              <a:buChar char=""/>
            </a:pPr>
            <a:r>
              <a:rPr lang="en-GB" sz="1540" b="1" dirty="0" smtClean="0"/>
              <a:t>Variable Costs</a:t>
            </a:r>
            <a:r>
              <a:rPr lang="en-GB" sz="1540" dirty="0" smtClean="0"/>
              <a:t> – Costs that change depending on the number used or purchased. Examples include material costs, utility usage (gas, electric and water), piece-rate (how much per item it is) and labour costs. The more units are produced, the higher these </a:t>
            </a:r>
            <a:r>
              <a:rPr lang="en-GB" sz="1540" b="1" dirty="0" smtClean="0"/>
              <a:t>variable costs</a:t>
            </a:r>
            <a:r>
              <a:rPr lang="en-GB" sz="1540" dirty="0" smtClean="0"/>
              <a:t> will be.</a:t>
            </a:r>
          </a:p>
        </p:txBody>
      </p:sp>
      <p:graphicFrame>
        <p:nvGraphicFramePr>
          <p:cNvPr id="7" name="Table 6"/>
          <p:cNvGraphicFramePr>
            <a:graphicFrameLocks noGrp="1"/>
          </p:cNvGraphicFramePr>
          <p:nvPr>
            <p:extLst/>
          </p:nvPr>
        </p:nvGraphicFramePr>
        <p:xfrm>
          <a:off x="323528" y="4005064"/>
          <a:ext cx="6767836" cy="2539175"/>
        </p:xfrm>
        <a:graphic>
          <a:graphicData uri="http://schemas.openxmlformats.org/drawingml/2006/table">
            <a:tbl>
              <a:tblPr firstRow="1" firstCol="1" bandRow="1">
                <a:effectLst>
                  <a:outerShdw blurRad="50800" dist="38100" dir="2700000" algn="tl" rotWithShape="0">
                    <a:prstClr val="black">
                      <a:alpha val="40000"/>
                    </a:prstClr>
                  </a:outerShdw>
                </a:effectLst>
                <a:tableStyleId>{BDBED569-4797-4DF1-A0F4-6AAB3CD982D8}</a:tableStyleId>
              </a:tblPr>
              <a:tblGrid>
                <a:gridCol w="1654359"/>
                <a:gridCol w="5113477"/>
              </a:tblGrid>
              <a:tr h="0">
                <a:tc>
                  <a:txBody>
                    <a:bodyPr/>
                    <a:lstStyle/>
                    <a:p>
                      <a:pPr>
                        <a:lnSpc>
                          <a:spcPct val="107000"/>
                        </a:lnSpc>
                        <a:spcAft>
                          <a:spcPts val="0"/>
                        </a:spcAft>
                      </a:pPr>
                      <a:r>
                        <a:rPr lang="en-GB" sz="1730" dirty="0">
                          <a:effectLst/>
                          <a:latin typeface="Calibri" panose="020F0502020204030204" pitchFamily="34" charset="0"/>
                        </a:rPr>
                        <a:t>Fixed cost</a:t>
                      </a:r>
                      <a:endParaRPr lang="en-GB" sz="1730" dirty="0">
                        <a:effectLst/>
                        <a:latin typeface="Calibri" panose="020F0502020204030204" pitchFamily="34" charset="0"/>
                        <a:ea typeface="Calibri"/>
                        <a:cs typeface="Times New Roman"/>
                      </a:endParaRPr>
                    </a:p>
                  </a:txBody>
                  <a:tcPr marL="68580" marR="68580" marT="0" marB="0"/>
                </a:tc>
                <a:tc>
                  <a:txBody>
                    <a:bodyPr/>
                    <a:lstStyle/>
                    <a:p>
                      <a:pPr>
                        <a:lnSpc>
                          <a:spcPct val="107000"/>
                        </a:lnSpc>
                        <a:spcAft>
                          <a:spcPts val="0"/>
                        </a:spcAft>
                      </a:pPr>
                      <a:r>
                        <a:rPr lang="en-GB" sz="1730" b="0" dirty="0">
                          <a:effectLst/>
                          <a:latin typeface="Calibri" panose="020F0502020204030204" pitchFamily="34" charset="0"/>
                        </a:rPr>
                        <a:t>Costs that do not change with output- they have to be paid regardless of how much a business produces</a:t>
                      </a:r>
                      <a:endParaRPr lang="en-GB" sz="1730" b="0" dirty="0">
                        <a:effectLst/>
                        <a:latin typeface="Calibri" panose="020F0502020204030204" pitchFamily="34" charset="0"/>
                        <a:ea typeface="Calibri"/>
                        <a:cs typeface="Times New Roman"/>
                      </a:endParaRPr>
                    </a:p>
                  </a:txBody>
                  <a:tcPr marL="68580" marR="68580" marT="0" marB="0"/>
                </a:tc>
              </a:tr>
              <a:tr h="0">
                <a:tc>
                  <a:txBody>
                    <a:bodyPr/>
                    <a:lstStyle/>
                    <a:p>
                      <a:pPr>
                        <a:lnSpc>
                          <a:spcPct val="107000"/>
                        </a:lnSpc>
                        <a:spcAft>
                          <a:spcPts val="0"/>
                        </a:spcAft>
                      </a:pPr>
                      <a:r>
                        <a:rPr lang="en-GB" sz="1730">
                          <a:effectLst/>
                          <a:latin typeface="Calibri" panose="020F0502020204030204" pitchFamily="34" charset="0"/>
                        </a:rPr>
                        <a:t>Variable costs</a:t>
                      </a:r>
                      <a:endParaRPr lang="en-GB" sz="1730">
                        <a:effectLst/>
                        <a:latin typeface="Calibri" panose="020F0502020204030204" pitchFamily="34" charset="0"/>
                        <a:ea typeface="Calibri"/>
                        <a:cs typeface="Times New Roman"/>
                      </a:endParaRPr>
                    </a:p>
                  </a:txBody>
                  <a:tcPr marL="68580" marR="68580" marT="0" marB="0"/>
                </a:tc>
                <a:tc>
                  <a:txBody>
                    <a:bodyPr/>
                    <a:lstStyle/>
                    <a:p>
                      <a:pPr>
                        <a:lnSpc>
                          <a:spcPct val="107000"/>
                        </a:lnSpc>
                        <a:spcAft>
                          <a:spcPts val="0"/>
                        </a:spcAft>
                      </a:pPr>
                      <a:r>
                        <a:rPr lang="en-GB" sz="1730" dirty="0">
                          <a:effectLst/>
                          <a:latin typeface="Calibri" panose="020F0502020204030204" pitchFamily="34" charset="0"/>
                        </a:rPr>
                        <a:t>Costs that do change with output- these costs are directly linked to the product or service</a:t>
                      </a:r>
                      <a:endParaRPr lang="en-GB" sz="1730" dirty="0">
                        <a:effectLst/>
                        <a:latin typeface="Calibri" panose="020F0502020204030204" pitchFamily="34" charset="0"/>
                        <a:ea typeface="Calibri"/>
                        <a:cs typeface="Times New Roman"/>
                      </a:endParaRPr>
                    </a:p>
                  </a:txBody>
                  <a:tcPr marL="68580" marR="68580" marT="0" marB="0"/>
                </a:tc>
              </a:tr>
              <a:tr h="0">
                <a:tc>
                  <a:txBody>
                    <a:bodyPr/>
                    <a:lstStyle/>
                    <a:p>
                      <a:pPr>
                        <a:lnSpc>
                          <a:spcPct val="107000"/>
                        </a:lnSpc>
                        <a:spcAft>
                          <a:spcPts val="0"/>
                        </a:spcAft>
                      </a:pPr>
                      <a:r>
                        <a:rPr lang="en-GB" sz="1730" dirty="0">
                          <a:effectLst/>
                          <a:latin typeface="Calibri" panose="020F0502020204030204" pitchFamily="34" charset="0"/>
                        </a:rPr>
                        <a:t>Start-up cost </a:t>
                      </a:r>
                      <a:endParaRPr lang="en-GB" sz="1730" dirty="0">
                        <a:effectLst/>
                        <a:latin typeface="Calibri" panose="020F0502020204030204" pitchFamily="34" charset="0"/>
                        <a:ea typeface="Calibri"/>
                        <a:cs typeface="Times New Roman"/>
                      </a:endParaRPr>
                    </a:p>
                  </a:txBody>
                  <a:tcPr marL="68580" marR="68580" marT="0" marB="0"/>
                </a:tc>
                <a:tc>
                  <a:txBody>
                    <a:bodyPr/>
                    <a:lstStyle/>
                    <a:p>
                      <a:pPr>
                        <a:lnSpc>
                          <a:spcPct val="107000"/>
                        </a:lnSpc>
                        <a:spcAft>
                          <a:spcPts val="0"/>
                        </a:spcAft>
                      </a:pPr>
                      <a:r>
                        <a:rPr lang="en-GB" sz="1730" dirty="0">
                          <a:effectLst/>
                          <a:latin typeface="Calibri" panose="020F0502020204030204" pitchFamily="34" charset="0"/>
                        </a:rPr>
                        <a:t>Costs that a business has to pay when the business sets up. For examples, fixtures and fittings</a:t>
                      </a:r>
                      <a:endParaRPr lang="en-GB" sz="1730" dirty="0">
                        <a:effectLst/>
                        <a:latin typeface="Calibri" panose="020F0502020204030204" pitchFamily="34" charset="0"/>
                        <a:ea typeface="Calibri"/>
                        <a:cs typeface="Times New Roman"/>
                      </a:endParaRPr>
                    </a:p>
                  </a:txBody>
                  <a:tcPr marL="68580" marR="68580" marT="0" marB="0"/>
                </a:tc>
              </a:tr>
              <a:tr h="0">
                <a:tc>
                  <a:txBody>
                    <a:bodyPr/>
                    <a:lstStyle/>
                    <a:p>
                      <a:pPr>
                        <a:lnSpc>
                          <a:spcPct val="107000"/>
                        </a:lnSpc>
                        <a:spcAft>
                          <a:spcPts val="0"/>
                        </a:spcAft>
                      </a:pPr>
                      <a:r>
                        <a:rPr lang="en-GB" sz="1730">
                          <a:effectLst/>
                          <a:latin typeface="Calibri" panose="020F0502020204030204" pitchFamily="34" charset="0"/>
                        </a:rPr>
                        <a:t>Operating costs (running costs)</a:t>
                      </a:r>
                      <a:endParaRPr lang="en-GB" sz="1730">
                        <a:effectLst/>
                        <a:latin typeface="Calibri" panose="020F0502020204030204" pitchFamily="34" charset="0"/>
                        <a:ea typeface="Calibri"/>
                        <a:cs typeface="Times New Roman"/>
                      </a:endParaRPr>
                    </a:p>
                  </a:txBody>
                  <a:tcPr marL="68580" marR="68580" marT="0" marB="0"/>
                </a:tc>
                <a:tc>
                  <a:txBody>
                    <a:bodyPr/>
                    <a:lstStyle/>
                    <a:p>
                      <a:pPr>
                        <a:lnSpc>
                          <a:spcPct val="107000"/>
                        </a:lnSpc>
                        <a:spcAft>
                          <a:spcPts val="0"/>
                        </a:spcAft>
                      </a:pPr>
                      <a:r>
                        <a:rPr lang="en-GB" sz="1730" dirty="0">
                          <a:effectLst/>
                          <a:latin typeface="Calibri" panose="020F0502020204030204" pitchFamily="34" charset="0"/>
                        </a:rPr>
                        <a:t>Costs that have to be paid for the day to day running of the business. For example, heat, light, rent etc…</a:t>
                      </a:r>
                      <a:endParaRPr lang="en-GB" sz="1730" dirty="0">
                        <a:effectLst/>
                        <a:latin typeface="Calibri" panose="020F0502020204030204" pitchFamily="34" charset="0"/>
                        <a:ea typeface="Calibri"/>
                        <a:cs typeface="Times New Roman"/>
                      </a:endParaRPr>
                    </a:p>
                  </a:txBody>
                  <a:tcPr marL="68580" marR="68580" marT="0" marB="0"/>
                </a:tc>
              </a:tr>
              <a:tr h="0">
                <a:tc>
                  <a:txBody>
                    <a:bodyPr/>
                    <a:lstStyle/>
                    <a:p>
                      <a:pPr>
                        <a:lnSpc>
                          <a:spcPct val="107000"/>
                        </a:lnSpc>
                        <a:spcAft>
                          <a:spcPts val="0"/>
                        </a:spcAft>
                      </a:pPr>
                      <a:r>
                        <a:rPr lang="en-GB" sz="1730">
                          <a:effectLst/>
                          <a:latin typeface="Calibri" panose="020F0502020204030204" pitchFamily="34" charset="0"/>
                        </a:rPr>
                        <a:t>Total costs</a:t>
                      </a:r>
                      <a:endParaRPr lang="en-GB" sz="1730">
                        <a:effectLst/>
                        <a:latin typeface="Calibri" panose="020F0502020204030204" pitchFamily="34" charset="0"/>
                        <a:ea typeface="Calibri"/>
                        <a:cs typeface="Times New Roman"/>
                      </a:endParaRPr>
                    </a:p>
                  </a:txBody>
                  <a:tcPr marL="68580" marR="68580" marT="0" marB="0"/>
                </a:tc>
                <a:tc>
                  <a:txBody>
                    <a:bodyPr/>
                    <a:lstStyle/>
                    <a:p>
                      <a:pPr>
                        <a:lnSpc>
                          <a:spcPct val="107000"/>
                        </a:lnSpc>
                        <a:spcAft>
                          <a:spcPts val="0"/>
                        </a:spcAft>
                      </a:pPr>
                      <a:r>
                        <a:rPr lang="en-GB" sz="1730" dirty="0">
                          <a:effectLst/>
                          <a:latin typeface="Calibri" panose="020F0502020204030204" pitchFamily="34" charset="0"/>
                        </a:rPr>
                        <a:t>TC= FC + VC</a:t>
                      </a:r>
                      <a:endParaRPr lang="en-GB" sz="1730" dirty="0">
                        <a:effectLst/>
                        <a:latin typeface="Calibri" panose="020F0502020204030204" pitchFamily="34" charset="0"/>
                        <a:ea typeface="Calibri"/>
                        <a:cs typeface="Times New Roman"/>
                      </a:endParaRPr>
                    </a:p>
                  </a:txBody>
                  <a:tcPr marL="68580" marR="68580" marT="0" marB="0"/>
                </a:tc>
              </a:tr>
            </a:tbl>
          </a:graphicData>
        </a:graphic>
      </p:graphicFrame>
      <p:graphicFrame>
        <p:nvGraphicFramePr>
          <p:cNvPr id="11" name="Table 10"/>
          <p:cNvGraphicFramePr>
            <a:graphicFrameLocks noGrp="1"/>
          </p:cNvGraphicFramePr>
          <p:nvPr>
            <p:extLst/>
          </p:nvPr>
        </p:nvGraphicFramePr>
        <p:xfrm>
          <a:off x="7164288" y="1124744"/>
          <a:ext cx="1656184" cy="5472608"/>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656184"/>
              </a:tblGrid>
              <a:tr h="426898">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045710">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Every person hired, every light that is turned on, every inch of a factory costs.</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Does reducing the cost of things improve profits</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How do online businesses reduce costs</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What is disintermediation</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Why does an online service still cost</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Why do managers get paid so much when they work the same hours.</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19572" y="1191602"/>
            <a:ext cx="1527977" cy="351083"/>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28922135"/>
      </p:ext>
    </p:extLst>
  </p:cSld>
  <p:clrMapOvr>
    <a:masterClrMapping/>
  </p:clrMapOvr>
  <p:transition advClick="0"/>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8496623" cy="5535361"/>
          </a:xfrm>
          <a:prstGeom prst="rect">
            <a:avLst/>
          </a:prstGeom>
        </p:spPr>
        <p:txBody>
          <a:bodyPr wrap="square">
            <a:spAutoFit/>
          </a:bodyPr>
          <a:lstStyle/>
          <a:p>
            <a:pPr marL="285750" indent="-285750">
              <a:spcAft>
                <a:spcPts val="600"/>
              </a:spcAft>
              <a:buClr>
                <a:srgbClr val="00B050"/>
              </a:buClr>
              <a:buFont typeface="Wingdings 3" panose="05040102010807070707" pitchFamily="18" charset="2"/>
              <a:buChar char=""/>
            </a:pPr>
            <a:r>
              <a:rPr lang="en-US" sz="1470" dirty="0" smtClean="0"/>
              <a:t>Mohannad </a:t>
            </a:r>
            <a:r>
              <a:rPr lang="en-US" sz="1470" dirty="0" err="1" smtClean="0"/>
              <a:t>Galal</a:t>
            </a:r>
            <a:r>
              <a:rPr lang="en-US" sz="1470" dirty="0" smtClean="0"/>
              <a:t> set up in business as a Sole Trader 9 years ago. He called </a:t>
            </a:r>
            <a:r>
              <a:rPr lang="en-US" sz="1470" dirty="0"/>
              <a:t>his </a:t>
            </a:r>
            <a:r>
              <a:rPr lang="en-US" sz="1470" dirty="0" smtClean="0"/>
              <a:t>business Flowers </a:t>
            </a:r>
            <a:r>
              <a:rPr lang="en-US" sz="1470" dirty="0"/>
              <a:t>Park </a:t>
            </a:r>
            <a:r>
              <a:rPr lang="en-US" sz="1470" dirty="0" smtClean="0"/>
              <a:t>Supplies. Mohannad designs and looks after the gardens of hotels, offices and large private houses. The business is very busy in the spring, summer and autumn but not busy in the winter. Mohannad employs 6 full-time employees. These employees have been with him for the past 4 years. Experienced gardeners are not always easy to find.</a:t>
            </a:r>
          </a:p>
          <a:p>
            <a:pPr marL="285750" indent="-285750">
              <a:spcAft>
                <a:spcPts val="600"/>
              </a:spcAft>
              <a:buClr>
                <a:srgbClr val="00B050"/>
              </a:buClr>
              <a:buFont typeface="Wingdings 3" panose="05040102010807070707" pitchFamily="18" charset="2"/>
              <a:buChar char=""/>
            </a:pPr>
            <a:r>
              <a:rPr lang="en-US" sz="1470" dirty="0"/>
              <a:t>Flowers Park </a:t>
            </a:r>
            <a:r>
              <a:rPr lang="en-US" sz="1470" dirty="0" smtClean="0"/>
              <a:t>Supplies grows about 50% of the plants that it supplies to customers. The revenue of the business varies throughout the year, but expenses occur every month.</a:t>
            </a:r>
          </a:p>
          <a:p>
            <a:pPr marL="285750" indent="-285750">
              <a:spcAft>
                <a:spcPts val="600"/>
              </a:spcAft>
              <a:buClr>
                <a:srgbClr val="00B050"/>
              </a:buClr>
              <a:buFont typeface="Wingdings 3" panose="05040102010807070707" pitchFamily="18" charset="2"/>
              <a:buChar char=""/>
            </a:pPr>
            <a:r>
              <a:rPr lang="en-US" sz="1470" dirty="0" smtClean="0"/>
              <a:t>Look at the cash flow forecast for the next financial year on the next slide. There is a cash flow problem. You have been asked by Mohannad to consider this problem and make recommendations as to what he can do to solve it.</a:t>
            </a:r>
          </a:p>
          <a:p>
            <a:pPr>
              <a:spcAft>
                <a:spcPts val="600"/>
              </a:spcAft>
              <a:buClr>
                <a:srgbClr val="00B050"/>
              </a:buClr>
            </a:pPr>
            <a:r>
              <a:rPr lang="en-US" sz="1470" b="1" dirty="0" smtClean="0">
                <a:solidFill>
                  <a:srgbClr val="FF0000"/>
                </a:solidFill>
              </a:rPr>
              <a:t>Activity </a:t>
            </a:r>
            <a:r>
              <a:rPr lang="en-US" sz="1470" b="1" dirty="0" smtClean="0">
                <a:solidFill>
                  <a:srgbClr val="FF0000"/>
                </a:solidFill>
              </a:rPr>
              <a:t>4.5</a:t>
            </a:r>
            <a:endParaRPr lang="en-US" sz="1470" b="1" dirty="0" smtClean="0">
              <a:solidFill>
                <a:srgbClr val="FF0000"/>
              </a:solidFill>
            </a:endParaRPr>
          </a:p>
          <a:p>
            <a:pPr marL="515938" indent="-284163">
              <a:spcAft>
                <a:spcPts val="600"/>
              </a:spcAft>
              <a:buClr>
                <a:srgbClr val="00B050"/>
              </a:buClr>
              <a:buFont typeface="+mj-lt"/>
              <a:buAutoNum type="alphaLcParenR"/>
            </a:pPr>
            <a:r>
              <a:rPr lang="en-US" sz="1470" dirty="0" smtClean="0">
                <a:solidFill>
                  <a:srgbClr val="FF0000"/>
                </a:solidFill>
              </a:rPr>
              <a:t>Why is cash flow forecasting important to managers such as Mohannad?</a:t>
            </a:r>
          </a:p>
          <a:p>
            <a:pPr marL="515938" indent="-284163">
              <a:spcAft>
                <a:spcPts val="600"/>
              </a:spcAft>
              <a:buClr>
                <a:srgbClr val="00B050"/>
              </a:buClr>
              <a:buFont typeface="+mj-lt"/>
              <a:buAutoNum type="alphaLcParenR"/>
            </a:pPr>
            <a:r>
              <a:rPr lang="en-US" sz="1470" dirty="0" smtClean="0">
                <a:solidFill>
                  <a:srgbClr val="FF0000"/>
                </a:solidFill>
              </a:rPr>
              <a:t>Who else, apart from Mohannad, is likely to be interested in a cash flow forecast for </a:t>
            </a:r>
            <a:r>
              <a:rPr lang="en-US" sz="1470" dirty="0">
                <a:solidFill>
                  <a:srgbClr val="FF0000"/>
                </a:solidFill>
              </a:rPr>
              <a:t>Flowers Park </a:t>
            </a:r>
            <a:r>
              <a:rPr lang="en-US" sz="1470" dirty="0" smtClean="0">
                <a:solidFill>
                  <a:srgbClr val="FF0000"/>
                </a:solidFill>
              </a:rPr>
              <a:t>Supplies? Give reasons for your answer.</a:t>
            </a:r>
          </a:p>
          <a:p>
            <a:pPr marL="515938" indent="-284163">
              <a:spcAft>
                <a:spcPts val="600"/>
              </a:spcAft>
              <a:buClr>
                <a:srgbClr val="00B050"/>
              </a:buClr>
              <a:buFont typeface="+mj-lt"/>
              <a:buAutoNum type="alphaLcParenR"/>
            </a:pPr>
            <a:r>
              <a:rPr lang="en-US" sz="1470" dirty="0" smtClean="0">
                <a:solidFill>
                  <a:srgbClr val="FF0000"/>
                </a:solidFill>
              </a:rPr>
              <a:t>Why do some costs stay the same each month? Use examples to explain your answer.</a:t>
            </a:r>
          </a:p>
          <a:p>
            <a:pPr marL="515938" indent="-284163">
              <a:spcAft>
                <a:spcPts val="600"/>
              </a:spcAft>
              <a:buClr>
                <a:srgbClr val="00B050"/>
              </a:buClr>
              <a:buFont typeface="+mj-lt"/>
              <a:buAutoNum type="alphaLcParenR"/>
            </a:pPr>
            <a:r>
              <a:rPr lang="en-US" sz="1470" dirty="0" smtClean="0">
                <a:solidFill>
                  <a:srgbClr val="FF0000"/>
                </a:solidFill>
              </a:rPr>
              <a:t>Why do some vary each month? Use examples to explain your answer.</a:t>
            </a:r>
          </a:p>
          <a:p>
            <a:pPr marL="515938" indent="-284163">
              <a:spcAft>
                <a:spcPts val="600"/>
              </a:spcAft>
              <a:buClr>
                <a:srgbClr val="00B050"/>
              </a:buClr>
              <a:buFont typeface="+mj-lt"/>
              <a:buAutoNum type="alphaLcParenR"/>
            </a:pPr>
            <a:r>
              <a:rPr lang="en-US" sz="1470" dirty="0" smtClean="0">
                <a:solidFill>
                  <a:srgbClr val="FF0000"/>
                </a:solidFill>
              </a:rPr>
              <a:t>Mohannad has just been informed that his supplier of plants and trees will raise prices by 10% in July 2016. Explain how the cash flow forecast for </a:t>
            </a:r>
            <a:r>
              <a:rPr lang="en-US" sz="1470" dirty="0">
                <a:solidFill>
                  <a:srgbClr val="FF0000"/>
                </a:solidFill>
              </a:rPr>
              <a:t>Flowers Park </a:t>
            </a:r>
            <a:r>
              <a:rPr lang="en-US" sz="1470" dirty="0" smtClean="0">
                <a:solidFill>
                  <a:srgbClr val="FF0000"/>
                </a:solidFill>
              </a:rPr>
              <a:t>Supplies will be affected.</a:t>
            </a:r>
          </a:p>
          <a:p>
            <a:pPr marL="515938" indent="-284163">
              <a:spcAft>
                <a:spcPts val="600"/>
              </a:spcAft>
              <a:buClr>
                <a:srgbClr val="00B050"/>
              </a:buClr>
              <a:buFont typeface="+mj-lt"/>
              <a:buAutoNum type="alphaLcParenR"/>
            </a:pPr>
            <a:r>
              <a:rPr lang="en-US" sz="1470" dirty="0" smtClean="0">
                <a:solidFill>
                  <a:srgbClr val="FF0000"/>
                </a:solidFill>
              </a:rPr>
              <a:t>Mohannad wants to improve the cash flow of his business, Suggest 3 ways to Mohannad of improving the cash flow of </a:t>
            </a:r>
            <a:r>
              <a:rPr lang="en-US" sz="1470" dirty="0">
                <a:solidFill>
                  <a:srgbClr val="FF0000"/>
                </a:solidFill>
              </a:rPr>
              <a:t>Flowers Park </a:t>
            </a:r>
            <a:r>
              <a:rPr lang="en-US" sz="1470" dirty="0" smtClean="0">
                <a:solidFill>
                  <a:srgbClr val="FF0000"/>
                </a:solidFill>
              </a:rPr>
              <a:t>Supplies. Explain their advantages and disadvantages, Recommend which was he should choose.</a:t>
            </a:r>
          </a:p>
        </p:txBody>
      </p:sp>
      <p:sp>
        <p:nvSpPr>
          <p:cNvPr id="7" name="TextBox 6">
            <a:hlinkClick r:id="rId3" action="ppaction://hlinkfile"/>
          </p:cNvPr>
          <p:cNvSpPr txBox="1"/>
          <p:nvPr/>
        </p:nvSpPr>
        <p:spPr>
          <a:xfrm>
            <a:off x="8460432" y="3356992"/>
            <a:ext cx="360040" cy="769441"/>
          </a:xfrm>
          <a:prstGeom prst="rect">
            <a:avLst/>
          </a:prstGeom>
          <a:noFill/>
        </p:spPr>
        <p:txBody>
          <a:bodyPr wrap="square" rtlCol="0">
            <a:spAutoFit/>
          </a:bodyPr>
          <a:lstStyle/>
          <a:p>
            <a:r>
              <a:rPr lang="en-US" sz="4400" dirty="0" smtClean="0">
                <a:solidFill>
                  <a:srgbClr val="FF0000"/>
                </a:solidFill>
              </a:rPr>
              <a:t>?</a:t>
            </a:r>
            <a:endParaRPr lang="en-GB" dirty="0">
              <a:solidFill>
                <a:srgbClr val="FF0000"/>
              </a:solidFill>
            </a:endParaRPr>
          </a:p>
        </p:txBody>
      </p:sp>
      <p:sp>
        <p:nvSpPr>
          <p:cNvPr id="9" name="Title 1"/>
          <p:cNvSpPr>
            <a:spLocks noGrp="1"/>
          </p:cNvSpPr>
          <p:nvPr>
            <p:ph type="title"/>
          </p:nvPr>
        </p:nvSpPr>
        <p:spPr>
          <a:xfrm>
            <a:off x="107504" y="44624"/>
            <a:ext cx="8856984" cy="625434"/>
          </a:xfrm>
        </p:spPr>
        <p:txBody>
          <a:bodyPr>
            <a:noAutofit/>
          </a:bodyPr>
          <a:lstStyle/>
          <a:p>
            <a:r>
              <a:rPr lang="en-GB" sz="2400" dirty="0" smtClean="0"/>
              <a:t>4.5 </a:t>
            </a:r>
            <a:r>
              <a:rPr lang="en-GB" sz="2400" dirty="0" smtClean="0"/>
              <a:t>– </a:t>
            </a:r>
            <a:r>
              <a:rPr lang="en-GB" sz="2400" dirty="0" smtClean="0"/>
              <a:t>Recommendations For Future Success – Overcoming problems</a:t>
            </a:r>
            <a:endParaRPr lang="en-GB" sz="2400" b="1" dirty="0" smtClean="0"/>
          </a:p>
        </p:txBody>
      </p:sp>
    </p:spTree>
    <p:extLst>
      <p:ext uri="{BB962C8B-B14F-4D97-AF65-F5344CB8AC3E}">
        <p14:creationId xmlns:p14="http://schemas.microsoft.com/office/powerpoint/2010/main" val="1368670015"/>
      </p:ext>
    </p:extLst>
  </p:cSld>
  <p:clrMapOvr>
    <a:masterClrMapping/>
  </p:clrMapOvr>
  <p:transition advClick="0"/>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23849" y="1124744"/>
            <a:ext cx="8496623" cy="307777"/>
          </a:xfrm>
          <a:prstGeom prst="rect">
            <a:avLst/>
          </a:prstGeom>
        </p:spPr>
        <p:txBody>
          <a:bodyPr wrap="square">
            <a:spAutoFit/>
          </a:bodyPr>
          <a:lstStyle/>
          <a:p>
            <a:pPr marL="285750" indent="-285750">
              <a:spcAft>
                <a:spcPts val="600"/>
              </a:spcAft>
              <a:buClr>
                <a:srgbClr val="00B050"/>
              </a:buClr>
              <a:buFont typeface="Wingdings 3" panose="05040102010807070707" pitchFamily="18" charset="2"/>
              <a:buChar char=""/>
            </a:pPr>
            <a:r>
              <a:rPr lang="en-US" sz="1400" dirty="0" smtClean="0"/>
              <a:t>Cash flow forecast for </a:t>
            </a:r>
            <a:r>
              <a:rPr lang="en-US" sz="1400" dirty="0"/>
              <a:t>Flowers Park </a:t>
            </a:r>
            <a:r>
              <a:rPr lang="en-US" sz="1400" dirty="0" smtClean="0"/>
              <a:t>Supplies 2015/16. All figures in brackets are negative.</a:t>
            </a:r>
          </a:p>
        </p:txBody>
      </p:sp>
      <p:graphicFrame>
        <p:nvGraphicFramePr>
          <p:cNvPr id="3" name="Table 2"/>
          <p:cNvGraphicFramePr>
            <a:graphicFrameLocks noGrp="1"/>
          </p:cNvGraphicFramePr>
          <p:nvPr>
            <p:extLst/>
          </p:nvPr>
        </p:nvGraphicFramePr>
        <p:xfrm>
          <a:off x="323850" y="1484784"/>
          <a:ext cx="8496622" cy="4886280"/>
        </p:xfrm>
        <a:graphic>
          <a:graphicData uri="http://schemas.openxmlformats.org/drawingml/2006/table">
            <a:tbl>
              <a:tblPr firstRow="1" bandRow="1">
                <a:tableStyleId>{5C22544A-7EE6-4342-B048-85BDC9FD1C3A}</a:tableStyleId>
              </a:tblPr>
              <a:tblGrid>
                <a:gridCol w="1511846"/>
                <a:gridCol w="593910"/>
                <a:gridCol w="580988"/>
                <a:gridCol w="580988"/>
                <a:gridCol w="580988"/>
                <a:gridCol w="580988"/>
                <a:gridCol w="580988"/>
                <a:gridCol w="580988"/>
                <a:gridCol w="580988"/>
                <a:gridCol w="580988"/>
                <a:gridCol w="580988"/>
                <a:gridCol w="653611"/>
                <a:gridCol w="508363"/>
              </a:tblGrid>
              <a:tr h="196577">
                <a:tc>
                  <a:txBody>
                    <a:bodyPr/>
                    <a:lstStyle/>
                    <a:p>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Aug ($)</a:t>
                      </a:r>
                      <a:endParaRPr lang="en-GB" sz="1200" dirty="0">
                        <a:latin typeface="Arial" panose="020B0604020202020204" pitchFamily="34" charset="0"/>
                        <a:cs typeface="Arial" panose="020B0604020202020204"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latin typeface="Arial" panose="020B0604020202020204" pitchFamily="34" charset="0"/>
                          <a:cs typeface="Arial" panose="020B0604020202020204" pitchFamily="34" charset="0"/>
                        </a:rPr>
                        <a:t>Sept ($)</a:t>
                      </a:r>
                      <a:endParaRPr lang="en-GB" sz="1200" dirty="0" smtClean="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Oct ($)</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Nov</a:t>
                      </a:r>
                      <a:r>
                        <a:rPr lang="en-US" sz="1200" baseline="0" dirty="0" smtClean="0">
                          <a:latin typeface="Arial" panose="020B0604020202020204" pitchFamily="34" charset="0"/>
                          <a:cs typeface="Arial" panose="020B0604020202020204" pitchFamily="34" charset="0"/>
                        </a:rPr>
                        <a:t> </a:t>
                      </a:r>
                      <a:r>
                        <a:rPr lang="en-US" sz="1200" dirty="0" smtClean="0">
                          <a:latin typeface="Arial" panose="020B0604020202020204" pitchFamily="34" charset="0"/>
                          <a:cs typeface="Arial" panose="020B0604020202020204" pitchFamily="34" charset="0"/>
                        </a:rPr>
                        <a:t>($)</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Dec ($)</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Jan ($)</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Feb ($)</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Mar ($)</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Apr ($)</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May ($)</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Jun ($)</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Jul ($)</a:t>
                      </a:r>
                      <a:endParaRPr lang="en-GB" sz="1200" dirty="0">
                        <a:latin typeface="Arial" panose="020B0604020202020204" pitchFamily="34" charset="0"/>
                        <a:cs typeface="Arial" panose="020B0604020202020204" pitchFamily="34" charset="0"/>
                      </a:endParaRPr>
                    </a:p>
                  </a:txBody>
                  <a:tcPr/>
                </a:tc>
              </a:tr>
              <a:tr h="196577">
                <a:tc>
                  <a:txBody>
                    <a:bodyPr/>
                    <a:lstStyle/>
                    <a:p>
                      <a:r>
                        <a:rPr lang="en-US" sz="1100" b="1" dirty="0" smtClean="0">
                          <a:latin typeface="Arial" panose="020B0604020202020204" pitchFamily="34" charset="0"/>
                          <a:cs typeface="Arial" panose="020B0604020202020204" pitchFamily="34" charset="0"/>
                        </a:rPr>
                        <a:t>Cash Inflows</a:t>
                      </a:r>
                      <a:endParaRPr lang="en-GB" sz="1100" b="1" dirty="0">
                        <a:latin typeface="Arial" panose="020B0604020202020204" pitchFamily="34" charset="0"/>
                        <a:cs typeface="Arial" panose="020B0604020202020204" pitchFamily="34" charset="0"/>
                      </a:endParaRPr>
                    </a:p>
                  </a:txBody>
                  <a:tcPr/>
                </a:tc>
                <a:tc>
                  <a:txBody>
                    <a:bodyPr/>
                    <a:lstStyle/>
                    <a:p>
                      <a:pPr algn="ctr"/>
                      <a:endParaRPr lang="en-GB" sz="1000" dirty="0">
                        <a:latin typeface="Arial" panose="020B0604020202020204" pitchFamily="34" charset="0"/>
                        <a:cs typeface="Arial" panose="020B0604020202020204" pitchFamily="34" charset="0"/>
                      </a:endParaRPr>
                    </a:p>
                  </a:txBody>
                  <a:tcPr/>
                </a:tc>
                <a:tc>
                  <a:txBody>
                    <a:bodyPr/>
                    <a:lstStyle/>
                    <a:p>
                      <a:pPr algn="ctr"/>
                      <a:endParaRPr lang="en-GB" sz="1000" dirty="0">
                        <a:latin typeface="Arial" panose="020B0604020202020204" pitchFamily="34" charset="0"/>
                        <a:cs typeface="Arial" panose="020B0604020202020204" pitchFamily="34" charset="0"/>
                      </a:endParaRPr>
                    </a:p>
                  </a:txBody>
                  <a:tcPr/>
                </a:tc>
                <a:tc>
                  <a:txBody>
                    <a:bodyPr/>
                    <a:lstStyle/>
                    <a:p>
                      <a:pPr algn="ctr"/>
                      <a:endParaRPr lang="en-GB" sz="1000" dirty="0">
                        <a:latin typeface="Arial" panose="020B0604020202020204" pitchFamily="34" charset="0"/>
                        <a:cs typeface="Arial" panose="020B0604020202020204" pitchFamily="34" charset="0"/>
                      </a:endParaRPr>
                    </a:p>
                  </a:txBody>
                  <a:tcPr/>
                </a:tc>
                <a:tc>
                  <a:txBody>
                    <a:bodyPr/>
                    <a:lstStyle/>
                    <a:p>
                      <a:pPr algn="ctr"/>
                      <a:endParaRPr lang="en-GB" sz="1000" dirty="0">
                        <a:latin typeface="Arial" panose="020B0604020202020204" pitchFamily="34" charset="0"/>
                        <a:cs typeface="Arial" panose="020B0604020202020204" pitchFamily="34" charset="0"/>
                      </a:endParaRPr>
                    </a:p>
                  </a:txBody>
                  <a:tcPr/>
                </a:tc>
                <a:tc>
                  <a:txBody>
                    <a:bodyPr/>
                    <a:lstStyle/>
                    <a:p>
                      <a:pPr algn="ctr"/>
                      <a:endParaRPr lang="en-GB" sz="1000" dirty="0">
                        <a:latin typeface="Arial" panose="020B0604020202020204" pitchFamily="34" charset="0"/>
                        <a:cs typeface="Arial" panose="020B0604020202020204" pitchFamily="34" charset="0"/>
                      </a:endParaRPr>
                    </a:p>
                  </a:txBody>
                  <a:tcPr/>
                </a:tc>
                <a:tc>
                  <a:txBody>
                    <a:bodyPr/>
                    <a:lstStyle/>
                    <a:p>
                      <a:pPr algn="ctr"/>
                      <a:endParaRPr lang="en-GB" sz="1000" dirty="0">
                        <a:latin typeface="Arial" panose="020B0604020202020204" pitchFamily="34" charset="0"/>
                        <a:cs typeface="Arial" panose="020B0604020202020204" pitchFamily="34" charset="0"/>
                      </a:endParaRPr>
                    </a:p>
                  </a:txBody>
                  <a:tcPr/>
                </a:tc>
                <a:tc>
                  <a:txBody>
                    <a:bodyPr/>
                    <a:lstStyle/>
                    <a:p>
                      <a:pPr algn="ctr"/>
                      <a:endParaRPr lang="en-GB" sz="1000" dirty="0">
                        <a:latin typeface="Arial" panose="020B0604020202020204" pitchFamily="34" charset="0"/>
                        <a:cs typeface="Arial" panose="020B0604020202020204" pitchFamily="34" charset="0"/>
                      </a:endParaRPr>
                    </a:p>
                  </a:txBody>
                  <a:tcPr/>
                </a:tc>
                <a:tc>
                  <a:txBody>
                    <a:bodyPr/>
                    <a:lstStyle/>
                    <a:p>
                      <a:pPr algn="ctr"/>
                      <a:endParaRPr lang="en-GB" sz="1000" dirty="0">
                        <a:latin typeface="Arial" panose="020B0604020202020204" pitchFamily="34" charset="0"/>
                        <a:cs typeface="Arial" panose="020B0604020202020204" pitchFamily="34" charset="0"/>
                      </a:endParaRPr>
                    </a:p>
                  </a:txBody>
                  <a:tcPr/>
                </a:tc>
                <a:tc>
                  <a:txBody>
                    <a:bodyPr/>
                    <a:lstStyle/>
                    <a:p>
                      <a:pPr algn="ctr"/>
                      <a:endParaRPr lang="en-GB" sz="1000" dirty="0">
                        <a:latin typeface="Arial" panose="020B0604020202020204" pitchFamily="34" charset="0"/>
                        <a:cs typeface="Arial" panose="020B0604020202020204" pitchFamily="34" charset="0"/>
                      </a:endParaRPr>
                    </a:p>
                  </a:txBody>
                  <a:tcPr/>
                </a:tc>
                <a:tc>
                  <a:txBody>
                    <a:bodyPr/>
                    <a:lstStyle/>
                    <a:p>
                      <a:pPr algn="ctr"/>
                      <a:endParaRPr lang="en-GB" sz="1000" dirty="0">
                        <a:latin typeface="Arial" panose="020B0604020202020204" pitchFamily="34" charset="0"/>
                        <a:cs typeface="Arial" panose="020B0604020202020204" pitchFamily="34" charset="0"/>
                      </a:endParaRPr>
                    </a:p>
                  </a:txBody>
                  <a:tcPr/>
                </a:tc>
                <a:tc>
                  <a:txBody>
                    <a:bodyPr/>
                    <a:lstStyle/>
                    <a:p>
                      <a:pPr algn="ctr"/>
                      <a:endParaRPr lang="en-GB" sz="1000" dirty="0">
                        <a:latin typeface="Arial" panose="020B0604020202020204" pitchFamily="34" charset="0"/>
                        <a:cs typeface="Arial" panose="020B0604020202020204" pitchFamily="34" charset="0"/>
                      </a:endParaRPr>
                    </a:p>
                  </a:txBody>
                  <a:tcPr/>
                </a:tc>
                <a:tc>
                  <a:txBody>
                    <a:bodyPr/>
                    <a:lstStyle/>
                    <a:p>
                      <a:pPr algn="ctr"/>
                      <a:endParaRPr lang="en-GB" sz="1000" dirty="0">
                        <a:latin typeface="Arial" panose="020B0604020202020204" pitchFamily="34" charset="0"/>
                        <a:cs typeface="Arial" panose="020B0604020202020204" pitchFamily="34" charset="0"/>
                      </a:endParaRPr>
                    </a:p>
                  </a:txBody>
                  <a:tcPr/>
                </a:tc>
              </a:tr>
              <a:tr h="196577">
                <a:tc>
                  <a:txBody>
                    <a:bodyPr/>
                    <a:lstStyle/>
                    <a:p>
                      <a:r>
                        <a:rPr lang="en-US" sz="1100" dirty="0" smtClean="0">
                          <a:latin typeface="Arial" panose="020B0604020202020204" pitchFamily="34" charset="0"/>
                          <a:cs typeface="Arial" panose="020B0604020202020204" pitchFamily="34" charset="0"/>
                        </a:rPr>
                        <a:t>Cash Sales</a:t>
                      </a:r>
                      <a:endParaRPr lang="en-GB" sz="11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70000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800000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1000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1400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200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200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1000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50000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80000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80000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60000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60000</a:t>
                      </a:r>
                      <a:endParaRPr lang="en-GB" sz="1000" dirty="0">
                        <a:latin typeface="Arial" panose="020B0604020202020204" pitchFamily="34" charset="0"/>
                        <a:cs typeface="Arial" panose="020B0604020202020204" pitchFamily="34" charset="0"/>
                      </a:endParaRPr>
                    </a:p>
                  </a:txBody>
                  <a:tcPr/>
                </a:tc>
              </a:tr>
              <a:tr h="196577">
                <a:tc>
                  <a:txBody>
                    <a:bodyPr/>
                    <a:lstStyle/>
                    <a:p>
                      <a:r>
                        <a:rPr lang="en-US" sz="1100" b="1" dirty="0" smtClean="0">
                          <a:latin typeface="Arial" panose="020B0604020202020204" pitchFamily="34" charset="0"/>
                          <a:cs typeface="Arial" panose="020B0604020202020204" pitchFamily="34" charset="0"/>
                        </a:rPr>
                        <a:t>Cash Outflows</a:t>
                      </a:r>
                      <a:endParaRPr lang="en-GB" sz="1100" b="1" dirty="0">
                        <a:latin typeface="Arial" panose="020B0604020202020204" pitchFamily="34" charset="0"/>
                        <a:cs typeface="Arial" panose="020B0604020202020204" pitchFamily="34" charset="0"/>
                      </a:endParaRPr>
                    </a:p>
                  </a:txBody>
                  <a:tcPr/>
                </a:tc>
                <a:tc>
                  <a:txBody>
                    <a:bodyPr/>
                    <a:lstStyle/>
                    <a:p>
                      <a:pPr algn="ctr"/>
                      <a:endParaRPr lang="en-GB" sz="1000" dirty="0">
                        <a:latin typeface="Arial" panose="020B0604020202020204" pitchFamily="34" charset="0"/>
                        <a:cs typeface="Arial" panose="020B0604020202020204" pitchFamily="34" charset="0"/>
                      </a:endParaRPr>
                    </a:p>
                  </a:txBody>
                  <a:tcPr/>
                </a:tc>
                <a:tc>
                  <a:txBody>
                    <a:bodyPr/>
                    <a:lstStyle/>
                    <a:p>
                      <a:pPr algn="ctr"/>
                      <a:endParaRPr lang="en-GB" sz="1000" dirty="0">
                        <a:latin typeface="Arial" panose="020B0604020202020204" pitchFamily="34" charset="0"/>
                        <a:cs typeface="Arial" panose="020B0604020202020204" pitchFamily="34" charset="0"/>
                      </a:endParaRPr>
                    </a:p>
                  </a:txBody>
                  <a:tcPr/>
                </a:tc>
                <a:tc>
                  <a:txBody>
                    <a:bodyPr/>
                    <a:lstStyle/>
                    <a:p>
                      <a:pPr algn="ctr"/>
                      <a:endParaRPr lang="en-GB" sz="1000" dirty="0">
                        <a:latin typeface="Arial" panose="020B0604020202020204" pitchFamily="34" charset="0"/>
                        <a:cs typeface="Arial" panose="020B0604020202020204" pitchFamily="34" charset="0"/>
                      </a:endParaRPr>
                    </a:p>
                  </a:txBody>
                  <a:tcPr/>
                </a:tc>
                <a:tc>
                  <a:txBody>
                    <a:bodyPr/>
                    <a:lstStyle/>
                    <a:p>
                      <a:pPr algn="ctr"/>
                      <a:endParaRPr lang="en-GB" sz="1000" dirty="0">
                        <a:latin typeface="Arial" panose="020B0604020202020204" pitchFamily="34" charset="0"/>
                        <a:cs typeface="Arial" panose="020B0604020202020204" pitchFamily="34" charset="0"/>
                      </a:endParaRPr>
                    </a:p>
                  </a:txBody>
                  <a:tcPr/>
                </a:tc>
                <a:tc>
                  <a:txBody>
                    <a:bodyPr/>
                    <a:lstStyle/>
                    <a:p>
                      <a:pPr algn="ctr"/>
                      <a:endParaRPr lang="en-GB" sz="1000" dirty="0">
                        <a:latin typeface="Arial" panose="020B0604020202020204" pitchFamily="34" charset="0"/>
                        <a:cs typeface="Arial" panose="020B0604020202020204" pitchFamily="34" charset="0"/>
                      </a:endParaRPr>
                    </a:p>
                  </a:txBody>
                  <a:tcPr/>
                </a:tc>
                <a:tc>
                  <a:txBody>
                    <a:bodyPr/>
                    <a:lstStyle/>
                    <a:p>
                      <a:pPr algn="ctr"/>
                      <a:endParaRPr lang="en-GB" sz="1000" dirty="0">
                        <a:latin typeface="Arial" panose="020B0604020202020204" pitchFamily="34" charset="0"/>
                        <a:cs typeface="Arial" panose="020B0604020202020204" pitchFamily="34" charset="0"/>
                      </a:endParaRPr>
                    </a:p>
                  </a:txBody>
                  <a:tcPr/>
                </a:tc>
                <a:tc>
                  <a:txBody>
                    <a:bodyPr/>
                    <a:lstStyle/>
                    <a:p>
                      <a:pPr algn="ctr"/>
                      <a:endParaRPr lang="en-GB" sz="1000" dirty="0">
                        <a:latin typeface="Arial" panose="020B0604020202020204" pitchFamily="34" charset="0"/>
                        <a:cs typeface="Arial" panose="020B0604020202020204" pitchFamily="34" charset="0"/>
                      </a:endParaRPr>
                    </a:p>
                  </a:txBody>
                  <a:tcPr/>
                </a:tc>
                <a:tc>
                  <a:txBody>
                    <a:bodyPr/>
                    <a:lstStyle/>
                    <a:p>
                      <a:pPr algn="ctr"/>
                      <a:endParaRPr lang="en-GB" sz="1000" dirty="0">
                        <a:latin typeface="Arial" panose="020B0604020202020204" pitchFamily="34" charset="0"/>
                        <a:cs typeface="Arial" panose="020B0604020202020204" pitchFamily="34" charset="0"/>
                      </a:endParaRPr>
                    </a:p>
                  </a:txBody>
                  <a:tcPr/>
                </a:tc>
                <a:tc>
                  <a:txBody>
                    <a:bodyPr/>
                    <a:lstStyle/>
                    <a:p>
                      <a:pPr algn="ctr"/>
                      <a:endParaRPr lang="en-GB" sz="1000" dirty="0">
                        <a:latin typeface="Arial" panose="020B0604020202020204" pitchFamily="34" charset="0"/>
                        <a:cs typeface="Arial" panose="020B0604020202020204" pitchFamily="34" charset="0"/>
                      </a:endParaRPr>
                    </a:p>
                  </a:txBody>
                  <a:tcPr/>
                </a:tc>
                <a:tc>
                  <a:txBody>
                    <a:bodyPr/>
                    <a:lstStyle/>
                    <a:p>
                      <a:pPr algn="ctr"/>
                      <a:endParaRPr lang="en-GB" sz="1000" dirty="0">
                        <a:latin typeface="Arial" panose="020B0604020202020204" pitchFamily="34" charset="0"/>
                        <a:cs typeface="Arial" panose="020B0604020202020204" pitchFamily="34" charset="0"/>
                      </a:endParaRPr>
                    </a:p>
                  </a:txBody>
                  <a:tcPr/>
                </a:tc>
                <a:tc>
                  <a:txBody>
                    <a:bodyPr/>
                    <a:lstStyle/>
                    <a:p>
                      <a:pPr algn="ctr"/>
                      <a:endParaRPr lang="en-GB" sz="1000" dirty="0">
                        <a:latin typeface="Arial" panose="020B0604020202020204" pitchFamily="34" charset="0"/>
                        <a:cs typeface="Arial" panose="020B0604020202020204" pitchFamily="34" charset="0"/>
                      </a:endParaRPr>
                    </a:p>
                  </a:txBody>
                  <a:tcPr/>
                </a:tc>
                <a:tc>
                  <a:txBody>
                    <a:bodyPr/>
                    <a:lstStyle/>
                    <a:p>
                      <a:pPr algn="ctr"/>
                      <a:endParaRPr lang="en-GB" sz="1000" dirty="0">
                        <a:latin typeface="Arial" panose="020B0604020202020204" pitchFamily="34" charset="0"/>
                        <a:cs typeface="Arial" panose="020B0604020202020204" pitchFamily="34" charset="0"/>
                      </a:endParaRPr>
                    </a:p>
                  </a:txBody>
                  <a:tcPr/>
                </a:tc>
              </a:tr>
              <a:tr h="196577">
                <a:tc>
                  <a:txBody>
                    <a:bodyPr/>
                    <a:lstStyle/>
                    <a:p>
                      <a:r>
                        <a:rPr lang="en-US" sz="1100" dirty="0" smtClean="0">
                          <a:latin typeface="Arial" panose="020B0604020202020204" pitchFamily="34" charset="0"/>
                          <a:cs typeface="Arial" panose="020B0604020202020204" pitchFamily="34" charset="0"/>
                        </a:rPr>
                        <a:t>Wages</a:t>
                      </a:r>
                      <a:endParaRPr lang="en-GB" sz="11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20000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smtClean="0">
                          <a:latin typeface="Arial" panose="020B0604020202020204" pitchFamily="34" charset="0"/>
                          <a:cs typeface="Arial" panose="020B0604020202020204" pitchFamily="34" charset="0"/>
                        </a:rPr>
                        <a:t>20000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20000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20000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smtClean="0">
                          <a:latin typeface="Arial" panose="020B0604020202020204" pitchFamily="34" charset="0"/>
                          <a:cs typeface="Arial" panose="020B0604020202020204" pitchFamily="34" charset="0"/>
                        </a:rPr>
                        <a:t>20000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smtClean="0">
                          <a:latin typeface="Arial" panose="020B0604020202020204" pitchFamily="34" charset="0"/>
                          <a:cs typeface="Arial" panose="020B0604020202020204" pitchFamily="34" charset="0"/>
                        </a:rPr>
                        <a:t>20000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smtClean="0">
                          <a:latin typeface="Arial" panose="020B0604020202020204" pitchFamily="34" charset="0"/>
                          <a:cs typeface="Arial" panose="020B0604020202020204" pitchFamily="34" charset="0"/>
                        </a:rPr>
                        <a:t>20000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smtClean="0">
                          <a:latin typeface="Arial" panose="020B0604020202020204" pitchFamily="34" charset="0"/>
                          <a:cs typeface="Arial" panose="020B0604020202020204" pitchFamily="34" charset="0"/>
                        </a:rPr>
                        <a:t>20000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smtClean="0">
                          <a:latin typeface="Arial" panose="020B0604020202020204" pitchFamily="34" charset="0"/>
                          <a:cs typeface="Arial" panose="020B0604020202020204" pitchFamily="34" charset="0"/>
                        </a:rPr>
                        <a:t>20000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smtClean="0">
                          <a:latin typeface="Arial" panose="020B0604020202020204" pitchFamily="34" charset="0"/>
                          <a:cs typeface="Arial" panose="020B0604020202020204" pitchFamily="34" charset="0"/>
                        </a:rPr>
                        <a:t>20000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smtClean="0">
                          <a:latin typeface="Arial" panose="020B0604020202020204" pitchFamily="34" charset="0"/>
                          <a:cs typeface="Arial" panose="020B0604020202020204" pitchFamily="34" charset="0"/>
                        </a:rPr>
                        <a:t>20000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20000</a:t>
                      </a:r>
                      <a:endParaRPr lang="en-GB" sz="1000" dirty="0">
                        <a:latin typeface="Arial" panose="020B0604020202020204" pitchFamily="34" charset="0"/>
                        <a:cs typeface="Arial" panose="020B0604020202020204" pitchFamily="34" charset="0"/>
                      </a:endParaRPr>
                    </a:p>
                  </a:txBody>
                  <a:tcPr/>
                </a:tc>
              </a:tr>
              <a:tr h="196577">
                <a:tc>
                  <a:txBody>
                    <a:bodyPr/>
                    <a:lstStyle/>
                    <a:p>
                      <a:r>
                        <a:rPr lang="en-US" sz="1100" dirty="0" smtClean="0">
                          <a:latin typeface="Arial" panose="020B0604020202020204" pitchFamily="34" charset="0"/>
                          <a:cs typeface="Arial" panose="020B0604020202020204" pitchFamily="34" charset="0"/>
                        </a:rPr>
                        <a:t>Plants and trees purchased</a:t>
                      </a:r>
                      <a:endParaRPr lang="en-GB" sz="11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20000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smtClean="0">
                          <a:latin typeface="Arial" panose="020B0604020202020204" pitchFamily="34" charset="0"/>
                          <a:cs typeface="Arial" panose="020B0604020202020204" pitchFamily="34" charset="0"/>
                        </a:rPr>
                        <a:t>20000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smtClean="0">
                          <a:latin typeface="Arial" panose="020B0604020202020204" pitchFamily="34" charset="0"/>
                          <a:cs typeface="Arial" panose="020B0604020202020204" pitchFamily="34" charset="0"/>
                        </a:rPr>
                        <a:t>20000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smtClean="0">
                          <a:latin typeface="Arial" panose="020B0604020202020204" pitchFamily="34" charset="0"/>
                          <a:cs typeface="Arial" panose="020B0604020202020204" pitchFamily="34" charset="0"/>
                        </a:rPr>
                        <a:t>20000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smtClean="0">
                          <a:latin typeface="Arial" panose="020B0604020202020204" pitchFamily="34" charset="0"/>
                          <a:cs typeface="Arial" panose="020B0604020202020204" pitchFamily="34" charset="0"/>
                        </a:rPr>
                        <a:t>20000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20000</a:t>
                      </a:r>
                      <a:endParaRPr lang="en-GB" sz="1000" dirty="0">
                        <a:latin typeface="Arial" panose="020B0604020202020204" pitchFamily="34" charset="0"/>
                        <a:cs typeface="Arial" panose="020B0604020202020204" pitchFamily="34" charset="0"/>
                      </a:endParaRPr>
                    </a:p>
                  </a:txBody>
                  <a:tcPr/>
                </a:tc>
              </a:tr>
              <a:tr h="196577">
                <a:tc>
                  <a:txBody>
                    <a:bodyPr/>
                    <a:lstStyle/>
                    <a:p>
                      <a:r>
                        <a:rPr lang="en-US" sz="1100" dirty="0" smtClean="0">
                          <a:latin typeface="Arial" panose="020B0604020202020204" pitchFamily="34" charset="0"/>
                          <a:cs typeface="Arial" panose="020B0604020202020204" pitchFamily="34" charset="0"/>
                        </a:rPr>
                        <a:t>Seeds and Compost</a:t>
                      </a:r>
                      <a:endParaRPr lang="en-GB" sz="11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6000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6000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6000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8000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8000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7000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0</a:t>
                      </a:r>
                      <a:endParaRPr lang="en-GB" sz="1000" dirty="0">
                        <a:latin typeface="Arial" panose="020B0604020202020204" pitchFamily="34" charset="0"/>
                        <a:cs typeface="Arial" panose="020B0604020202020204" pitchFamily="34" charset="0"/>
                      </a:endParaRPr>
                    </a:p>
                  </a:txBody>
                  <a:tcPr/>
                </a:tc>
              </a:tr>
              <a:tr h="196577">
                <a:tc>
                  <a:txBody>
                    <a:bodyPr/>
                    <a:lstStyle/>
                    <a:p>
                      <a:r>
                        <a:rPr lang="en-US" sz="1100" dirty="0" smtClean="0">
                          <a:latin typeface="Arial" panose="020B0604020202020204" pitchFamily="34" charset="0"/>
                          <a:cs typeface="Arial" panose="020B0604020202020204" pitchFamily="34" charset="0"/>
                        </a:rPr>
                        <a:t>Heating &amp; Water</a:t>
                      </a:r>
                      <a:endParaRPr lang="en-GB" sz="1100" dirty="0">
                        <a:latin typeface="Arial" panose="020B0604020202020204" pitchFamily="34" charset="0"/>
                        <a:cs typeface="Arial" panose="020B0604020202020204" pitchFamily="34" charset="0"/>
                      </a:endParaRPr>
                    </a:p>
                  </a:txBody>
                  <a:tcPr/>
                </a:tc>
                <a:tc>
                  <a:txBody>
                    <a:bodyPr/>
                    <a:lstStyle/>
                    <a:p>
                      <a:pPr algn="ctr"/>
                      <a:r>
                        <a:rPr lang="en-US" sz="1000" smtClean="0">
                          <a:latin typeface="Arial" panose="020B0604020202020204" pitchFamily="34" charset="0"/>
                          <a:cs typeface="Arial" panose="020B0604020202020204" pitchFamily="34" charset="0"/>
                        </a:rPr>
                        <a:t>1000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smtClean="0">
                          <a:latin typeface="Arial" panose="020B0604020202020204" pitchFamily="34" charset="0"/>
                          <a:cs typeface="Arial" panose="020B0604020202020204" pitchFamily="34" charset="0"/>
                        </a:rPr>
                        <a:t>1000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smtClean="0">
                          <a:latin typeface="Arial" panose="020B0604020202020204" pitchFamily="34" charset="0"/>
                          <a:cs typeface="Arial" panose="020B0604020202020204" pitchFamily="34" charset="0"/>
                        </a:rPr>
                        <a:t>1000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smtClean="0">
                          <a:latin typeface="Arial" panose="020B0604020202020204" pitchFamily="34" charset="0"/>
                          <a:cs typeface="Arial" panose="020B0604020202020204" pitchFamily="34" charset="0"/>
                        </a:rPr>
                        <a:t>1000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smtClean="0">
                          <a:latin typeface="Arial" panose="020B0604020202020204" pitchFamily="34" charset="0"/>
                          <a:cs typeface="Arial" panose="020B0604020202020204" pitchFamily="34" charset="0"/>
                        </a:rPr>
                        <a:t>1000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smtClean="0">
                          <a:latin typeface="Arial" panose="020B0604020202020204" pitchFamily="34" charset="0"/>
                          <a:cs typeface="Arial" panose="020B0604020202020204" pitchFamily="34" charset="0"/>
                        </a:rPr>
                        <a:t>1000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smtClean="0">
                          <a:latin typeface="Arial" panose="020B0604020202020204" pitchFamily="34" charset="0"/>
                          <a:cs typeface="Arial" panose="020B0604020202020204" pitchFamily="34" charset="0"/>
                        </a:rPr>
                        <a:t>1000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smtClean="0">
                          <a:latin typeface="Arial" panose="020B0604020202020204" pitchFamily="34" charset="0"/>
                          <a:cs typeface="Arial" panose="020B0604020202020204" pitchFamily="34" charset="0"/>
                        </a:rPr>
                        <a:t>1000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smtClean="0">
                          <a:latin typeface="Arial" panose="020B0604020202020204" pitchFamily="34" charset="0"/>
                          <a:cs typeface="Arial" panose="020B0604020202020204" pitchFamily="34" charset="0"/>
                        </a:rPr>
                        <a:t>1000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smtClean="0">
                          <a:latin typeface="Arial" panose="020B0604020202020204" pitchFamily="34" charset="0"/>
                          <a:cs typeface="Arial" panose="020B0604020202020204" pitchFamily="34" charset="0"/>
                        </a:rPr>
                        <a:t>1000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smtClean="0">
                          <a:latin typeface="Arial" panose="020B0604020202020204" pitchFamily="34" charset="0"/>
                          <a:cs typeface="Arial" panose="020B0604020202020204" pitchFamily="34" charset="0"/>
                        </a:rPr>
                        <a:t>1000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1000</a:t>
                      </a:r>
                      <a:endParaRPr lang="en-GB" sz="1000" dirty="0">
                        <a:latin typeface="Arial" panose="020B0604020202020204" pitchFamily="34" charset="0"/>
                        <a:cs typeface="Arial" panose="020B0604020202020204" pitchFamily="34" charset="0"/>
                      </a:endParaRPr>
                    </a:p>
                  </a:txBody>
                  <a:tcPr/>
                </a:tc>
              </a:tr>
              <a:tr h="196577">
                <a:tc>
                  <a:txBody>
                    <a:bodyPr/>
                    <a:lstStyle/>
                    <a:p>
                      <a:r>
                        <a:rPr lang="en-US" sz="1100" dirty="0" smtClean="0">
                          <a:latin typeface="Arial" panose="020B0604020202020204" pitchFamily="34" charset="0"/>
                          <a:cs typeface="Arial" panose="020B0604020202020204" pitchFamily="34" charset="0"/>
                        </a:rPr>
                        <a:t>Bank</a:t>
                      </a:r>
                      <a:r>
                        <a:rPr lang="en-US" sz="1100" baseline="0" dirty="0" smtClean="0">
                          <a:latin typeface="Arial" panose="020B0604020202020204" pitchFamily="34" charset="0"/>
                          <a:cs typeface="Arial" panose="020B0604020202020204" pitchFamily="34" charset="0"/>
                        </a:rPr>
                        <a:t> Interest</a:t>
                      </a:r>
                      <a:endParaRPr lang="en-GB" sz="11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1018</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3549</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4649</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3150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910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216</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0</a:t>
                      </a:r>
                      <a:endParaRPr lang="en-GB" sz="1000" dirty="0">
                        <a:latin typeface="Arial" panose="020B0604020202020204" pitchFamily="34" charset="0"/>
                        <a:cs typeface="Arial" panose="020B0604020202020204" pitchFamily="34" charset="0"/>
                      </a:endParaRPr>
                    </a:p>
                  </a:txBody>
                  <a:tcPr/>
                </a:tc>
              </a:tr>
              <a:tr h="268560">
                <a:tc>
                  <a:txBody>
                    <a:bodyPr/>
                    <a:lstStyle/>
                    <a:p>
                      <a:r>
                        <a:rPr lang="en-US" sz="1100" dirty="0" smtClean="0">
                          <a:latin typeface="Arial" panose="020B0604020202020204" pitchFamily="34" charset="0"/>
                          <a:cs typeface="Arial" panose="020B0604020202020204" pitchFamily="34" charset="0"/>
                        </a:rPr>
                        <a:t>Business tax on land</a:t>
                      </a:r>
                      <a:endParaRPr lang="en-GB" sz="1100" dirty="0">
                        <a:latin typeface="Arial" panose="020B0604020202020204" pitchFamily="34" charset="0"/>
                        <a:cs typeface="Arial" panose="020B0604020202020204" pitchFamily="34" charset="0"/>
                      </a:endParaRPr>
                    </a:p>
                  </a:txBody>
                  <a:tcPr/>
                </a:tc>
                <a:tc>
                  <a:txBody>
                    <a:bodyPr/>
                    <a:lstStyle/>
                    <a:p>
                      <a:pPr algn="ctr"/>
                      <a:r>
                        <a:rPr lang="en-US" sz="1000" smtClean="0">
                          <a:latin typeface="Arial" panose="020B0604020202020204" pitchFamily="34" charset="0"/>
                          <a:cs typeface="Arial" panose="020B0604020202020204" pitchFamily="34" charset="0"/>
                        </a:rPr>
                        <a:t>100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smtClean="0">
                          <a:latin typeface="Arial" panose="020B0604020202020204" pitchFamily="34" charset="0"/>
                          <a:cs typeface="Arial" panose="020B0604020202020204" pitchFamily="34" charset="0"/>
                        </a:rPr>
                        <a:t>100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smtClean="0">
                          <a:latin typeface="Arial" panose="020B0604020202020204" pitchFamily="34" charset="0"/>
                          <a:cs typeface="Arial" panose="020B0604020202020204" pitchFamily="34" charset="0"/>
                        </a:rPr>
                        <a:t>100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smtClean="0">
                          <a:latin typeface="Arial" panose="020B0604020202020204" pitchFamily="34" charset="0"/>
                          <a:cs typeface="Arial" panose="020B0604020202020204" pitchFamily="34" charset="0"/>
                        </a:rPr>
                        <a:t>100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smtClean="0">
                          <a:latin typeface="Arial" panose="020B0604020202020204" pitchFamily="34" charset="0"/>
                          <a:cs typeface="Arial" panose="020B0604020202020204" pitchFamily="34" charset="0"/>
                        </a:rPr>
                        <a:t>100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smtClean="0">
                          <a:latin typeface="Arial" panose="020B0604020202020204" pitchFamily="34" charset="0"/>
                          <a:cs typeface="Arial" panose="020B0604020202020204" pitchFamily="34" charset="0"/>
                        </a:rPr>
                        <a:t>100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smtClean="0">
                          <a:latin typeface="Arial" panose="020B0604020202020204" pitchFamily="34" charset="0"/>
                          <a:cs typeface="Arial" panose="020B0604020202020204" pitchFamily="34" charset="0"/>
                        </a:rPr>
                        <a:t>100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smtClean="0">
                          <a:latin typeface="Arial" panose="020B0604020202020204" pitchFamily="34" charset="0"/>
                          <a:cs typeface="Arial" panose="020B0604020202020204" pitchFamily="34" charset="0"/>
                        </a:rPr>
                        <a:t>100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smtClean="0">
                          <a:latin typeface="Arial" panose="020B0604020202020204" pitchFamily="34" charset="0"/>
                          <a:cs typeface="Arial" panose="020B0604020202020204" pitchFamily="34" charset="0"/>
                        </a:rPr>
                        <a:t>100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smtClean="0">
                          <a:latin typeface="Arial" panose="020B0604020202020204" pitchFamily="34" charset="0"/>
                          <a:cs typeface="Arial" panose="020B0604020202020204" pitchFamily="34" charset="0"/>
                        </a:rPr>
                        <a:t>100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smtClean="0">
                          <a:latin typeface="Arial" panose="020B0604020202020204" pitchFamily="34" charset="0"/>
                          <a:cs typeface="Arial" panose="020B0604020202020204" pitchFamily="34" charset="0"/>
                        </a:rPr>
                        <a:t>100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100</a:t>
                      </a:r>
                      <a:endParaRPr lang="en-GB" sz="1000" dirty="0">
                        <a:latin typeface="Arial" panose="020B0604020202020204" pitchFamily="34" charset="0"/>
                        <a:cs typeface="Arial" panose="020B0604020202020204" pitchFamily="34" charset="0"/>
                      </a:endParaRPr>
                    </a:p>
                  </a:txBody>
                  <a:tcPr/>
                </a:tc>
              </a:tr>
              <a:tr h="196577">
                <a:tc>
                  <a:txBody>
                    <a:bodyPr/>
                    <a:lstStyle/>
                    <a:p>
                      <a:r>
                        <a:rPr lang="en-US" sz="1100" b="1" dirty="0" smtClean="0">
                          <a:latin typeface="Arial" panose="020B0604020202020204" pitchFamily="34" charset="0"/>
                          <a:cs typeface="Arial" panose="020B0604020202020204" pitchFamily="34" charset="0"/>
                        </a:rPr>
                        <a:t>Total cash outflow</a:t>
                      </a:r>
                      <a:endParaRPr lang="en-GB" sz="1100" b="1"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41100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27100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27100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21100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21100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28118</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32649</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63749</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61250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52010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51316</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51100</a:t>
                      </a:r>
                      <a:endParaRPr lang="en-GB" sz="1000" dirty="0">
                        <a:latin typeface="Arial" panose="020B0604020202020204" pitchFamily="34" charset="0"/>
                        <a:cs typeface="Arial" panose="020B0604020202020204" pitchFamily="34" charset="0"/>
                      </a:endParaRPr>
                    </a:p>
                  </a:txBody>
                  <a:tcPr/>
                </a:tc>
              </a:tr>
              <a:tr h="196577">
                <a:tc>
                  <a:txBody>
                    <a:bodyPr/>
                    <a:lstStyle/>
                    <a:p>
                      <a:r>
                        <a:rPr lang="en-US" sz="1100" b="1" dirty="0" smtClean="0">
                          <a:latin typeface="Arial" panose="020B0604020202020204" pitchFamily="34" charset="0"/>
                          <a:cs typeface="Arial" panose="020B0604020202020204" pitchFamily="34" charset="0"/>
                        </a:rPr>
                        <a:t>Opening bank balance</a:t>
                      </a:r>
                      <a:endParaRPr lang="en-GB" sz="1100" b="1"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100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29000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81900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55800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36100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15200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solidFill>
                            <a:srgbClr val="FF0000"/>
                          </a:solidFill>
                          <a:latin typeface="Arial" panose="020B0604020202020204" pitchFamily="34" charset="0"/>
                          <a:cs typeface="Arial" panose="020B0604020202020204" pitchFamily="34" charset="0"/>
                        </a:rPr>
                        <a:t>(12718)</a:t>
                      </a:r>
                      <a:endParaRPr lang="en-GB" sz="1000" dirty="0">
                        <a:solidFill>
                          <a:srgbClr val="FF0000"/>
                        </a:solidFill>
                        <a:latin typeface="Arial" panose="020B0604020202020204" pitchFamily="34" charset="0"/>
                        <a:cs typeface="Arial" panose="020B0604020202020204" pitchFamily="34" charset="0"/>
                      </a:endParaRPr>
                    </a:p>
                  </a:txBody>
                  <a:tcPr/>
                </a:tc>
                <a:tc>
                  <a:txBody>
                    <a:bodyPr/>
                    <a:lstStyle/>
                    <a:p>
                      <a:pPr algn="ctr"/>
                      <a:r>
                        <a:rPr lang="en-US" sz="1000" dirty="0" smtClean="0">
                          <a:solidFill>
                            <a:srgbClr val="FF0000"/>
                          </a:solidFill>
                          <a:latin typeface="Arial" panose="020B0604020202020204" pitchFamily="34" charset="0"/>
                          <a:cs typeface="Arial" panose="020B0604020202020204" pitchFamily="34" charset="0"/>
                        </a:rPr>
                        <a:t>(44367)</a:t>
                      </a:r>
                      <a:endParaRPr lang="en-GB" sz="1000" dirty="0">
                        <a:solidFill>
                          <a:srgbClr val="FF0000"/>
                        </a:solidFill>
                        <a:latin typeface="Arial" panose="020B0604020202020204" pitchFamily="34" charset="0"/>
                        <a:cs typeface="Arial" panose="020B0604020202020204" pitchFamily="34" charset="0"/>
                      </a:endParaRPr>
                    </a:p>
                  </a:txBody>
                  <a:tcPr/>
                </a:tc>
                <a:tc>
                  <a:txBody>
                    <a:bodyPr/>
                    <a:lstStyle/>
                    <a:p>
                      <a:pPr algn="ctr"/>
                      <a:r>
                        <a:rPr lang="en-US" sz="1000" dirty="0" smtClean="0">
                          <a:solidFill>
                            <a:srgbClr val="FF0000"/>
                          </a:solidFill>
                          <a:latin typeface="Arial" panose="020B0604020202020204" pitchFamily="34" charset="0"/>
                          <a:cs typeface="Arial" panose="020B0604020202020204" pitchFamily="34" charset="0"/>
                        </a:rPr>
                        <a:t>(58116)</a:t>
                      </a:r>
                      <a:endParaRPr lang="en-GB" sz="1000" dirty="0">
                        <a:solidFill>
                          <a:srgbClr val="FF0000"/>
                        </a:solidFill>
                        <a:latin typeface="Arial" panose="020B0604020202020204" pitchFamily="34" charset="0"/>
                        <a:cs typeface="Arial" panose="020B0604020202020204" pitchFamily="34" charset="0"/>
                      </a:endParaRPr>
                    </a:p>
                  </a:txBody>
                  <a:tcPr/>
                </a:tc>
                <a:tc>
                  <a:txBody>
                    <a:bodyPr/>
                    <a:lstStyle/>
                    <a:p>
                      <a:pPr algn="ctr"/>
                      <a:r>
                        <a:rPr lang="en-US" sz="1000" dirty="0" smtClean="0">
                          <a:solidFill>
                            <a:srgbClr val="FF0000"/>
                          </a:solidFill>
                          <a:latin typeface="Arial" panose="020B0604020202020204" pitchFamily="34" charset="0"/>
                          <a:cs typeface="Arial" panose="020B0604020202020204" pitchFamily="34" charset="0"/>
                        </a:rPr>
                        <a:t>(39366)</a:t>
                      </a:r>
                      <a:endParaRPr lang="en-GB" sz="1000" dirty="0">
                        <a:solidFill>
                          <a:srgbClr val="FF0000"/>
                        </a:solidFill>
                        <a:latin typeface="Arial" panose="020B0604020202020204" pitchFamily="34" charset="0"/>
                        <a:cs typeface="Arial" panose="020B0604020202020204" pitchFamily="34" charset="0"/>
                      </a:endParaRPr>
                    </a:p>
                  </a:txBody>
                  <a:tcPr/>
                </a:tc>
                <a:tc>
                  <a:txBody>
                    <a:bodyPr/>
                    <a:lstStyle/>
                    <a:p>
                      <a:pPr algn="ctr"/>
                      <a:r>
                        <a:rPr lang="en-US" sz="1000" dirty="0" smtClean="0">
                          <a:solidFill>
                            <a:srgbClr val="FF0000"/>
                          </a:solidFill>
                          <a:latin typeface="Arial" panose="020B0604020202020204" pitchFamily="34" charset="0"/>
                          <a:cs typeface="Arial" panose="020B0604020202020204" pitchFamily="34" charset="0"/>
                        </a:rPr>
                        <a:t>(11376)</a:t>
                      </a:r>
                      <a:endParaRPr lang="en-GB" sz="1000" dirty="0">
                        <a:solidFill>
                          <a:srgbClr val="FF0000"/>
                        </a:solidFill>
                        <a:latin typeface="Arial" panose="020B0604020202020204" pitchFamily="34" charset="0"/>
                        <a:cs typeface="Arial" panose="020B0604020202020204" pitchFamily="34" charset="0"/>
                      </a:endParaRPr>
                    </a:p>
                  </a:txBody>
                  <a:tcPr/>
                </a:tc>
                <a:tc>
                  <a:txBody>
                    <a:bodyPr/>
                    <a:lstStyle/>
                    <a:p>
                      <a:pPr algn="ctr"/>
                      <a:r>
                        <a:rPr lang="en-US" sz="1000" dirty="0" smtClean="0">
                          <a:solidFill>
                            <a:srgbClr val="FF0000"/>
                          </a:solidFill>
                          <a:latin typeface="Arial" panose="020B0604020202020204" pitchFamily="34" charset="0"/>
                          <a:cs typeface="Arial" panose="020B0604020202020204" pitchFamily="34" charset="0"/>
                        </a:rPr>
                        <a:t>(2692)</a:t>
                      </a:r>
                      <a:endParaRPr lang="en-GB" sz="1000" dirty="0">
                        <a:solidFill>
                          <a:srgbClr val="FF0000"/>
                        </a:solidFill>
                        <a:latin typeface="Arial" panose="020B0604020202020204" pitchFamily="34" charset="0"/>
                        <a:cs typeface="Arial" panose="020B0604020202020204" pitchFamily="34" charset="0"/>
                      </a:endParaRPr>
                    </a:p>
                  </a:txBody>
                  <a:tcPr/>
                </a:tc>
              </a:tr>
              <a:tr h="19657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dirty="0" smtClean="0">
                          <a:latin typeface="Arial" panose="020B0604020202020204" pitchFamily="34" charset="0"/>
                          <a:cs typeface="Arial" panose="020B0604020202020204" pitchFamily="34" charset="0"/>
                        </a:rPr>
                        <a:t>Net</a:t>
                      </a:r>
                      <a:r>
                        <a:rPr lang="en-US" sz="1100" b="1" baseline="0" dirty="0" smtClean="0">
                          <a:latin typeface="Arial" panose="020B0604020202020204" pitchFamily="34" charset="0"/>
                          <a:cs typeface="Arial" panose="020B0604020202020204" pitchFamily="34" charset="0"/>
                        </a:rPr>
                        <a:t> cash flow</a:t>
                      </a:r>
                      <a:endParaRPr lang="en-GB" sz="1100" b="1" dirty="0" smtClean="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28900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52900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solidFill>
                            <a:srgbClr val="FF0000"/>
                          </a:solidFill>
                          <a:latin typeface="Arial" panose="020B0604020202020204" pitchFamily="34" charset="0"/>
                          <a:cs typeface="Arial" panose="020B0604020202020204" pitchFamily="34" charset="0"/>
                        </a:rPr>
                        <a:t>(26100)</a:t>
                      </a:r>
                      <a:endParaRPr lang="en-GB" sz="1000" dirty="0">
                        <a:solidFill>
                          <a:srgbClr val="FF0000"/>
                        </a:solidFill>
                        <a:latin typeface="Arial" panose="020B0604020202020204" pitchFamily="34" charset="0"/>
                        <a:cs typeface="Arial" panose="020B0604020202020204" pitchFamily="34" charset="0"/>
                      </a:endParaRPr>
                    </a:p>
                  </a:txBody>
                  <a:tcPr/>
                </a:tc>
                <a:tc>
                  <a:txBody>
                    <a:bodyPr/>
                    <a:lstStyle/>
                    <a:p>
                      <a:pPr algn="ctr"/>
                      <a:r>
                        <a:rPr lang="en-US" sz="1000" dirty="0" smtClean="0">
                          <a:solidFill>
                            <a:srgbClr val="FF0000"/>
                          </a:solidFill>
                          <a:latin typeface="Arial" panose="020B0604020202020204" pitchFamily="34" charset="0"/>
                          <a:cs typeface="Arial" panose="020B0604020202020204" pitchFamily="34" charset="0"/>
                        </a:rPr>
                        <a:t>(19700)</a:t>
                      </a:r>
                      <a:endParaRPr lang="en-GB" sz="1000" dirty="0">
                        <a:solidFill>
                          <a:srgbClr val="FF0000"/>
                        </a:solidFill>
                        <a:latin typeface="Arial" panose="020B0604020202020204" pitchFamily="34" charset="0"/>
                        <a:cs typeface="Arial" panose="020B0604020202020204" pitchFamily="34" charset="0"/>
                      </a:endParaRPr>
                    </a:p>
                  </a:txBody>
                  <a:tcPr/>
                </a:tc>
                <a:tc>
                  <a:txBody>
                    <a:bodyPr/>
                    <a:lstStyle/>
                    <a:p>
                      <a:pPr algn="ctr"/>
                      <a:r>
                        <a:rPr lang="en-US" sz="1000" dirty="0" smtClean="0">
                          <a:solidFill>
                            <a:srgbClr val="FF0000"/>
                          </a:solidFill>
                          <a:latin typeface="Arial" panose="020B0604020202020204" pitchFamily="34" charset="0"/>
                          <a:cs typeface="Arial" panose="020B0604020202020204" pitchFamily="34" charset="0"/>
                        </a:rPr>
                        <a:t>(20900)</a:t>
                      </a:r>
                      <a:endParaRPr lang="en-GB" sz="1000" dirty="0">
                        <a:solidFill>
                          <a:srgbClr val="FF0000"/>
                        </a:solidFill>
                        <a:latin typeface="Arial" panose="020B0604020202020204" pitchFamily="34" charset="0"/>
                        <a:cs typeface="Arial" panose="020B0604020202020204" pitchFamily="34" charset="0"/>
                      </a:endParaRPr>
                    </a:p>
                  </a:txBody>
                  <a:tcPr/>
                </a:tc>
                <a:tc>
                  <a:txBody>
                    <a:bodyPr/>
                    <a:lstStyle/>
                    <a:p>
                      <a:pPr algn="ctr"/>
                      <a:r>
                        <a:rPr lang="en-US" sz="1000" dirty="0" smtClean="0">
                          <a:solidFill>
                            <a:srgbClr val="FF0000"/>
                          </a:solidFill>
                          <a:latin typeface="Arial" panose="020B0604020202020204" pitchFamily="34" charset="0"/>
                          <a:cs typeface="Arial" panose="020B0604020202020204" pitchFamily="34" charset="0"/>
                        </a:rPr>
                        <a:t>(27918)</a:t>
                      </a:r>
                      <a:endParaRPr lang="en-GB" sz="1000" dirty="0">
                        <a:solidFill>
                          <a:srgbClr val="FF0000"/>
                        </a:solidFill>
                        <a:latin typeface="Arial" panose="020B0604020202020204" pitchFamily="34" charset="0"/>
                        <a:cs typeface="Arial" panose="020B0604020202020204" pitchFamily="34" charset="0"/>
                      </a:endParaRPr>
                    </a:p>
                  </a:txBody>
                  <a:tcPr/>
                </a:tc>
                <a:tc>
                  <a:txBody>
                    <a:bodyPr/>
                    <a:lstStyle/>
                    <a:p>
                      <a:pPr algn="ctr"/>
                      <a:r>
                        <a:rPr lang="en-US" sz="1000" dirty="0" smtClean="0">
                          <a:solidFill>
                            <a:srgbClr val="FF0000"/>
                          </a:solidFill>
                          <a:latin typeface="Arial" panose="020B0604020202020204" pitchFamily="34" charset="0"/>
                          <a:cs typeface="Arial" panose="020B0604020202020204" pitchFamily="34" charset="0"/>
                        </a:rPr>
                        <a:t>(31649)</a:t>
                      </a:r>
                      <a:endParaRPr lang="en-GB" sz="1000" dirty="0">
                        <a:solidFill>
                          <a:srgbClr val="FF0000"/>
                        </a:solidFill>
                        <a:latin typeface="Arial" panose="020B0604020202020204" pitchFamily="34" charset="0"/>
                        <a:cs typeface="Arial" panose="020B0604020202020204" pitchFamily="34" charset="0"/>
                      </a:endParaRPr>
                    </a:p>
                  </a:txBody>
                  <a:tcPr/>
                </a:tc>
                <a:tc>
                  <a:txBody>
                    <a:bodyPr/>
                    <a:lstStyle/>
                    <a:p>
                      <a:pPr algn="ctr"/>
                      <a:r>
                        <a:rPr lang="en-US" sz="1000" dirty="0" smtClean="0">
                          <a:solidFill>
                            <a:srgbClr val="FF0000"/>
                          </a:solidFill>
                          <a:latin typeface="Arial" panose="020B0604020202020204" pitchFamily="34" charset="0"/>
                          <a:cs typeface="Arial" panose="020B0604020202020204" pitchFamily="34" charset="0"/>
                        </a:rPr>
                        <a:t>(13749)</a:t>
                      </a:r>
                      <a:endParaRPr lang="en-GB" sz="1000" dirty="0">
                        <a:solidFill>
                          <a:srgbClr val="FF0000"/>
                        </a:solidFill>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18750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27990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8684</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8900</a:t>
                      </a:r>
                      <a:endParaRPr lang="en-GB" sz="1000" dirty="0">
                        <a:latin typeface="Arial" panose="020B0604020202020204" pitchFamily="34" charset="0"/>
                        <a:cs typeface="Arial" panose="020B0604020202020204" pitchFamily="34" charset="0"/>
                      </a:endParaRPr>
                    </a:p>
                  </a:txBody>
                  <a:tcPr/>
                </a:tc>
              </a:tr>
              <a:tr h="19657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dirty="0" smtClean="0">
                          <a:latin typeface="Arial" panose="020B0604020202020204" pitchFamily="34" charset="0"/>
                          <a:cs typeface="Arial" panose="020B0604020202020204" pitchFamily="34" charset="0"/>
                        </a:rPr>
                        <a:t>Closing bank balance</a:t>
                      </a:r>
                      <a:endParaRPr lang="en-GB" sz="1100" b="1" dirty="0" smtClean="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29000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81900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55800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36100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15200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solidFill>
                            <a:srgbClr val="FF0000"/>
                          </a:solidFill>
                          <a:latin typeface="Arial" panose="020B0604020202020204" pitchFamily="34" charset="0"/>
                          <a:cs typeface="Arial" panose="020B0604020202020204" pitchFamily="34" charset="0"/>
                        </a:rPr>
                        <a:t>(12718)</a:t>
                      </a:r>
                      <a:endParaRPr lang="en-GB" sz="1000" dirty="0">
                        <a:solidFill>
                          <a:srgbClr val="FF0000"/>
                        </a:solidFill>
                        <a:latin typeface="Arial" panose="020B0604020202020204" pitchFamily="34" charset="0"/>
                        <a:cs typeface="Arial" panose="020B0604020202020204" pitchFamily="34" charset="0"/>
                      </a:endParaRPr>
                    </a:p>
                  </a:txBody>
                  <a:tcPr/>
                </a:tc>
                <a:tc>
                  <a:txBody>
                    <a:bodyPr/>
                    <a:lstStyle/>
                    <a:p>
                      <a:pPr algn="ctr"/>
                      <a:r>
                        <a:rPr lang="en-US" sz="1000" dirty="0" smtClean="0">
                          <a:solidFill>
                            <a:srgbClr val="FF0000"/>
                          </a:solidFill>
                          <a:latin typeface="Arial" panose="020B0604020202020204" pitchFamily="34" charset="0"/>
                          <a:cs typeface="Arial" panose="020B0604020202020204" pitchFamily="34" charset="0"/>
                        </a:rPr>
                        <a:t>(44367)</a:t>
                      </a:r>
                      <a:endParaRPr lang="en-GB" sz="1000" dirty="0">
                        <a:solidFill>
                          <a:srgbClr val="FF0000"/>
                        </a:solidFill>
                        <a:latin typeface="Arial" panose="020B0604020202020204" pitchFamily="34" charset="0"/>
                        <a:cs typeface="Arial" panose="020B0604020202020204" pitchFamily="34" charset="0"/>
                      </a:endParaRPr>
                    </a:p>
                  </a:txBody>
                  <a:tcPr/>
                </a:tc>
                <a:tc>
                  <a:txBody>
                    <a:bodyPr/>
                    <a:lstStyle/>
                    <a:p>
                      <a:pPr algn="ctr"/>
                      <a:r>
                        <a:rPr lang="en-US" sz="1000" dirty="0" smtClean="0">
                          <a:solidFill>
                            <a:srgbClr val="FF0000"/>
                          </a:solidFill>
                          <a:latin typeface="Arial" panose="020B0604020202020204" pitchFamily="34" charset="0"/>
                          <a:cs typeface="Arial" panose="020B0604020202020204" pitchFamily="34" charset="0"/>
                        </a:rPr>
                        <a:t>(58116)</a:t>
                      </a:r>
                      <a:endParaRPr lang="en-GB" sz="1000" dirty="0">
                        <a:solidFill>
                          <a:srgbClr val="FF0000"/>
                        </a:solidFill>
                        <a:latin typeface="Arial" panose="020B0604020202020204" pitchFamily="34" charset="0"/>
                        <a:cs typeface="Arial" panose="020B0604020202020204" pitchFamily="34" charset="0"/>
                      </a:endParaRPr>
                    </a:p>
                  </a:txBody>
                  <a:tcPr/>
                </a:tc>
                <a:tc>
                  <a:txBody>
                    <a:bodyPr/>
                    <a:lstStyle/>
                    <a:p>
                      <a:pPr algn="ctr"/>
                      <a:r>
                        <a:rPr lang="en-US" sz="1000" dirty="0" smtClean="0">
                          <a:solidFill>
                            <a:srgbClr val="FF0000"/>
                          </a:solidFill>
                          <a:latin typeface="Arial" panose="020B0604020202020204" pitchFamily="34" charset="0"/>
                          <a:cs typeface="Arial" panose="020B0604020202020204" pitchFamily="34" charset="0"/>
                        </a:rPr>
                        <a:t>(39366)</a:t>
                      </a:r>
                      <a:endParaRPr lang="en-GB" sz="1000" dirty="0">
                        <a:solidFill>
                          <a:srgbClr val="FF0000"/>
                        </a:solidFill>
                        <a:latin typeface="Arial" panose="020B0604020202020204" pitchFamily="34" charset="0"/>
                        <a:cs typeface="Arial" panose="020B0604020202020204" pitchFamily="34" charset="0"/>
                      </a:endParaRPr>
                    </a:p>
                  </a:txBody>
                  <a:tcPr/>
                </a:tc>
                <a:tc>
                  <a:txBody>
                    <a:bodyPr/>
                    <a:lstStyle/>
                    <a:p>
                      <a:pPr algn="ctr"/>
                      <a:r>
                        <a:rPr lang="en-US" sz="1000" dirty="0" smtClean="0">
                          <a:solidFill>
                            <a:srgbClr val="FF0000"/>
                          </a:solidFill>
                          <a:latin typeface="Arial" panose="020B0604020202020204" pitchFamily="34" charset="0"/>
                          <a:cs typeface="Arial" panose="020B0604020202020204" pitchFamily="34" charset="0"/>
                        </a:rPr>
                        <a:t>(11376)</a:t>
                      </a:r>
                      <a:endParaRPr lang="en-GB" sz="1000" dirty="0">
                        <a:solidFill>
                          <a:srgbClr val="FF0000"/>
                        </a:solidFill>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(2692)</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6208</a:t>
                      </a:r>
                      <a:endParaRPr lang="en-GB" sz="1000" dirty="0">
                        <a:latin typeface="Arial" panose="020B0604020202020204" pitchFamily="34" charset="0"/>
                        <a:cs typeface="Arial" panose="020B0604020202020204" pitchFamily="34" charset="0"/>
                      </a:endParaRPr>
                    </a:p>
                  </a:txBody>
                  <a:tcPr/>
                </a:tc>
              </a:tr>
            </a:tbl>
          </a:graphicData>
        </a:graphic>
      </p:graphicFrame>
      <p:sp>
        <p:nvSpPr>
          <p:cNvPr id="7" name="TextBox 6">
            <a:hlinkClick r:id="rId3" action="ppaction://hlinkfile"/>
          </p:cNvPr>
          <p:cNvSpPr txBox="1"/>
          <p:nvPr/>
        </p:nvSpPr>
        <p:spPr>
          <a:xfrm>
            <a:off x="8640452" y="285337"/>
            <a:ext cx="360040" cy="769441"/>
          </a:xfrm>
          <a:prstGeom prst="rect">
            <a:avLst/>
          </a:prstGeom>
          <a:noFill/>
        </p:spPr>
        <p:txBody>
          <a:bodyPr wrap="square" rtlCol="0">
            <a:spAutoFit/>
          </a:bodyPr>
          <a:lstStyle/>
          <a:p>
            <a:r>
              <a:rPr lang="en-US" sz="4400" dirty="0" smtClean="0">
                <a:solidFill>
                  <a:srgbClr val="FF0000"/>
                </a:solidFill>
              </a:rPr>
              <a:t>?</a:t>
            </a:r>
            <a:endParaRPr lang="en-GB" dirty="0">
              <a:solidFill>
                <a:srgbClr val="FF0000"/>
              </a:solidFill>
            </a:endParaRPr>
          </a:p>
        </p:txBody>
      </p:sp>
      <p:sp>
        <p:nvSpPr>
          <p:cNvPr id="9" name="Title 1"/>
          <p:cNvSpPr>
            <a:spLocks noGrp="1"/>
          </p:cNvSpPr>
          <p:nvPr>
            <p:ph type="title"/>
          </p:nvPr>
        </p:nvSpPr>
        <p:spPr>
          <a:xfrm>
            <a:off x="107504" y="44624"/>
            <a:ext cx="8856984" cy="625434"/>
          </a:xfrm>
        </p:spPr>
        <p:txBody>
          <a:bodyPr>
            <a:noAutofit/>
          </a:bodyPr>
          <a:lstStyle/>
          <a:p>
            <a:r>
              <a:rPr lang="en-GB" sz="2400" dirty="0" smtClean="0"/>
              <a:t>4.5 </a:t>
            </a:r>
            <a:r>
              <a:rPr lang="en-GB" sz="2400" dirty="0" smtClean="0"/>
              <a:t>– </a:t>
            </a:r>
            <a:r>
              <a:rPr lang="en-GB" sz="2400" dirty="0" smtClean="0"/>
              <a:t>Recommendations For Future Success – Overcoming problems</a:t>
            </a:r>
            <a:endParaRPr lang="en-GB" sz="2400" b="1" dirty="0" smtClean="0"/>
          </a:p>
        </p:txBody>
      </p:sp>
    </p:spTree>
    <p:extLst>
      <p:ext uri="{BB962C8B-B14F-4D97-AF65-F5344CB8AC3E}">
        <p14:creationId xmlns:p14="http://schemas.microsoft.com/office/powerpoint/2010/main" val="2357364037"/>
      </p:ext>
    </p:extLst>
  </p:cSld>
  <p:clrMapOvr>
    <a:masterClrMapping/>
  </p:clrMapOvr>
  <p:transition advClick="0"/>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8496623" cy="5553828"/>
          </a:xfrm>
          <a:prstGeom prst="rect">
            <a:avLst/>
          </a:prstGeom>
        </p:spPr>
        <p:txBody>
          <a:bodyPr wrap="square">
            <a:spAutoFit/>
          </a:bodyPr>
          <a:lstStyle/>
          <a:p>
            <a:pPr marL="285750" indent="-285750">
              <a:spcAft>
                <a:spcPts val="0"/>
              </a:spcAft>
              <a:buClr>
                <a:srgbClr val="00B050"/>
              </a:buClr>
              <a:buFont typeface="Wingdings 3" panose="05040102010807070707" pitchFamily="18" charset="2"/>
              <a:buChar char=""/>
            </a:pPr>
            <a:r>
              <a:rPr lang="en-US" sz="1700" dirty="0" smtClean="0"/>
              <a:t>The term </a:t>
            </a:r>
            <a:r>
              <a:rPr lang="en-US" sz="1700" b="1" dirty="0" smtClean="0"/>
              <a:t>Working Capital</a:t>
            </a:r>
            <a:r>
              <a:rPr lang="en-US" sz="1700" dirty="0" smtClean="0"/>
              <a:t> refers to the amount of capital that is readily available to a business. That is, working capital is the difference between resources in cash or readily convertible into cash and the short term debts of the business. </a:t>
            </a:r>
            <a:endParaRPr lang="en-US" sz="1700" dirty="0" smtClean="0"/>
          </a:p>
          <a:p>
            <a:pPr algn="ctr">
              <a:spcAft>
                <a:spcPts val="0"/>
              </a:spcAft>
              <a:buClr>
                <a:srgbClr val="00B050"/>
              </a:buClr>
            </a:pPr>
            <a:r>
              <a:rPr lang="en-US" sz="1700" b="1" dirty="0" smtClean="0">
                <a:solidFill>
                  <a:srgbClr val="FF0000"/>
                </a:solidFill>
              </a:rPr>
              <a:t>Working </a:t>
            </a:r>
            <a:r>
              <a:rPr lang="en-US" sz="1700" b="1" dirty="0" smtClean="0">
                <a:solidFill>
                  <a:srgbClr val="FF0000"/>
                </a:solidFill>
              </a:rPr>
              <a:t>Capital = Current Assets –Current Liabilities.</a:t>
            </a:r>
          </a:p>
          <a:p>
            <a:pPr marL="285750" indent="-285750">
              <a:spcAft>
                <a:spcPts val="0"/>
              </a:spcAft>
              <a:buClr>
                <a:srgbClr val="00B050"/>
              </a:buClr>
              <a:buFont typeface="Wingdings 3" panose="05040102010807070707" pitchFamily="18" charset="2"/>
              <a:buChar char=""/>
            </a:pPr>
            <a:r>
              <a:rPr lang="en-US" sz="1700" dirty="0" smtClean="0"/>
              <a:t>Working capital is the life blood of a business. Having enough working capital assists in raising the credit reputation of the business.</a:t>
            </a:r>
          </a:p>
          <a:p>
            <a:pPr marL="285750" indent="-285750">
              <a:spcAft>
                <a:spcPts val="0"/>
              </a:spcAft>
              <a:buClr>
                <a:srgbClr val="00B050"/>
              </a:buClr>
              <a:buFont typeface="Wingdings 3" panose="05040102010807070707" pitchFamily="18" charset="2"/>
              <a:buChar char=""/>
            </a:pPr>
            <a:r>
              <a:rPr lang="en-US" sz="1700" dirty="0" smtClean="0"/>
              <a:t>No business can run effectively without a sufficient quantity of working capital. It is crucial to retain the right level of working capital.</a:t>
            </a:r>
          </a:p>
          <a:p>
            <a:pPr marL="285750" indent="-285750">
              <a:spcAft>
                <a:spcPts val="0"/>
              </a:spcAft>
              <a:buClr>
                <a:srgbClr val="00B050"/>
              </a:buClr>
              <a:buFont typeface="Wingdings 3" panose="05040102010807070707" pitchFamily="18" charset="2"/>
              <a:buChar char=""/>
            </a:pPr>
            <a:r>
              <a:rPr lang="en-US" sz="1700" dirty="0" smtClean="0"/>
              <a:t>A business enterprise with ample working capital is always in a position to take advantage of any </a:t>
            </a:r>
            <a:r>
              <a:rPr lang="en-US" sz="1700" dirty="0" err="1" smtClean="0"/>
              <a:t>favourable</a:t>
            </a:r>
            <a:r>
              <a:rPr lang="en-US" sz="1700" dirty="0" smtClean="0"/>
              <a:t> opportunity either to buy raw materials being offered at a discount or to implement a customer’s special order.</a:t>
            </a:r>
          </a:p>
          <a:p>
            <a:pPr marL="285750" indent="-285750">
              <a:spcAft>
                <a:spcPts val="0"/>
              </a:spcAft>
              <a:buClr>
                <a:srgbClr val="00B050"/>
              </a:buClr>
              <a:buFont typeface="Wingdings 3" panose="05040102010807070707" pitchFamily="18" charset="2"/>
              <a:buChar char=""/>
            </a:pPr>
            <a:r>
              <a:rPr lang="en-US" sz="1700" dirty="0" smtClean="0"/>
              <a:t>Working capital may be held in different forms:</a:t>
            </a:r>
          </a:p>
          <a:p>
            <a:pPr marL="574675" indent="-285750">
              <a:spcAft>
                <a:spcPts val="0"/>
              </a:spcAft>
              <a:buClr>
                <a:srgbClr val="00B050"/>
              </a:buClr>
              <a:buFont typeface="Arial" panose="020B0604020202020204" pitchFamily="34" charset="0"/>
              <a:buChar char="•"/>
            </a:pPr>
            <a:r>
              <a:rPr lang="en-US" sz="1700" dirty="0" smtClean="0"/>
              <a:t>Cash is needed to [ay for day-to-day costs and buy inventories.</a:t>
            </a:r>
          </a:p>
          <a:p>
            <a:pPr marL="574675" indent="-285750">
              <a:spcAft>
                <a:spcPts val="0"/>
              </a:spcAft>
              <a:buClr>
                <a:srgbClr val="00B050"/>
              </a:buClr>
              <a:buFont typeface="Arial" panose="020B0604020202020204" pitchFamily="34" charset="0"/>
              <a:buChar char="•"/>
            </a:pPr>
            <a:r>
              <a:rPr lang="en-US" sz="1700" dirty="0" smtClean="0"/>
              <a:t>The value of a firm’s debtors is related to the volume of production and sales. To achieve higher sales there may be a need to offer additional credit facilities.</a:t>
            </a:r>
          </a:p>
          <a:p>
            <a:pPr marL="574675" indent="-285750">
              <a:spcAft>
                <a:spcPts val="0"/>
              </a:spcAft>
              <a:buClr>
                <a:srgbClr val="00B050"/>
              </a:buClr>
              <a:buFont typeface="Arial" panose="020B0604020202020204" pitchFamily="34" charset="0"/>
              <a:buChar char="•"/>
            </a:pPr>
            <a:r>
              <a:rPr lang="en-US" sz="1700" dirty="0" smtClean="0"/>
              <a:t>The value of inventories is also a significant part of working capital. Not having enough inventories may cause production to stop. On the other hand, a very high inventory level may result in high opportunity costs.</a:t>
            </a:r>
          </a:p>
          <a:p>
            <a:pPr marL="285750" indent="-285750">
              <a:spcAft>
                <a:spcPts val="0"/>
              </a:spcAft>
              <a:buClr>
                <a:srgbClr val="00B050"/>
              </a:buClr>
              <a:buFont typeface="Wingdings 3" panose="05040102010807070707" pitchFamily="18" charset="2"/>
              <a:buChar char=""/>
            </a:pPr>
            <a:r>
              <a:rPr lang="en-US" sz="1700" dirty="0" smtClean="0"/>
              <a:t>The overall success of a business depends upon its working capital business. So, it should be handled properly because it shows the efficiency and financial strengths of the company.</a:t>
            </a:r>
          </a:p>
        </p:txBody>
      </p:sp>
      <p:sp>
        <p:nvSpPr>
          <p:cNvPr id="7" name="Title 1"/>
          <p:cNvSpPr>
            <a:spLocks noGrp="1"/>
          </p:cNvSpPr>
          <p:nvPr>
            <p:ph type="title"/>
          </p:nvPr>
        </p:nvSpPr>
        <p:spPr>
          <a:xfrm>
            <a:off x="107504" y="44624"/>
            <a:ext cx="8856984" cy="625434"/>
          </a:xfrm>
        </p:spPr>
        <p:txBody>
          <a:bodyPr>
            <a:noAutofit/>
          </a:bodyPr>
          <a:lstStyle/>
          <a:p>
            <a:r>
              <a:rPr lang="en-GB" sz="2400" dirty="0" smtClean="0"/>
              <a:t>4.5 </a:t>
            </a:r>
            <a:r>
              <a:rPr lang="en-GB" sz="2400" dirty="0" smtClean="0"/>
              <a:t>– </a:t>
            </a:r>
            <a:r>
              <a:rPr lang="en-GB" sz="2400" dirty="0" smtClean="0"/>
              <a:t>Recommendations For Future Success – Overcoming problems</a:t>
            </a:r>
            <a:endParaRPr lang="en-GB" sz="2400" b="1" dirty="0" smtClean="0"/>
          </a:p>
        </p:txBody>
      </p:sp>
    </p:spTree>
    <p:extLst>
      <p:ext uri="{BB962C8B-B14F-4D97-AF65-F5344CB8AC3E}">
        <p14:creationId xmlns:p14="http://schemas.microsoft.com/office/powerpoint/2010/main" val="1026408489"/>
      </p:ext>
    </p:extLst>
  </p:cSld>
  <p:clrMapOvr>
    <a:masterClrMapping/>
  </p:clrMapOvr>
  <p:transition advClick="0"/>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200" dirty="0" smtClean="0"/>
              <a:t>4.5 </a:t>
            </a:r>
            <a:r>
              <a:rPr lang="en-GB" sz="3200" dirty="0" smtClean="0"/>
              <a:t>– Exam Styled Questions – Paper 1</a:t>
            </a:r>
            <a:endParaRPr lang="en-GB" sz="3200" b="1" dirty="0" smtClean="0"/>
          </a:p>
        </p:txBody>
      </p:sp>
      <p:sp>
        <p:nvSpPr>
          <p:cNvPr id="8" name="Rectangle 7"/>
          <p:cNvSpPr/>
          <p:nvPr/>
        </p:nvSpPr>
        <p:spPr>
          <a:xfrm>
            <a:off x="323849" y="1196752"/>
            <a:ext cx="8496623" cy="5155257"/>
          </a:xfrm>
          <a:prstGeom prst="rect">
            <a:avLst/>
          </a:prstGeom>
        </p:spPr>
        <p:txBody>
          <a:bodyPr wrap="square">
            <a:spAutoFit/>
          </a:bodyPr>
          <a:lstStyle/>
          <a:p>
            <a:pPr marL="285750" indent="-285750">
              <a:spcAft>
                <a:spcPts val="600"/>
              </a:spcAft>
              <a:buClr>
                <a:srgbClr val="00B050"/>
              </a:buClr>
              <a:buFont typeface="Wingdings 3" panose="05040102010807070707" pitchFamily="18" charset="2"/>
              <a:buChar char=""/>
            </a:pPr>
            <a:r>
              <a:rPr lang="en-US" sz="1900" dirty="0" smtClean="0"/>
              <a:t>Bartol manages a hotel. Most of the hotel bedrooms are occupied during the main tourist season, which lasts 7 months. The hotel’s main cash outflows are the same each month but food costs and some employee costs increase when there are more tourists. Bartol plans to have the hotel redecorated but he does not know whether the cost of this will mean the hotel exceeds its overdraft limit. The hotel’s bank account is overdrawn for several months each year.</a:t>
            </a:r>
          </a:p>
          <a:p>
            <a:pPr marL="625475" indent="-342900">
              <a:spcAft>
                <a:spcPts val="600"/>
              </a:spcAft>
              <a:buClr>
                <a:srgbClr val="00B050"/>
              </a:buClr>
              <a:buFont typeface="+mj-lt"/>
              <a:buAutoNum type="alphaLcParenR"/>
            </a:pPr>
            <a:r>
              <a:rPr lang="en-US" sz="1900" dirty="0" smtClean="0"/>
              <a:t>What is meant by Cash Outflows?	[2]</a:t>
            </a:r>
          </a:p>
          <a:p>
            <a:pPr marL="625475" indent="-342900">
              <a:spcAft>
                <a:spcPts val="600"/>
              </a:spcAft>
              <a:buClr>
                <a:srgbClr val="00B050"/>
              </a:buClr>
              <a:buFont typeface="+mj-lt"/>
              <a:buAutoNum type="alphaLcParenR"/>
            </a:pPr>
            <a:r>
              <a:rPr lang="en-US" sz="1900" dirty="0" smtClean="0"/>
              <a:t>Identify </a:t>
            </a:r>
            <a:r>
              <a:rPr lang="en-US" sz="1900" b="1" dirty="0" smtClean="0"/>
              <a:t>two </a:t>
            </a:r>
            <a:r>
              <a:rPr lang="en-US" sz="1900" dirty="0" smtClean="0"/>
              <a:t>likely Cash Outflows for Bartol’s hotel.	[2]</a:t>
            </a:r>
          </a:p>
          <a:p>
            <a:pPr marL="625475" indent="-342900">
              <a:spcAft>
                <a:spcPts val="600"/>
              </a:spcAft>
              <a:buClr>
                <a:srgbClr val="00B050"/>
              </a:buClr>
              <a:buFont typeface="+mj-lt"/>
              <a:buAutoNum type="alphaLcParenR"/>
            </a:pPr>
            <a:r>
              <a:rPr lang="en-US" sz="1900" dirty="0" smtClean="0"/>
              <a:t>Identify and explain</a:t>
            </a:r>
            <a:r>
              <a:rPr lang="en-US" sz="1900" b="1" dirty="0" smtClean="0"/>
              <a:t> two </a:t>
            </a:r>
            <a:r>
              <a:rPr lang="en-US" sz="1900" dirty="0" smtClean="0"/>
              <a:t>effects on Bartol’s hotel if he offers hotel guests credit on one month following a stay in the hotel.</a:t>
            </a:r>
            <a:r>
              <a:rPr lang="en-US" sz="1900" dirty="0"/>
              <a:t> 	</a:t>
            </a:r>
            <a:r>
              <a:rPr lang="en-US" sz="1900" dirty="0" smtClean="0"/>
              <a:t>[4]</a:t>
            </a:r>
          </a:p>
          <a:p>
            <a:pPr marL="625475" indent="-342900">
              <a:spcAft>
                <a:spcPts val="600"/>
              </a:spcAft>
              <a:buClr>
                <a:srgbClr val="00B050"/>
              </a:buClr>
              <a:buFont typeface="+mj-lt"/>
              <a:buAutoNum type="alphaLcParenR"/>
            </a:pPr>
            <a:r>
              <a:rPr lang="en-US" sz="1900" dirty="0"/>
              <a:t>Identify and explain</a:t>
            </a:r>
            <a:r>
              <a:rPr lang="en-US" sz="1900" b="1" dirty="0"/>
              <a:t> </a:t>
            </a:r>
            <a:r>
              <a:rPr lang="en-US" sz="1900" b="1" dirty="0" smtClean="0"/>
              <a:t>two </a:t>
            </a:r>
            <a:r>
              <a:rPr lang="en-US" sz="1900" dirty="0" smtClean="0"/>
              <a:t>likely benefits to Bartol of producing a cash flow forecast.</a:t>
            </a:r>
            <a:r>
              <a:rPr lang="en-US" sz="1900" dirty="0"/>
              <a:t> 	</a:t>
            </a:r>
            <a:r>
              <a:rPr lang="en-US" sz="1900" dirty="0" smtClean="0"/>
              <a:t>[6]</a:t>
            </a:r>
          </a:p>
          <a:p>
            <a:pPr marL="625475" indent="-342900">
              <a:spcAft>
                <a:spcPts val="600"/>
              </a:spcAft>
              <a:buClr>
                <a:srgbClr val="00B050"/>
              </a:buClr>
              <a:buFont typeface="+mj-lt"/>
              <a:buAutoNum type="alphaLcParenR"/>
            </a:pPr>
            <a:r>
              <a:rPr lang="en-US" sz="1900" dirty="0" smtClean="0"/>
              <a:t>Explain the advantages and disadvantages of any</a:t>
            </a:r>
            <a:r>
              <a:rPr lang="en-US" sz="1900" b="1" dirty="0" smtClean="0"/>
              <a:t> two </a:t>
            </a:r>
            <a:r>
              <a:rPr lang="en-US" sz="1900" dirty="0" smtClean="0"/>
              <a:t>ways in which Bartol could improve the cash flow position of the hotel. Which way would you advise him to use? Justify your answer.</a:t>
            </a:r>
            <a:r>
              <a:rPr lang="en-US" sz="1900" dirty="0"/>
              <a:t> 	</a:t>
            </a:r>
            <a:r>
              <a:rPr lang="en-US" sz="1900" dirty="0" smtClean="0"/>
              <a:t>[6]</a:t>
            </a:r>
            <a:endParaRPr lang="en-US" sz="1900" b="1" dirty="0" smtClean="0"/>
          </a:p>
        </p:txBody>
      </p:sp>
      <p:sp>
        <p:nvSpPr>
          <p:cNvPr id="5" name="TextBox 4">
            <a:hlinkClick r:id="rId3" action="ppaction://hlinkfile"/>
          </p:cNvPr>
          <p:cNvSpPr txBox="1"/>
          <p:nvPr/>
        </p:nvSpPr>
        <p:spPr>
          <a:xfrm>
            <a:off x="8473970" y="3140968"/>
            <a:ext cx="360040" cy="769441"/>
          </a:xfrm>
          <a:prstGeom prst="rect">
            <a:avLst/>
          </a:prstGeom>
          <a:noFill/>
        </p:spPr>
        <p:txBody>
          <a:bodyPr wrap="square" rtlCol="0">
            <a:spAutoFit/>
          </a:bodyPr>
          <a:lstStyle/>
          <a:p>
            <a:r>
              <a:rPr lang="en-US" sz="4400" dirty="0" smtClean="0">
                <a:solidFill>
                  <a:srgbClr val="FF0000"/>
                </a:solidFill>
              </a:rPr>
              <a:t>?</a:t>
            </a:r>
            <a:endParaRPr lang="en-GB" dirty="0">
              <a:solidFill>
                <a:srgbClr val="FF0000"/>
              </a:solidFill>
            </a:endParaRPr>
          </a:p>
        </p:txBody>
      </p:sp>
    </p:spTree>
    <p:extLst>
      <p:ext uri="{BB962C8B-B14F-4D97-AF65-F5344CB8AC3E}">
        <p14:creationId xmlns:p14="http://schemas.microsoft.com/office/powerpoint/2010/main" val="386630196"/>
      </p:ext>
    </p:extLst>
  </p:cSld>
  <p:clrMapOvr>
    <a:masterClrMapping/>
  </p:clrMapOvr>
  <p:transition advClick="0"/>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200" dirty="0" smtClean="0"/>
              <a:t>4.5 </a:t>
            </a:r>
            <a:r>
              <a:rPr lang="en-GB" sz="3200" dirty="0" smtClean="0"/>
              <a:t>– Exam Styled Questions – Paper 1</a:t>
            </a:r>
            <a:endParaRPr lang="en-GB" sz="3200" b="1" dirty="0" smtClean="0"/>
          </a:p>
        </p:txBody>
      </p:sp>
      <p:sp>
        <p:nvSpPr>
          <p:cNvPr id="8" name="Rectangle 7"/>
          <p:cNvSpPr/>
          <p:nvPr/>
        </p:nvSpPr>
        <p:spPr>
          <a:xfrm>
            <a:off x="251520" y="1052736"/>
            <a:ext cx="8496623" cy="5155257"/>
          </a:xfrm>
          <a:prstGeom prst="rect">
            <a:avLst/>
          </a:prstGeom>
        </p:spPr>
        <p:txBody>
          <a:bodyPr wrap="square">
            <a:spAutoFit/>
          </a:bodyPr>
          <a:lstStyle/>
          <a:p>
            <a:pPr marL="285750" indent="-285750">
              <a:spcAft>
                <a:spcPts val="600"/>
              </a:spcAft>
              <a:buClr>
                <a:srgbClr val="00B050"/>
              </a:buClr>
              <a:buFont typeface="Wingdings 3" panose="05040102010807070707" pitchFamily="18" charset="2"/>
              <a:buChar char=""/>
            </a:pPr>
            <a:r>
              <a:rPr lang="en-US" sz="1900" dirty="0" smtClean="0"/>
              <a:t>Adel’s Manufacturing produces wheels for cars. It holds high inventory levels so that one-off orders from major car manufacturers can be satisfied quickly. The world’s big car manufacturers demand long credit periods from their suppliers of 3 months. Adel has prepared the following cash flow forecast for the next 3 months.</a:t>
            </a:r>
          </a:p>
          <a:p>
            <a:pPr marL="625475" indent="-342900">
              <a:spcAft>
                <a:spcPts val="600"/>
              </a:spcAft>
              <a:buClr>
                <a:srgbClr val="00B050"/>
              </a:buClr>
              <a:buFont typeface="+mj-lt"/>
              <a:buAutoNum type="alphaLcParenR"/>
            </a:pPr>
            <a:r>
              <a:rPr lang="en-US" sz="1900" dirty="0" smtClean="0"/>
              <a:t>What is meant by ‘Net Cash Flow’?	[2]</a:t>
            </a:r>
          </a:p>
          <a:p>
            <a:pPr marL="625475" indent="-342900">
              <a:spcAft>
                <a:spcPts val="600"/>
              </a:spcAft>
              <a:buClr>
                <a:srgbClr val="00B050"/>
              </a:buClr>
              <a:buFont typeface="+mj-lt"/>
              <a:buAutoNum type="alphaLcParenR"/>
            </a:pPr>
            <a:r>
              <a:rPr lang="en-US" sz="1900" dirty="0" smtClean="0"/>
              <a:t>Identify </a:t>
            </a:r>
            <a:r>
              <a:rPr lang="en-US" sz="1900" b="1" dirty="0" smtClean="0"/>
              <a:t>two</a:t>
            </a:r>
            <a:r>
              <a:rPr lang="en-US" sz="1900" dirty="0" smtClean="0"/>
              <a:t> reasons why Adel’s Manufacturing needs high amounts of cash or working capital.	[2]</a:t>
            </a:r>
          </a:p>
          <a:p>
            <a:pPr marL="625475" indent="-342900">
              <a:spcAft>
                <a:spcPts val="600"/>
              </a:spcAft>
              <a:buClr>
                <a:srgbClr val="00B050"/>
              </a:buClr>
              <a:buFont typeface="+mj-lt"/>
              <a:buAutoNum type="alphaLcParenR"/>
            </a:pPr>
            <a:r>
              <a:rPr lang="en-US" sz="1900" dirty="0" smtClean="0"/>
              <a:t>Calculate the values for X and Y in the Cash Flow Forecast. Show your working.	[4]</a:t>
            </a:r>
          </a:p>
          <a:p>
            <a:pPr marL="625475" indent="-342900">
              <a:spcAft>
                <a:spcPts val="600"/>
              </a:spcAft>
              <a:buClr>
                <a:srgbClr val="00B050"/>
              </a:buClr>
              <a:buFont typeface="+mj-lt"/>
              <a:buAutoNum type="alphaLcParenR"/>
            </a:pPr>
            <a:r>
              <a:rPr lang="en-US" sz="1900" dirty="0" smtClean="0"/>
              <a:t>Amend the cash flow forecast for July assuming cash from debtors and material costs are going to be 10% higher than originally forecast. Show your working.	[6]</a:t>
            </a:r>
          </a:p>
          <a:p>
            <a:pPr marL="625475" indent="-342900">
              <a:spcAft>
                <a:spcPts val="600"/>
              </a:spcAft>
              <a:buClr>
                <a:srgbClr val="00B050"/>
              </a:buClr>
              <a:buFont typeface="+mj-lt"/>
              <a:buAutoNum type="alphaLcParenR"/>
            </a:pPr>
            <a:r>
              <a:rPr lang="en-US" sz="1900" dirty="0" smtClean="0"/>
              <a:t>Using the cash flow forecast, advise Adel Manufacturing on the best ways for the business to reduce its bank overdraft (negative closing balance) Justify your advice.	[6]</a:t>
            </a:r>
          </a:p>
        </p:txBody>
      </p:sp>
      <p:sp>
        <p:nvSpPr>
          <p:cNvPr id="9" name="TextBox 8">
            <a:hlinkClick r:id="rId3" action="ppaction://hlinkfile"/>
          </p:cNvPr>
          <p:cNvSpPr txBox="1"/>
          <p:nvPr/>
        </p:nvSpPr>
        <p:spPr>
          <a:xfrm>
            <a:off x="8473970" y="2420888"/>
            <a:ext cx="360040" cy="769441"/>
          </a:xfrm>
          <a:prstGeom prst="rect">
            <a:avLst/>
          </a:prstGeom>
          <a:noFill/>
        </p:spPr>
        <p:txBody>
          <a:bodyPr wrap="square" rtlCol="0">
            <a:spAutoFit/>
          </a:bodyPr>
          <a:lstStyle/>
          <a:p>
            <a:r>
              <a:rPr lang="en-US" sz="4400" dirty="0" smtClean="0">
                <a:solidFill>
                  <a:srgbClr val="FF0000"/>
                </a:solidFill>
              </a:rPr>
              <a:t>?</a:t>
            </a:r>
            <a:endParaRPr lang="en-GB" dirty="0">
              <a:solidFill>
                <a:srgbClr val="FF0000"/>
              </a:solidFill>
            </a:endParaRPr>
          </a:p>
        </p:txBody>
      </p:sp>
    </p:spTree>
    <p:extLst>
      <p:ext uri="{BB962C8B-B14F-4D97-AF65-F5344CB8AC3E}">
        <p14:creationId xmlns:p14="http://schemas.microsoft.com/office/powerpoint/2010/main" val="3786323672"/>
      </p:ext>
    </p:extLst>
  </p:cSld>
  <p:clrMapOvr>
    <a:masterClrMapping/>
  </p:clrMapOvr>
  <p:transition advClick="0"/>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35496" y="44624"/>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pPr fontAlgn="auto">
              <a:spcAft>
                <a:spcPts val="0"/>
              </a:spcAft>
            </a:pPr>
            <a:r>
              <a:rPr lang="en-GB" sz="4000" dirty="0" smtClean="0"/>
              <a:t>LO4 </a:t>
            </a:r>
            <a:r>
              <a:rPr lang="en-GB" sz="4000" dirty="0"/>
              <a:t>– </a:t>
            </a:r>
            <a:r>
              <a:rPr lang="en-GB" sz="4000" dirty="0" smtClean="0"/>
              <a:t>Assessment Tasks</a:t>
            </a:r>
            <a:endParaRPr lang="en-GB" sz="4000" dirty="0"/>
          </a:p>
        </p:txBody>
      </p:sp>
      <p:sp>
        <p:nvSpPr>
          <p:cNvPr id="2" name="Rectangle 1"/>
          <p:cNvSpPr>
            <a:spLocks noChangeArrowheads="1"/>
          </p:cNvSpPr>
          <p:nvPr/>
        </p:nvSpPr>
        <p:spPr bwMode="auto">
          <a:xfrm>
            <a:off x="1259632" y="3959440"/>
            <a:ext cx="65" cy="980496"/>
          </a:xfrm>
          <a:prstGeom prst="rect">
            <a:avLst/>
          </a:prstGeom>
          <a:solidFill>
            <a:srgbClr val="F5F7F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464991" rIns="0" bIns="231702" numCol="1" anchor="ctr"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3" name="Rectangle 1"/>
          <p:cNvSpPr>
            <a:spLocks noChangeArrowheads="1"/>
          </p:cNvSpPr>
          <p:nvPr/>
        </p:nvSpPr>
        <p:spPr bwMode="auto">
          <a:xfrm>
            <a:off x="0" y="-261648"/>
            <a:ext cx="65" cy="980496"/>
          </a:xfrm>
          <a:prstGeom prst="rect">
            <a:avLst/>
          </a:prstGeom>
          <a:solidFill>
            <a:srgbClr val="FEFEFE"/>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464991" rIns="0" bIns="231702" numCol="1" anchor="ctr"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9" name="Rectangle 8"/>
          <p:cNvSpPr/>
          <p:nvPr/>
        </p:nvSpPr>
        <p:spPr>
          <a:xfrm>
            <a:off x="251520" y="1052736"/>
            <a:ext cx="8570231" cy="5324535"/>
          </a:xfrm>
          <a:prstGeom prst="rect">
            <a:avLst/>
          </a:prstGeom>
        </p:spPr>
        <p:txBody>
          <a:bodyPr wrap="square">
            <a:spAutoFit/>
          </a:bodyPr>
          <a:lstStyle/>
          <a:p>
            <a:pPr marL="457200" lvl="0" indent="-457200">
              <a:buClr>
                <a:srgbClr val="00B050"/>
              </a:buClr>
              <a:buFont typeface="+mj-lt"/>
              <a:buAutoNum type="arabicPeriod" startAt="10"/>
            </a:pPr>
            <a:r>
              <a:rPr lang="en-GB" sz="2000" dirty="0">
                <a:solidFill>
                  <a:srgbClr val="FF0000"/>
                </a:solidFill>
              </a:rPr>
              <a:t>Nadia makes violins in her garage at home. She estimates her costs for 2016 as follows: </a:t>
            </a:r>
          </a:p>
          <a:p>
            <a:pPr marL="803275" lvl="0" indent="-342900">
              <a:buClr>
                <a:srgbClr val="00B050"/>
              </a:buClr>
              <a:buFont typeface="Arial" panose="020B0604020202020204" pitchFamily="34" charset="0"/>
              <a:buChar char="•"/>
            </a:pPr>
            <a:r>
              <a:rPr lang="en-GB" sz="2000" dirty="0">
                <a:solidFill>
                  <a:srgbClr val="FF0000"/>
                </a:solidFill>
              </a:rPr>
              <a:t>Machinery hire: £2000 per annum </a:t>
            </a:r>
          </a:p>
          <a:p>
            <a:pPr marL="803275" lvl="0" indent="-342900">
              <a:buClr>
                <a:srgbClr val="00B050"/>
              </a:buClr>
              <a:buFont typeface="Arial" panose="020B0604020202020204" pitchFamily="34" charset="0"/>
              <a:buChar char="•"/>
            </a:pPr>
            <a:r>
              <a:rPr lang="en-GB" sz="2000" dirty="0">
                <a:solidFill>
                  <a:srgbClr val="FF0000"/>
                </a:solidFill>
              </a:rPr>
              <a:t>Marketing: £400 per annum </a:t>
            </a:r>
          </a:p>
          <a:p>
            <a:pPr marL="803275" lvl="0" indent="-342900">
              <a:buClr>
                <a:srgbClr val="00B050"/>
              </a:buClr>
              <a:buFont typeface="Arial" panose="020B0604020202020204" pitchFamily="34" charset="0"/>
              <a:buChar char="•"/>
            </a:pPr>
            <a:r>
              <a:rPr lang="en-GB" sz="2000" dirty="0">
                <a:solidFill>
                  <a:srgbClr val="FF0000"/>
                </a:solidFill>
              </a:rPr>
              <a:t>Raw materials: £45 per violin. </a:t>
            </a:r>
          </a:p>
          <a:p>
            <a:r>
              <a:rPr lang="en-GB" sz="2000" dirty="0" smtClean="0">
                <a:solidFill>
                  <a:srgbClr val="FF0000"/>
                </a:solidFill>
              </a:rPr>
              <a:t>If </a:t>
            </a:r>
            <a:r>
              <a:rPr lang="en-GB" sz="2000" dirty="0">
                <a:solidFill>
                  <a:srgbClr val="FF0000"/>
                </a:solidFill>
              </a:rPr>
              <a:t>Nadia sells each violin for £125, the break-even output for 2016 would be: </a:t>
            </a:r>
          </a:p>
          <a:p>
            <a:pPr marL="803275" lvl="0" indent="-342900">
              <a:buClr>
                <a:srgbClr val="00B050"/>
              </a:buClr>
              <a:buFont typeface="+mj-lt"/>
              <a:buAutoNum type="alphaUcPeriod"/>
            </a:pPr>
            <a:r>
              <a:rPr lang="en-GB" sz="2000" dirty="0">
                <a:solidFill>
                  <a:srgbClr val="FF0000"/>
                </a:solidFill>
              </a:rPr>
              <a:t>19 violins </a:t>
            </a:r>
          </a:p>
          <a:p>
            <a:pPr marL="803275" lvl="0" indent="-342900">
              <a:buClr>
                <a:srgbClr val="00B050"/>
              </a:buClr>
              <a:buFont typeface="+mj-lt"/>
              <a:buAutoNum type="alphaUcPeriod"/>
            </a:pPr>
            <a:r>
              <a:rPr lang="en-GB" sz="2000" dirty="0">
                <a:solidFill>
                  <a:srgbClr val="FF0000"/>
                </a:solidFill>
              </a:rPr>
              <a:t>25 violins </a:t>
            </a:r>
          </a:p>
          <a:p>
            <a:pPr marL="803275" lvl="0" indent="-342900">
              <a:buClr>
                <a:srgbClr val="00B050"/>
              </a:buClr>
              <a:buFont typeface="+mj-lt"/>
              <a:buAutoNum type="alphaUcPeriod"/>
            </a:pPr>
            <a:r>
              <a:rPr lang="en-GB" sz="2000" dirty="0">
                <a:solidFill>
                  <a:srgbClr val="FF0000"/>
                </a:solidFill>
              </a:rPr>
              <a:t>30 violins </a:t>
            </a:r>
          </a:p>
          <a:p>
            <a:pPr marL="803275" lvl="0" indent="-342900">
              <a:buClr>
                <a:srgbClr val="00B050"/>
              </a:buClr>
              <a:buFont typeface="+mj-lt"/>
              <a:buAutoNum type="alphaUcPeriod"/>
            </a:pPr>
            <a:r>
              <a:rPr lang="en-GB" sz="2000" dirty="0">
                <a:solidFill>
                  <a:srgbClr val="FF0000"/>
                </a:solidFill>
              </a:rPr>
              <a:t>192 violins	</a:t>
            </a:r>
            <a:r>
              <a:rPr lang="en-GB" sz="2000" b="1" dirty="0">
                <a:solidFill>
                  <a:srgbClr val="FF0000"/>
                </a:solidFill>
              </a:rPr>
              <a:t>[1]</a:t>
            </a:r>
            <a:r>
              <a:rPr lang="en-GB" sz="2000" dirty="0">
                <a:solidFill>
                  <a:srgbClr val="FF0000"/>
                </a:solidFill>
              </a:rPr>
              <a:t/>
            </a:r>
            <a:br>
              <a:rPr lang="en-GB" sz="2000" dirty="0">
                <a:solidFill>
                  <a:srgbClr val="FF0000"/>
                </a:solidFill>
              </a:rPr>
            </a:br>
            <a:endParaRPr lang="en-GB" sz="2000" dirty="0">
              <a:solidFill>
                <a:srgbClr val="FF0000"/>
              </a:solidFill>
            </a:endParaRPr>
          </a:p>
          <a:p>
            <a:pPr marL="457200" lvl="0" indent="-457200">
              <a:buClr>
                <a:srgbClr val="00B050"/>
              </a:buClr>
              <a:buFont typeface="+mj-lt"/>
              <a:buAutoNum type="arabicPeriod" startAt="11"/>
            </a:pPr>
            <a:r>
              <a:rPr lang="en-GB" sz="2000" dirty="0">
                <a:solidFill>
                  <a:srgbClr val="FF0000"/>
                </a:solidFill>
              </a:rPr>
              <a:t>Which of the following is likely to be a variable cost on a dairy farm? </a:t>
            </a:r>
          </a:p>
          <a:p>
            <a:pPr marL="803275" lvl="0" indent="-342900">
              <a:buClr>
                <a:srgbClr val="00B050"/>
              </a:buClr>
              <a:buFont typeface="+mj-lt"/>
              <a:buAutoNum type="alphaUcPeriod"/>
            </a:pPr>
            <a:r>
              <a:rPr lang="en-GB" sz="2000" dirty="0">
                <a:solidFill>
                  <a:srgbClr val="FF0000"/>
                </a:solidFill>
              </a:rPr>
              <a:t>Animal feed </a:t>
            </a:r>
          </a:p>
          <a:p>
            <a:pPr marL="803275" lvl="0" indent="-342900">
              <a:buClr>
                <a:srgbClr val="00B050"/>
              </a:buClr>
              <a:buFont typeface="+mj-lt"/>
              <a:buAutoNum type="alphaUcPeriod"/>
            </a:pPr>
            <a:r>
              <a:rPr lang="en-GB" sz="2000" dirty="0">
                <a:solidFill>
                  <a:srgbClr val="FF0000"/>
                </a:solidFill>
              </a:rPr>
              <a:t>Business rent </a:t>
            </a:r>
          </a:p>
          <a:p>
            <a:pPr marL="803275" lvl="0" indent="-342900">
              <a:buClr>
                <a:srgbClr val="00B050"/>
              </a:buClr>
              <a:buFont typeface="+mj-lt"/>
              <a:buAutoNum type="alphaUcPeriod"/>
            </a:pPr>
            <a:r>
              <a:rPr lang="en-GB" sz="2000" dirty="0">
                <a:solidFill>
                  <a:srgbClr val="FF0000"/>
                </a:solidFill>
              </a:rPr>
              <a:t>Milking equipment </a:t>
            </a:r>
          </a:p>
          <a:p>
            <a:pPr marL="803275" lvl="0" indent="-342900">
              <a:buClr>
                <a:srgbClr val="00B050"/>
              </a:buClr>
              <a:buFont typeface="+mj-lt"/>
              <a:buAutoNum type="alphaUcPeriod"/>
            </a:pPr>
            <a:r>
              <a:rPr lang="en-GB" sz="2000" dirty="0">
                <a:solidFill>
                  <a:srgbClr val="FF0000"/>
                </a:solidFill>
              </a:rPr>
              <a:t>Public liability insurance 	</a:t>
            </a:r>
            <a:r>
              <a:rPr lang="en-GB" sz="2000" b="1" dirty="0">
                <a:solidFill>
                  <a:srgbClr val="FF0000"/>
                </a:solidFill>
              </a:rPr>
              <a:t>[1]</a:t>
            </a:r>
            <a:endParaRPr lang="en-GB" sz="2000" dirty="0">
              <a:solidFill>
                <a:srgbClr val="FF0000"/>
              </a:solidFill>
            </a:endParaRPr>
          </a:p>
        </p:txBody>
      </p:sp>
      <p:sp>
        <p:nvSpPr>
          <p:cNvPr id="10" name="TextBox 9">
            <a:hlinkClick r:id="rId3" action="ppaction://hlinkfile"/>
          </p:cNvPr>
          <p:cNvSpPr txBox="1"/>
          <p:nvPr/>
        </p:nvSpPr>
        <p:spPr>
          <a:xfrm>
            <a:off x="8388424" y="5889466"/>
            <a:ext cx="360040" cy="707886"/>
          </a:xfrm>
          <a:prstGeom prst="rect">
            <a:avLst/>
          </a:prstGeom>
          <a:noFill/>
        </p:spPr>
        <p:txBody>
          <a:bodyPr wrap="square" rtlCol="0">
            <a:spAutoFit/>
          </a:bodyPr>
          <a:lstStyle/>
          <a:p>
            <a:r>
              <a:rPr lang="en-US" sz="4000" b="1" dirty="0" smtClean="0">
                <a:solidFill>
                  <a:srgbClr val="FF0000"/>
                </a:solidFill>
              </a:rPr>
              <a:t>?</a:t>
            </a:r>
            <a:endParaRPr lang="en-GB" sz="1600" b="1" dirty="0">
              <a:solidFill>
                <a:srgbClr val="FF0000"/>
              </a:solidFill>
            </a:endParaRPr>
          </a:p>
        </p:txBody>
      </p:sp>
    </p:spTree>
    <p:extLst>
      <p:ext uri="{BB962C8B-B14F-4D97-AF65-F5344CB8AC3E}">
        <p14:creationId xmlns:p14="http://schemas.microsoft.com/office/powerpoint/2010/main" val="2112197663"/>
      </p:ext>
    </p:extLst>
  </p:cSld>
  <p:clrMapOvr>
    <a:masterClrMapping/>
  </p:clrMapOvr>
  <p:transition advClick="0"/>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35496" y="44624"/>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pPr fontAlgn="auto">
              <a:spcAft>
                <a:spcPts val="0"/>
              </a:spcAft>
            </a:pPr>
            <a:r>
              <a:rPr lang="en-GB" sz="4000" dirty="0" smtClean="0"/>
              <a:t>LO4 </a:t>
            </a:r>
            <a:r>
              <a:rPr lang="en-GB" sz="4000" dirty="0"/>
              <a:t>– </a:t>
            </a:r>
            <a:r>
              <a:rPr lang="en-GB" sz="4000" dirty="0" smtClean="0"/>
              <a:t>Assessment Tasks</a:t>
            </a:r>
            <a:endParaRPr lang="en-GB" sz="4000" dirty="0"/>
          </a:p>
        </p:txBody>
      </p:sp>
      <p:sp>
        <p:nvSpPr>
          <p:cNvPr id="2" name="Rectangle 1"/>
          <p:cNvSpPr>
            <a:spLocks noChangeArrowheads="1"/>
          </p:cNvSpPr>
          <p:nvPr/>
        </p:nvSpPr>
        <p:spPr bwMode="auto">
          <a:xfrm>
            <a:off x="1259632" y="3959440"/>
            <a:ext cx="65" cy="980496"/>
          </a:xfrm>
          <a:prstGeom prst="rect">
            <a:avLst/>
          </a:prstGeom>
          <a:solidFill>
            <a:srgbClr val="F5F7F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464991" rIns="0" bIns="231702" numCol="1" anchor="ctr"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3" name="Rectangle 1"/>
          <p:cNvSpPr>
            <a:spLocks noChangeArrowheads="1"/>
          </p:cNvSpPr>
          <p:nvPr/>
        </p:nvSpPr>
        <p:spPr bwMode="auto">
          <a:xfrm>
            <a:off x="0" y="-261648"/>
            <a:ext cx="65" cy="980496"/>
          </a:xfrm>
          <a:prstGeom prst="rect">
            <a:avLst/>
          </a:prstGeom>
          <a:solidFill>
            <a:srgbClr val="FEFEFE"/>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464991" rIns="0" bIns="231702" numCol="1" anchor="ctr"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9" name="Rectangle 8"/>
          <p:cNvSpPr/>
          <p:nvPr/>
        </p:nvSpPr>
        <p:spPr>
          <a:xfrm>
            <a:off x="251520" y="1052736"/>
            <a:ext cx="8570231" cy="5796972"/>
          </a:xfrm>
          <a:prstGeom prst="rect">
            <a:avLst/>
          </a:prstGeom>
        </p:spPr>
        <p:txBody>
          <a:bodyPr wrap="square">
            <a:spAutoFit/>
          </a:bodyPr>
          <a:lstStyle/>
          <a:p>
            <a:pPr>
              <a:spcAft>
                <a:spcPts val="600"/>
              </a:spcAft>
            </a:pPr>
            <a:r>
              <a:rPr lang="en-GB" sz="1670" b="1" dirty="0">
                <a:solidFill>
                  <a:srgbClr val="FF0000"/>
                </a:solidFill>
              </a:rPr>
              <a:t>Business scenario: </a:t>
            </a:r>
            <a:r>
              <a:rPr lang="en-GB" sz="1670" i="1" dirty="0">
                <a:solidFill>
                  <a:srgbClr val="FF0000"/>
                </a:solidFill>
              </a:rPr>
              <a:t>Convenience Corner </a:t>
            </a:r>
            <a:endParaRPr lang="en-GB" sz="1670" dirty="0">
              <a:solidFill>
                <a:srgbClr val="FF0000"/>
              </a:solidFill>
            </a:endParaRPr>
          </a:p>
          <a:p>
            <a:pPr>
              <a:spcAft>
                <a:spcPts val="600"/>
              </a:spcAft>
            </a:pPr>
            <a:r>
              <a:rPr lang="en-GB" sz="1670" dirty="0">
                <a:solidFill>
                  <a:srgbClr val="FF0000"/>
                </a:solidFill>
              </a:rPr>
              <a:t>Kirsten </a:t>
            </a:r>
            <a:r>
              <a:rPr lang="en-GB" sz="1670" dirty="0" err="1">
                <a:solidFill>
                  <a:srgbClr val="FF0000"/>
                </a:solidFill>
              </a:rPr>
              <a:t>Halliburn</a:t>
            </a:r>
            <a:r>
              <a:rPr lang="en-GB" sz="1670" dirty="0">
                <a:solidFill>
                  <a:srgbClr val="FF0000"/>
                </a:solidFill>
              </a:rPr>
              <a:t> is a sole trader. She owns </a:t>
            </a:r>
            <a:r>
              <a:rPr lang="en-GB" sz="1670" i="1" dirty="0">
                <a:solidFill>
                  <a:srgbClr val="FF0000"/>
                </a:solidFill>
              </a:rPr>
              <a:t>Convenience Corner</a:t>
            </a:r>
            <a:r>
              <a:rPr lang="en-GB" sz="1670" dirty="0">
                <a:solidFill>
                  <a:srgbClr val="FF0000"/>
                </a:solidFill>
              </a:rPr>
              <a:t>, an independent general store located in the centre of a large housing estate. Kirsten has owned the store for over 20 years. She relies on the profit it makes to support herself and her family. </a:t>
            </a:r>
          </a:p>
          <a:p>
            <a:pPr>
              <a:spcAft>
                <a:spcPts val="600"/>
              </a:spcAft>
            </a:pPr>
            <a:r>
              <a:rPr lang="en-GB" sz="1670" dirty="0">
                <a:solidFill>
                  <a:srgbClr val="FF0000"/>
                </a:solidFill>
              </a:rPr>
              <a:t>The store sells a range of fresh, frozen and packaged foods. It also sells toiletries, household cleaning products, pet food, greetings cards and newspapers. Even though space is severely limited, Kirsten manages to stock a small selection of vegetarian, international and organic foods to cater for local demand. </a:t>
            </a:r>
            <a:r>
              <a:rPr lang="en-GB" sz="1670" i="1" dirty="0">
                <a:solidFill>
                  <a:srgbClr val="FF0000"/>
                </a:solidFill>
              </a:rPr>
              <a:t>Convenience Corner </a:t>
            </a:r>
            <a:r>
              <a:rPr lang="en-GB" sz="1670" dirty="0">
                <a:solidFill>
                  <a:srgbClr val="FF0000"/>
                </a:solidFill>
              </a:rPr>
              <a:t>opens at 6 am, seven days a week. The store usually remains open for a minimum of 16 hours each day. Kirsten believes that meeting customer needs is the key to business success. Kirsten, therefore, likes to keep the store’s closing times flexible. While there is a steady flow of customers, the store remains open. The store frequently remains open throughout bank holiday periods. </a:t>
            </a:r>
          </a:p>
          <a:p>
            <a:pPr>
              <a:spcAft>
                <a:spcPts val="600"/>
              </a:spcAft>
            </a:pPr>
            <a:r>
              <a:rPr lang="en-GB" sz="1670" dirty="0">
                <a:solidFill>
                  <a:srgbClr val="FF0000"/>
                </a:solidFill>
              </a:rPr>
              <a:t>In March 2014, a national supermarket chain was granted permission to build a new supermarket close to </a:t>
            </a:r>
            <a:r>
              <a:rPr lang="en-GB" sz="1670" i="1" dirty="0">
                <a:solidFill>
                  <a:srgbClr val="FF0000"/>
                </a:solidFill>
              </a:rPr>
              <a:t>Convenience Corner</a:t>
            </a:r>
            <a:r>
              <a:rPr lang="en-GB" sz="1670" dirty="0">
                <a:solidFill>
                  <a:srgbClr val="FF0000"/>
                </a:solidFill>
              </a:rPr>
              <a:t>. The supermarket opened in July 2015. Its opening hours are 8am to 8pm Monday to Sunday. </a:t>
            </a:r>
          </a:p>
          <a:p>
            <a:pPr>
              <a:spcAft>
                <a:spcPts val="600"/>
              </a:spcAft>
            </a:pPr>
            <a:r>
              <a:rPr lang="en-GB" sz="1670" dirty="0">
                <a:solidFill>
                  <a:srgbClr val="FF0000"/>
                </a:solidFill>
              </a:rPr>
              <a:t>Kirsten is concerned about the sales performance of </a:t>
            </a:r>
            <a:r>
              <a:rPr lang="en-GB" sz="1670" i="1" dirty="0">
                <a:solidFill>
                  <a:srgbClr val="FF0000"/>
                </a:solidFill>
              </a:rPr>
              <a:t>Convenience Corner</a:t>
            </a:r>
            <a:r>
              <a:rPr lang="en-GB" sz="1670" dirty="0">
                <a:solidFill>
                  <a:srgbClr val="FF0000"/>
                </a:solidFill>
              </a:rPr>
              <a:t>. She wonders how much impact the increased competition from the supermarket has had on </a:t>
            </a:r>
            <a:r>
              <a:rPr lang="en-GB" sz="1670" i="1" dirty="0">
                <a:solidFill>
                  <a:srgbClr val="FF0000"/>
                </a:solidFill>
              </a:rPr>
              <a:t>Convenience Corner</a:t>
            </a:r>
            <a:r>
              <a:rPr lang="en-GB" sz="1670" dirty="0">
                <a:solidFill>
                  <a:srgbClr val="FF0000"/>
                </a:solidFill>
              </a:rPr>
              <a:t>, and how much impact it may continue to have in the future. She worries that her objective to increase sales at </a:t>
            </a:r>
            <a:r>
              <a:rPr lang="en-GB" sz="1670" i="1" dirty="0">
                <a:solidFill>
                  <a:srgbClr val="FF0000"/>
                </a:solidFill>
              </a:rPr>
              <a:t>Convenience Corner </a:t>
            </a:r>
            <a:r>
              <a:rPr lang="en-GB" sz="1670" dirty="0">
                <a:solidFill>
                  <a:srgbClr val="FF0000"/>
                </a:solidFill>
              </a:rPr>
              <a:t>by 3% year on year may no longer be achievable. </a:t>
            </a:r>
          </a:p>
        </p:txBody>
      </p:sp>
      <p:sp>
        <p:nvSpPr>
          <p:cNvPr id="7" name="TextBox 6">
            <a:hlinkClick r:id="rId3" action="ppaction://hlinkfile"/>
          </p:cNvPr>
          <p:cNvSpPr txBox="1"/>
          <p:nvPr/>
        </p:nvSpPr>
        <p:spPr>
          <a:xfrm>
            <a:off x="8532440" y="5889466"/>
            <a:ext cx="360040" cy="707886"/>
          </a:xfrm>
          <a:prstGeom prst="rect">
            <a:avLst/>
          </a:prstGeom>
          <a:noFill/>
        </p:spPr>
        <p:txBody>
          <a:bodyPr wrap="square" rtlCol="0">
            <a:spAutoFit/>
          </a:bodyPr>
          <a:lstStyle/>
          <a:p>
            <a:r>
              <a:rPr lang="en-US" sz="4000" b="1" dirty="0" smtClean="0">
                <a:solidFill>
                  <a:srgbClr val="FF0000"/>
                </a:solidFill>
              </a:rPr>
              <a:t>?</a:t>
            </a:r>
            <a:endParaRPr lang="en-GB" sz="1600" b="1" dirty="0">
              <a:solidFill>
                <a:srgbClr val="FF0000"/>
              </a:solidFill>
            </a:endParaRPr>
          </a:p>
        </p:txBody>
      </p:sp>
    </p:spTree>
    <p:extLst>
      <p:ext uri="{BB962C8B-B14F-4D97-AF65-F5344CB8AC3E}">
        <p14:creationId xmlns:p14="http://schemas.microsoft.com/office/powerpoint/2010/main" val="3856570114"/>
      </p:ext>
    </p:extLst>
  </p:cSld>
  <p:clrMapOvr>
    <a:masterClrMapping/>
  </p:clrMapOvr>
  <p:transition advClick="0"/>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35496" y="44624"/>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pPr fontAlgn="auto">
              <a:spcAft>
                <a:spcPts val="0"/>
              </a:spcAft>
            </a:pPr>
            <a:r>
              <a:rPr lang="en-GB" sz="4000" dirty="0" smtClean="0"/>
              <a:t>LO4 </a:t>
            </a:r>
            <a:r>
              <a:rPr lang="en-GB" sz="4000" dirty="0"/>
              <a:t>– </a:t>
            </a:r>
            <a:r>
              <a:rPr lang="en-GB" sz="4000" dirty="0" smtClean="0"/>
              <a:t>Assessment Tasks</a:t>
            </a:r>
            <a:endParaRPr lang="en-GB" sz="4000" dirty="0"/>
          </a:p>
        </p:txBody>
      </p:sp>
      <p:sp>
        <p:nvSpPr>
          <p:cNvPr id="2" name="Rectangle 1"/>
          <p:cNvSpPr>
            <a:spLocks noChangeArrowheads="1"/>
          </p:cNvSpPr>
          <p:nvPr/>
        </p:nvSpPr>
        <p:spPr bwMode="auto">
          <a:xfrm>
            <a:off x="1259632" y="3959440"/>
            <a:ext cx="65" cy="980496"/>
          </a:xfrm>
          <a:prstGeom prst="rect">
            <a:avLst/>
          </a:prstGeom>
          <a:solidFill>
            <a:srgbClr val="F5F7F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464991" rIns="0" bIns="231702" numCol="1" anchor="ctr"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3" name="Rectangle 1"/>
          <p:cNvSpPr>
            <a:spLocks noChangeArrowheads="1"/>
          </p:cNvSpPr>
          <p:nvPr/>
        </p:nvSpPr>
        <p:spPr bwMode="auto">
          <a:xfrm>
            <a:off x="0" y="-261648"/>
            <a:ext cx="65" cy="980496"/>
          </a:xfrm>
          <a:prstGeom prst="rect">
            <a:avLst/>
          </a:prstGeom>
          <a:solidFill>
            <a:srgbClr val="FEFEFE"/>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464991" rIns="0" bIns="231702" numCol="1" anchor="ctr"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pic>
        <p:nvPicPr>
          <p:cNvPr id="7" name="Picture 6"/>
          <p:cNvPicPr/>
          <p:nvPr/>
        </p:nvPicPr>
        <p:blipFill rotWithShape="1">
          <a:blip r:embed="rId3"/>
          <a:srcRect l="13826" t="13312" r="14501" b="9743"/>
          <a:stretch/>
        </p:blipFill>
        <p:spPr bwMode="auto">
          <a:xfrm>
            <a:off x="626279" y="1221649"/>
            <a:ext cx="7834153" cy="4727631"/>
          </a:xfrm>
          <a:prstGeom prst="rect">
            <a:avLst/>
          </a:prstGeom>
          <a:ln>
            <a:noFill/>
          </a:ln>
          <a:extLst>
            <a:ext uri="{53640926-AAD7-44D8-BBD7-CCE9431645EC}">
              <a14:shadowObscured xmlns:a14="http://schemas.microsoft.com/office/drawing/2010/main"/>
            </a:ext>
          </a:extLst>
        </p:spPr>
      </p:pic>
      <p:sp>
        <p:nvSpPr>
          <p:cNvPr id="11" name="TextBox 10">
            <a:hlinkClick r:id="rId4" action="ppaction://hlinkfile"/>
          </p:cNvPr>
          <p:cNvSpPr txBox="1"/>
          <p:nvPr/>
        </p:nvSpPr>
        <p:spPr>
          <a:xfrm>
            <a:off x="8388424" y="5889466"/>
            <a:ext cx="360040" cy="707886"/>
          </a:xfrm>
          <a:prstGeom prst="rect">
            <a:avLst/>
          </a:prstGeom>
          <a:noFill/>
        </p:spPr>
        <p:txBody>
          <a:bodyPr wrap="square" rtlCol="0">
            <a:spAutoFit/>
          </a:bodyPr>
          <a:lstStyle/>
          <a:p>
            <a:r>
              <a:rPr lang="en-US" sz="4000" b="1" dirty="0" smtClean="0">
                <a:solidFill>
                  <a:srgbClr val="FF0000"/>
                </a:solidFill>
              </a:rPr>
              <a:t>?</a:t>
            </a:r>
            <a:endParaRPr lang="en-GB" sz="1600" b="1" dirty="0">
              <a:solidFill>
                <a:srgbClr val="FF0000"/>
              </a:solidFill>
            </a:endParaRPr>
          </a:p>
        </p:txBody>
      </p:sp>
    </p:spTree>
    <p:extLst>
      <p:ext uri="{BB962C8B-B14F-4D97-AF65-F5344CB8AC3E}">
        <p14:creationId xmlns:p14="http://schemas.microsoft.com/office/powerpoint/2010/main" val="907383209"/>
      </p:ext>
    </p:extLst>
  </p:cSld>
  <p:clrMapOvr>
    <a:masterClrMapping/>
  </p:clrMapOvr>
  <p:transition advClick="0"/>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35496" y="44624"/>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pPr fontAlgn="auto">
              <a:spcAft>
                <a:spcPts val="0"/>
              </a:spcAft>
            </a:pPr>
            <a:r>
              <a:rPr lang="en-GB" sz="4000" dirty="0" smtClean="0"/>
              <a:t>LO4 </a:t>
            </a:r>
            <a:r>
              <a:rPr lang="en-GB" sz="4000" dirty="0"/>
              <a:t>– </a:t>
            </a:r>
            <a:r>
              <a:rPr lang="en-GB" sz="4000" dirty="0" smtClean="0"/>
              <a:t>Assessment Tasks</a:t>
            </a:r>
            <a:endParaRPr lang="en-GB" sz="4000" dirty="0"/>
          </a:p>
        </p:txBody>
      </p:sp>
      <p:sp>
        <p:nvSpPr>
          <p:cNvPr id="2" name="Rectangle 1"/>
          <p:cNvSpPr>
            <a:spLocks noChangeArrowheads="1"/>
          </p:cNvSpPr>
          <p:nvPr/>
        </p:nvSpPr>
        <p:spPr bwMode="auto">
          <a:xfrm>
            <a:off x="1259632" y="3959440"/>
            <a:ext cx="65" cy="980496"/>
          </a:xfrm>
          <a:prstGeom prst="rect">
            <a:avLst/>
          </a:prstGeom>
          <a:solidFill>
            <a:srgbClr val="F5F7F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464991" rIns="0" bIns="231702" numCol="1" anchor="ctr"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3" name="Rectangle 1"/>
          <p:cNvSpPr>
            <a:spLocks noChangeArrowheads="1"/>
          </p:cNvSpPr>
          <p:nvPr/>
        </p:nvSpPr>
        <p:spPr bwMode="auto">
          <a:xfrm>
            <a:off x="0" y="-261648"/>
            <a:ext cx="65" cy="980496"/>
          </a:xfrm>
          <a:prstGeom prst="rect">
            <a:avLst/>
          </a:prstGeom>
          <a:solidFill>
            <a:srgbClr val="FEFEFE"/>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464991" rIns="0" bIns="231702" numCol="1" anchor="ctr"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9" name="Rectangle 8"/>
          <p:cNvSpPr/>
          <p:nvPr/>
        </p:nvSpPr>
        <p:spPr>
          <a:xfrm>
            <a:off x="251520" y="1052736"/>
            <a:ext cx="8570231" cy="5632311"/>
          </a:xfrm>
          <a:prstGeom prst="rect">
            <a:avLst/>
          </a:prstGeom>
        </p:spPr>
        <p:txBody>
          <a:bodyPr wrap="square">
            <a:spAutoFit/>
          </a:bodyPr>
          <a:lstStyle/>
          <a:p>
            <a:pPr marL="342900" lvl="0" indent="-342900">
              <a:buFont typeface="+mj-lt"/>
              <a:buAutoNum type="arabicPeriod" startAt="29"/>
            </a:pPr>
            <a:r>
              <a:rPr lang="en-GB" sz="1500" dirty="0">
                <a:solidFill>
                  <a:srgbClr val="FF0000"/>
                </a:solidFill>
              </a:rPr>
              <a:t>Kirsten relies on the profit which </a:t>
            </a:r>
            <a:r>
              <a:rPr lang="en-GB" sz="1500" i="1" dirty="0">
                <a:solidFill>
                  <a:srgbClr val="FF0000"/>
                </a:solidFill>
              </a:rPr>
              <a:t>Convenience Corner </a:t>
            </a:r>
            <a:r>
              <a:rPr lang="en-GB" sz="1500" dirty="0">
                <a:solidFill>
                  <a:srgbClr val="FF0000"/>
                </a:solidFill>
              </a:rPr>
              <a:t>makes to support her family. Other than by increasing sales, state </a:t>
            </a:r>
            <a:r>
              <a:rPr lang="en-GB" sz="1500" b="1" dirty="0">
                <a:solidFill>
                  <a:srgbClr val="FF0000"/>
                </a:solidFill>
              </a:rPr>
              <a:t>one </a:t>
            </a:r>
            <a:r>
              <a:rPr lang="en-GB" sz="1500" dirty="0">
                <a:solidFill>
                  <a:srgbClr val="FF0000"/>
                </a:solidFill>
              </a:rPr>
              <a:t>way in which Kirsten could increase </a:t>
            </a:r>
            <a:r>
              <a:rPr lang="en-GB" sz="1500" i="1" dirty="0">
                <a:solidFill>
                  <a:srgbClr val="FF0000"/>
                </a:solidFill>
              </a:rPr>
              <a:t>Convenience Corner’</a:t>
            </a:r>
            <a:r>
              <a:rPr lang="en-GB" sz="1500" dirty="0">
                <a:solidFill>
                  <a:srgbClr val="FF0000"/>
                </a:solidFill>
              </a:rPr>
              <a:t>s profit. </a:t>
            </a:r>
          </a:p>
          <a:p>
            <a:r>
              <a:rPr lang="en-GB" sz="1500" b="1" dirty="0" smtClean="0">
                <a:solidFill>
                  <a:srgbClr val="FF0000"/>
                </a:solidFill>
              </a:rPr>
              <a:t>________________________________________________________________________________________________________________________________________________________________________________________________________________________________________ [</a:t>
            </a:r>
            <a:r>
              <a:rPr lang="en-GB" sz="1500" b="1" dirty="0">
                <a:solidFill>
                  <a:srgbClr val="FF0000"/>
                </a:solidFill>
              </a:rPr>
              <a:t>1] </a:t>
            </a:r>
            <a:endParaRPr lang="en-GB" sz="1500" dirty="0">
              <a:solidFill>
                <a:srgbClr val="FF0000"/>
              </a:solidFill>
            </a:endParaRPr>
          </a:p>
          <a:p>
            <a:r>
              <a:rPr lang="en-GB" sz="1500" dirty="0">
                <a:solidFill>
                  <a:srgbClr val="FF0000"/>
                </a:solidFill>
              </a:rPr>
              <a:t> </a:t>
            </a:r>
          </a:p>
          <a:p>
            <a:pPr marL="342900" lvl="0" indent="-342900">
              <a:buFont typeface="+mj-lt"/>
              <a:buAutoNum type="arabicPeriod" startAt="30"/>
            </a:pPr>
            <a:r>
              <a:rPr lang="en-GB" sz="1500" dirty="0">
                <a:solidFill>
                  <a:srgbClr val="FF0000"/>
                </a:solidFill>
              </a:rPr>
              <a:t>Using the information in </a:t>
            </a:r>
            <a:r>
              <a:rPr lang="en-GB" sz="1500" b="1" dirty="0">
                <a:solidFill>
                  <a:srgbClr val="FF0000"/>
                </a:solidFill>
              </a:rPr>
              <a:t>Fig. 1 </a:t>
            </a:r>
            <a:r>
              <a:rPr lang="en-GB" sz="1500" dirty="0">
                <a:solidFill>
                  <a:srgbClr val="FF0000"/>
                </a:solidFill>
              </a:rPr>
              <a:t>and any other relevant information, should Kirsten be concerned about the sales performance of </a:t>
            </a:r>
            <a:r>
              <a:rPr lang="en-GB" sz="1500" i="1" dirty="0">
                <a:solidFill>
                  <a:srgbClr val="FF0000"/>
                </a:solidFill>
              </a:rPr>
              <a:t>Convenience Corner</a:t>
            </a:r>
            <a:r>
              <a:rPr lang="en-GB" sz="1500" dirty="0">
                <a:solidFill>
                  <a:srgbClr val="FF0000"/>
                </a:solidFill>
              </a:rPr>
              <a:t>? Give reasons for your answer. </a:t>
            </a:r>
          </a:p>
          <a:p>
            <a:r>
              <a:rPr lang="en-GB" sz="1500" b="1" dirty="0" smtClean="0">
                <a:solidFill>
                  <a:srgbClr val="FF0000"/>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 [12]</a:t>
            </a:r>
            <a:endParaRPr lang="en-GB" sz="1500" dirty="0">
              <a:solidFill>
                <a:srgbClr val="FF0000"/>
              </a:solidFill>
            </a:endParaRPr>
          </a:p>
        </p:txBody>
      </p:sp>
      <p:sp>
        <p:nvSpPr>
          <p:cNvPr id="7" name="TextBox 6">
            <a:hlinkClick r:id="rId3" action="ppaction://hlinkfile"/>
          </p:cNvPr>
          <p:cNvSpPr txBox="1"/>
          <p:nvPr/>
        </p:nvSpPr>
        <p:spPr>
          <a:xfrm>
            <a:off x="8499515" y="1196752"/>
            <a:ext cx="360040" cy="707886"/>
          </a:xfrm>
          <a:prstGeom prst="rect">
            <a:avLst/>
          </a:prstGeom>
          <a:noFill/>
        </p:spPr>
        <p:txBody>
          <a:bodyPr wrap="square" rtlCol="0">
            <a:spAutoFit/>
          </a:bodyPr>
          <a:lstStyle/>
          <a:p>
            <a:r>
              <a:rPr lang="en-US" sz="4000" b="1" dirty="0" smtClean="0">
                <a:solidFill>
                  <a:srgbClr val="FF0000"/>
                </a:solidFill>
              </a:rPr>
              <a:t>?</a:t>
            </a:r>
            <a:endParaRPr lang="en-GB" sz="1600" b="1" dirty="0">
              <a:solidFill>
                <a:srgbClr val="FF0000"/>
              </a:solidFill>
            </a:endParaRPr>
          </a:p>
        </p:txBody>
      </p:sp>
    </p:spTree>
    <p:extLst>
      <p:ext uri="{BB962C8B-B14F-4D97-AF65-F5344CB8AC3E}">
        <p14:creationId xmlns:p14="http://schemas.microsoft.com/office/powerpoint/2010/main" val="1823035507"/>
      </p:ext>
    </p:extLst>
  </p:cSld>
  <p:clrMapOvr>
    <a:masterClrMapping/>
  </p:clrMapOvr>
  <p:transition advClick="0"/>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35496" y="44624"/>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pPr fontAlgn="auto">
              <a:spcAft>
                <a:spcPts val="0"/>
              </a:spcAft>
            </a:pPr>
            <a:r>
              <a:rPr lang="en-GB" sz="4000" dirty="0" smtClean="0"/>
              <a:t>LO4 </a:t>
            </a:r>
            <a:r>
              <a:rPr lang="en-GB" sz="4000" dirty="0"/>
              <a:t>– </a:t>
            </a:r>
            <a:r>
              <a:rPr lang="en-GB" sz="4000" dirty="0" smtClean="0"/>
              <a:t>Assessment Tasks</a:t>
            </a:r>
            <a:endParaRPr lang="en-GB" sz="4000" dirty="0"/>
          </a:p>
        </p:txBody>
      </p:sp>
      <p:sp>
        <p:nvSpPr>
          <p:cNvPr id="2" name="Rectangle 1"/>
          <p:cNvSpPr>
            <a:spLocks noChangeArrowheads="1"/>
          </p:cNvSpPr>
          <p:nvPr/>
        </p:nvSpPr>
        <p:spPr bwMode="auto">
          <a:xfrm>
            <a:off x="1259632" y="3959440"/>
            <a:ext cx="65" cy="980496"/>
          </a:xfrm>
          <a:prstGeom prst="rect">
            <a:avLst/>
          </a:prstGeom>
          <a:solidFill>
            <a:srgbClr val="F5F7F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464991" rIns="0" bIns="231702" numCol="1" anchor="ctr"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3" name="Rectangle 1"/>
          <p:cNvSpPr>
            <a:spLocks noChangeArrowheads="1"/>
          </p:cNvSpPr>
          <p:nvPr/>
        </p:nvSpPr>
        <p:spPr bwMode="auto">
          <a:xfrm>
            <a:off x="0" y="-261648"/>
            <a:ext cx="65" cy="980496"/>
          </a:xfrm>
          <a:prstGeom prst="rect">
            <a:avLst/>
          </a:prstGeom>
          <a:solidFill>
            <a:srgbClr val="FEFEFE"/>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464991" rIns="0" bIns="231702" numCol="1" anchor="ctr"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9" name="Rectangle 8"/>
          <p:cNvSpPr/>
          <p:nvPr/>
        </p:nvSpPr>
        <p:spPr>
          <a:xfrm>
            <a:off x="251520" y="1052736"/>
            <a:ext cx="8570231" cy="5262979"/>
          </a:xfrm>
          <a:prstGeom prst="rect">
            <a:avLst/>
          </a:prstGeom>
        </p:spPr>
        <p:txBody>
          <a:bodyPr wrap="square">
            <a:spAutoFit/>
          </a:bodyPr>
          <a:lstStyle/>
          <a:p>
            <a:pPr marL="342900" lvl="0" indent="-342900">
              <a:buFont typeface="+mj-lt"/>
              <a:buAutoNum type="arabicPeriod" startAt="31"/>
            </a:pPr>
            <a:r>
              <a:rPr lang="en-GB" sz="1600" dirty="0">
                <a:solidFill>
                  <a:srgbClr val="FF0000"/>
                </a:solidFill>
              </a:rPr>
              <a:t>Kirsten has produced a cash flow forecast for </a:t>
            </a:r>
            <a:r>
              <a:rPr lang="en-GB" sz="1600" i="1" dirty="0">
                <a:solidFill>
                  <a:srgbClr val="FF0000"/>
                </a:solidFill>
              </a:rPr>
              <a:t>Convenience Corner</a:t>
            </a:r>
            <a:r>
              <a:rPr lang="en-GB" sz="1600" dirty="0">
                <a:solidFill>
                  <a:srgbClr val="FF0000"/>
                </a:solidFill>
              </a:rPr>
              <a:t>’s next six months of trading. </a:t>
            </a:r>
          </a:p>
          <a:p>
            <a:r>
              <a:rPr lang="en-GB" sz="1600" b="1" dirty="0">
                <a:solidFill>
                  <a:srgbClr val="FF0000"/>
                </a:solidFill>
              </a:rPr>
              <a:t>Cash flow forecast for </a:t>
            </a:r>
            <a:r>
              <a:rPr lang="en-GB" sz="1600" b="1" i="1" dirty="0">
                <a:solidFill>
                  <a:srgbClr val="FF0000"/>
                </a:solidFill>
              </a:rPr>
              <a:t>Convenience Corner</a:t>
            </a:r>
            <a:r>
              <a:rPr lang="en-GB" sz="1600" b="1" dirty="0">
                <a:solidFill>
                  <a:srgbClr val="FF0000"/>
                </a:solidFill>
              </a:rPr>
              <a:t>: July – December </a:t>
            </a:r>
            <a:r>
              <a:rPr lang="en-GB" sz="1600" b="1" dirty="0" smtClean="0">
                <a:solidFill>
                  <a:srgbClr val="FF0000"/>
                </a:solidFill>
              </a:rPr>
              <a:t>2016</a:t>
            </a:r>
            <a:endParaRPr lang="en-GB" sz="1600" b="1" dirty="0">
              <a:solidFill>
                <a:srgbClr val="FF0000"/>
              </a:solidFill>
            </a:endParaRPr>
          </a:p>
          <a:p>
            <a:endParaRPr lang="en-GB" sz="1600" b="1" dirty="0" smtClean="0">
              <a:solidFill>
                <a:srgbClr val="FF0000"/>
              </a:solidFill>
            </a:endParaRPr>
          </a:p>
          <a:p>
            <a:endParaRPr lang="en-GB" sz="1600" b="1" dirty="0">
              <a:solidFill>
                <a:srgbClr val="FF0000"/>
              </a:solidFill>
            </a:endParaRPr>
          </a:p>
          <a:p>
            <a:endParaRPr lang="en-GB" sz="1600" b="1" dirty="0" smtClean="0">
              <a:solidFill>
                <a:srgbClr val="FF0000"/>
              </a:solidFill>
            </a:endParaRPr>
          </a:p>
          <a:p>
            <a:endParaRPr lang="en-GB" sz="1600" b="1" dirty="0">
              <a:solidFill>
                <a:srgbClr val="FF0000"/>
              </a:solidFill>
            </a:endParaRPr>
          </a:p>
          <a:p>
            <a:endParaRPr lang="en-GB" sz="1600" b="1" dirty="0" smtClean="0">
              <a:solidFill>
                <a:srgbClr val="FF0000"/>
              </a:solidFill>
            </a:endParaRPr>
          </a:p>
          <a:p>
            <a:endParaRPr lang="en-GB" sz="1600" b="1" dirty="0">
              <a:solidFill>
                <a:srgbClr val="FF0000"/>
              </a:solidFill>
            </a:endParaRPr>
          </a:p>
          <a:p>
            <a:endParaRPr lang="en-GB" sz="1600" b="1" dirty="0" smtClean="0">
              <a:solidFill>
                <a:srgbClr val="FF0000"/>
              </a:solidFill>
            </a:endParaRPr>
          </a:p>
          <a:p>
            <a:endParaRPr lang="en-GB" sz="1600" b="1" dirty="0">
              <a:solidFill>
                <a:srgbClr val="FF0000"/>
              </a:solidFill>
            </a:endParaRPr>
          </a:p>
          <a:p>
            <a:endParaRPr lang="en-GB" sz="1600" b="1" dirty="0" smtClean="0">
              <a:solidFill>
                <a:srgbClr val="FF0000"/>
              </a:solidFill>
            </a:endParaRPr>
          </a:p>
          <a:p>
            <a:endParaRPr lang="en-GB" sz="1600" b="1" dirty="0">
              <a:solidFill>
                <a:srgbClr val="FF0000"/>
              </a:solidFill>
            </a:endParaRPr>
          </a:p>
          <a:p>
            <a:r>
              <a:rPr lang="en-GB" sz="1600" b="1" dirty="0">
                <a:solidFill>
                  <a:srgbClr val="FF0000"/>
                </a:solidFill>
              </a:rPr>
              <a:t>(a) </a:t>
            </a:r>
            <a:r>
              <a:rPr lang="en-GB" sz="1600" dirty="0">
                <a:solidFill>
                  <a:srgbClr val="FF0000"/>
                </a:solidFill>
              </a:rPr>
              <a:t>State the meaning of each of the following terms: </a:t>
            </a:r>
          </a:p>
          <a:p>
            <a:pPr lvl="1"/>
            <a:r>
              <a:rPr lang="en-GB" sz="1600" dirty="0">
                <a:solidFill>
                  <a:srgbClr val="FF0000"/>
                </a:solidFill>
              </a:rPr>
              <a:t>opening balance </a:t>
            </a:r>
            <a:r>
              <a:rPr lang="en-GB" sz="1600" dirty="0" smtClean="0">
                <a:solidFill>
                  <a:srgbClr val="FF0000"/>
                </a:solidFill>
              </a:rPr>
              <a:t>________________________________________________________</a:t>
            </a:r>
            <a:r>
              <a:rPr lang="en-GB" sz="1600" dirty="0">
                <a:solidFill>
                  <a:srgbClr val="FF0000"/>
                </a:solidFill>
              </a:rPr>
              <a:t/>
            </a:r>
            <a:br>
              <a:rPr lang="en-GB" sz="1600" dirty="0">
                <a:solidFill>
                  <a:srgbClr val="FF0000"/>
                </a:solidFill>
              </a:rPr>
            </a:br>
            <a:r>
              <a:rPr lang="en-GB" sz="1600" dirty="0" smtClean="0">
                <a:solidFill>
                  <a:srgbClr val="FF0000"/>
                </a:solidFill>
              </a:rPr>
              <a:t>____________________________________________________________________________________________________________________________________________</a:t>
            </a:r>
            <a:endParaRPr lang="en-GB" sz="1600" dirty="0">
              <a:solidFill>
                <a:srgbClr val="FF0000"/>
              </a:solidFill>
            </a:endParaRPr>
          </a:p>
          <a:p>
            <a:pPr lvl="1"/>
            <a:r>
              <a:rPr lang="en-GB" sz="1600" dirty="0" smtClean="0">
                <a:solidFill>
                  <a:srgbClr val="FF0000"/>
                </a:solidFill>
              </a:rPr>
              <a:t>net </a:t>
            </a:r>
            <a:r>
              <a:rPr lang="en-GB" sz="1600" dirty="0">
                <a:solidFill>
                  <a:srgbClr val="FF0000"/>
                </a:solidFill>
              </a:rPr>
              <a:t>cash flow </a:t>
            </a:r>
            <a:r>
              <a:rPr lang="en-GB" sz="1600" dirty="0" smtClean="0">
                <a:solidFill>
                  <a:srgbClr val="FF0000"/>
                </a:solidFill>
              </a:rPr>
              <a:t>______________________________________________________________________</a:t>
            </a:r>
            <a:r>
              <a:rPr lang="en-GB" sz="1600" dirty="0">
                <a:solidFill>
                  <a:srgbClr val="FF0000"/>
                </a:solidFill>
              </a:rPr>
              <a:t/>
            </a:r>
            <a:br>
              <a:rPr lang="en-GB" sz="1600" dirty="0">
                <a:solidFill>
                  <a:srgbClr val="FF0000"/>
                </a:solidFill>
              </a:rPr>
            </a:br>
            <a:r>
              <a:rPr lang="en-GB" sz="1600" dirty="0" smtClean="0">
                <a:solidFill>
                  <a:srgbClr val="FF0000"/>
                </a:solidFill>
              </a:rPr>
              <a:t>_________________________________________________________________________________________________________________________________________ </a:t>
            </a:r>
            <a:r>
              <a:rPr lang="en-GB" sz="1600" b="1" dirty="0">
                <a:solidFill>
                  <a:srgbClr val="FF0000"/>
                </a:solidFill>
              </a:rPr>
              <a:t>[2] </a:t>
            </a:r>
            <a:endParaRPr lang="en-GB" sz="1600" dirty="0">
              <a:solidFill>
                <a:srgbClr val="FF0000"/>
              </a:solidFill>
            </a:endParaRPr>
          </a:p>
        </p:txBody>
      </p:sp>
      <p:pic>
        <p:nvPicPr>
          <p:cNvPr id="10" name="Picture 9"/>
          <p:cNvPicPr/>
          <p:nvPr/>
        </p:nvPicPr>
        <p:blipFill rotWithShape="1">
          <a:blip r:embed="rId3"/>
          <a:srcRect l="31838" t="28654" r="26805" b="45620"/>
          <a:stretch/>
        </p:blipFill>
        <p:spPr bwMode="auto">
          <a:xfrm>
            <a:off x="1259631" y="1798733"/>
            <a:ext cx="6928055" cy="2422355"/>
          </a:xfrm>
          <a:prstGeom prst="rect">
            <a:avLst/>
          </a:prstGeom>
          <a:ln>
            <a:noFill/>
          </a:ln>
          <a:extLst>
            <a:ext uri="{53640926-AAD7-44D8-BBD7-CCE9431645EC}">
              <a14:shadowObscured xmlns:a14="http://schemas.microsoft.com/office/drawing/2010/main"/>
            </a:ext>
          </a:extLst>
        </p:spPr>
      </p:pic>
      <p:sp>
        <p:nvSpPr>
          <p:cNvPr id="11" name="TextBox 10">
            <a:hlinkClick r:id="rId4" action="ppaction://hlinkfile"/>
          </p:cNvPr>
          <p:cNvSpPr txBox="1"/>
          <p:nvPr/>
        </p:nvSpPr>
        <p:spPr>
          <a:xfrm>
            <a:off x="8461712" y="3867145"/>
            <a:ext cx="360040" cy="707886"/>
          </a:xfrm>
          <a:prstGeom prst="rect">
            <a:avLst/>
          </a:prstGeom>
          <a:noFill/>
        </p:spPr>
        <p:txBody>
          <a:bodyPr wrap="square" rtlCol="0">
            <a:spAutoFit/>
          </a:bodyPr>
          <a:lstStyle/>
          <a:p>
            <a:r>
              <a:rPr lang="en-US" sz="4000" b="1" dirty="0" smtClean="0">
                <a:solidFill>
                  <a:srgbClr val="FF0000"/>
                </a:solidFill>
              </a:rPr>
              <a:t>?</a:t>
            </a:r>
            <a:endParaRPr lang="en-GB" sz="1600" b="1" dirty="0">
              <a:solidFill>
                <a:srgbClr val="FF0000"/>
              </a:solidFill>
            </a:endParaRPr>
          </a:p>
        </p:txBody>
      </p:sp>
    </p:spTree>
    <p:extLst>
      <p:ext uri="{BB962C8B-B14F-4D97-AF65-F5344CB8AC3E}">
        <p14:creationId xmlns:p14="http://schemas.microsoft.com/office/powerpoint/2010/main" val="866638392"/>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pPr>
              <a:buClr>
                <a:srgbClr val="00B050"/>
              </a:buClr>
            </a:pPr>
            <a:r>
              <a:rPr lang="en-GB" sz="2800" dirty="0" smtClean="0"/>
              <a:t>4.1 </a:t>
            </a:r>
            <a:r>
              <a:rPr lang="en-GB" sz="2800" dirty="0"/>
              <a:t>– Classifying costs – Fixed and variable costs</a:t>
            </a:r>
          </a:p>
        </p:txBody>
      </p:sp>
      <p:sp>
        <p:nvSpPr>
          <p:cNvPr id="8" name="Rectangle 7"/>
          <p:cNvSpPr/>
          <p:nvPr/>
        </p:nvSpPr>
        <p:spPr>
          <a:xfrm>
            <a:off x="323849" y="1124744"/>
            <a:ext cx="6767515" cy="5586145"/>
          </a:xfrm>
          <a:prstGeom prst="rect">
            <a:avLst/>
          </a:prstGeom>
        </p:spPr>
        <p:txBody>
          <a:bodyPr wrap="square">
            <a:spAutoFit/>
          </a:bodyPr>
          <a:lstStyle/>
          <a:p>
            <a:pPr marL="285750" indent="-285750">
              <a:spcAft>
                <a:spcPts val="0"/>
              </a:spcAft>
              <a:buClr>
                <a:srgbClr val="00B050"/>
              </a:buClr>
              <a:buFont typeface="Wingdings 3" panose="05040102010807070707" pitchFamily="18" charset="2"/>
              <a:buChar char=""/>
            </a:pPr>
            <a:r>
              <a:rPr lang="en-GB" sz="1700" dirty="0" smtClean="0"/>
              <a:t>All business activities involve costs of some sort. These costs cannot be ignored, e.g. the manager of a business is planning on opening a factory making trainers. Why does the manager need to think about costs? The reasons include:</a:t>
            </a:r>
          </a:p>
          <a:p>
            <a:pPr marL="401638" lvl="1" indent="-269875">
              <a:spcAft>
                <a:spcPts val="0"/>
              </a:spcAft>
              <a:buClr>
                <a:srgbClr val="00B050"/>
              </a:buClr>
              <a:buFont typeface="Arial" panose="020B0604020202020204" pitchFamily="34" charset="0"/>
              <a:buChar char="•"/>
            </a:pPr>
            <a:r>
              <a:rPr lang="en-GB" sz="1700" dirty="0" smtClean="0"/>
              <a:t>The costs of operating the factory </a:t>
            </a:r>
            <a:r>
              <a:rPr lang="en-GB" sz="1700" b="1" dirty="0" smtClean="0"/>
              <a:t>can be compared</a:t>
            </a:r>
            <a:r>
              <a:rPr lang="en-GB" sz="1700" dirty="0" smtClean="0"/>
              <a:t> with the revenue of the sales of trainers to calculate whether the business will make a profit or loss. This calculation is one of the most important made in any business.</a:t>
            </a:r>
          </a:p>
          <a:p>
            <a:pPr marL="401638" lvl="1" indent="-269875">
              <a:spcAft>
                <a:spcPts val="0"/>
              </a:spcAft>
              <a:buClr>
                <a:srgbClr val="00B050"/>
              </a:buClr>
              <a:buFont typeface="Arial" panose="020B0604020202020204" pitchFamily="34" charset="0"/>
              <a:buChar char="•"/>
            </a:pPr>
            <a:r>
              <a:rPr lang="en-GB" sz="1700" dirty="0" smtClean="0"/>
              <a:t>The costs of </a:t>
            </a:r>
            <a:r>
              <a:rPr lang="en-GB" sz="1700" b="1" dirty="0" smtClean="0"/>
              <a:t> two different locations</a:t>
            </a:r>
            <a:r>
              <a:rPr lang="en-GB" sz="1700" dirty="0" smtClean="0"/>
              <a:t> for the new factory </a:t>
            </a:r>
            <a:r>
              <a:rPr lang="en-GB" sz="1700" b="1" dirty="0" smtClean="0"/>
              <a:t>can be compared</a:t>
            </a:r>
            <a:r>
              <a:rPr lang="en-GB" sz="1700" dirty="0" smtClean="0"/>
              <a:t>. This would help the owner make the best decision.</a:t>
            </a:r>
          </a:p>
          <a:p>
            <a:pPr marL="401638" lvl="1" indent="-269875">
              <a:spcAft>
                <a:spcPts val="0"/>
              </a:spcAft>
              <a:buClr>
                <a:srgbClr val="00B050"/>
              </a:buClr>
              <a:buFont typeface="Arial" panose="020B0604020202020204" pitchFamily="34" charset="0"/>
              <a:buChar char="•"/>
            </a:pPr>
            <a:r>
              <a:rPr lang="en-GB" sz="1700" dirty="0" smtClean="0"/>
              <a:t>To help the manager decide </a:t>
            </a:r>
            <a:r>
              <a:rPr lang="en-GB" sz="1700" b="1" dirty="0" smtClean="0"/>
              <a:t>what price</a:t>
            </a:r>
            <a:r>
              <a:rPr lang="en-GB" sz="1700" dirty="0" smtClean="0"/>
              <a:t> should be charged for a pair of trainers.</a:t>
            </a:r>
            <a:endParaRPr lang="en-GB" sz="1700" dirty="0"/>
          </a:p>
          <a:p>
            <a:pPr marL="285750" lvl="1" indent="-285750">
              <a:spcAft>
                <a:spcPts val="0"/>
              </a:spcAft>
              <a:buClr>
                <a:srgbClr val="00B050"/>
              </a:buClr>
              <a:buFont typeface="Wingdings 3" panose="05040102010807070707" pitchFamily="18" charset="2"/>
              <a:buChar char=""/>
            </a:pPr>
            <a:r>
              <a:rPr lang="en-GB" sz="1700" dirty="0" smtClean="0"/>
              <a:t>Accurate cost information is therefor very important for managers.</a:t>
            </a:r>
          </a:p>
          <a:p>
            <a:pPr marL="285750" lvl="1" indent="-285750">
              <a:spcAft>
                <a:spcPts val="0"/>
              </a:spcAft>
              <a:buClr>
                <a:srgbClr val="00B050"/>
              </a:buClr>
              <a:buFont typeface="Wingdings 3" panose="05040102010807070707" pitchFamily="18" charset="2"/>
              <a:buChar char=""/>
            </a:pPr>
            <a:r>
              <a:rPr lang="en-GB" sz="1700" b="1" dirty="0" smtClean="0">
                <a:solidFill>
                  <a:srgbClr val="FF0000"/>
                </a:solidFill>
              </a:rPr>
              <a:t>Activity – </a:t>
            </a:r>
            <a:r>
              <a:rPr lang="en-GB" sz="1700" dirty="0" smtClean="0">
                <a:solidFill>
                  <a:srgbClr val="FF0000"/>
                </a:solidFill>
              </a:rPr>
              <a:t>These are some of the costs in opening an new trainer factory: Add </a:t>
            </a:r>
            <a:r>
              <a:rPr lang="en-GB" sz="1700" b="1" dirty="0" smtClean="0">
                <a:solidFill>
                  <a:srgbClr val="FF0000"/>
                </a:solidFill>
              </a:rPr>
              <a:t>6 </a:t>
            </a:r>
            <a:r>
              <a:rPr lang="en-GB" sz="1700" dirty="0" smtClean="0">
                <a:solidFill>
                  <a:srgbClr val="FF0000"/>
                </a:solidFill>
              </a:rPr>
              <a:t>other costs the owner would have to pay:</a:t>
            </a:r>
          </a:p>
          <a:p>
            <a:pPr marL="573088" lvl="1" indent="-230188">
              <a:spcAft>
                <a:spcPts val="0"/>
              </a:spcAft>
              <a:buClr>
                <a:srgbClr val="00B050"/>
              </a:buClr>
              <a:buFont typeface="Arial" panose="020B0604020202020204" pitchFamily="34" charset="0"/>
              <a:buChar char="•"/>
            </a:pPr>
            <a:r>
              <a:rPr lang="en-GB" sz="1700" dirty="0" smtClean="0">
                <a:solidFill>
                  <a:srgbClr val="FF0000"/>
                </a:solidFill>
              </a:rPr>
              <a:t>Rent of the factory</a:t>
            </a:r>
          </a:p>
          <a:p>
            <a:pPr marL="573088" lvl="1" indent="-230188">
              <a:spcAft>
                <a:spcPts val="0"/>
              </a:spcAft>
              <a:buClr>
                <a:srgbClr val="00B050"/>
              </a:buClr>
              <a:buFont typeface="Arial" panose="020B0604020202020204" pitchFamily="34" charset="0"/>
              <a:buChar char="•"/>
            </a:pPr>
            <a:r>
              <a:rPr lang="en-GB" sz="1700" dirty="0" smtClean="0">
                <a:solidFill>
                  <a:srgbClr val="FF0000"/>
                </a:solidFill>
              </a:rPr>
              <a:t>Insurance on the factory</a:t>
            </a:r>
          </a:p>
          <a:p>
            <a:pPr marL="573088" lvl="1" indent="-230188">
              <a:spcAft>
                <a:spcPts val="0"/>
              </a:spcAft>
              <a:buClr>
                <a:srgbClr val="00B050"/>
              </a:buClr>
              <a:buFont typeface="Arial" panose="020B0604020202020204" pitchFamily="34" charset="0"/>
              <a:buChar char="•"/>
            </a:pPr>
            <a:r>
              <a:rPr lang="en-GB" sz="1700" dirty="0" smtClean="0">
                <a:solidFill>
                  <a:srgbClr val="FF0000"/>
                </a:solidFill>
              </a:rPr>
              <a:t>Bank Fees</a:t>
            </a:r>
          </a:p>
          <a:p>
            <a:pPr marL="573088" lvl="1" indent="-230188">
              <a:spcAft>
                <a:spcPts val="0"/>
              </a:spcAft>
              <a:buClr>
                <a:srgbClr val="00B050"/>
              </a:buClr>
              <a:buFont typeface="Arial" panose="020B0604020202020204" pitchFamily="34" charset="0"/>
              <a:buChar char="•"/>
            </a:pPr>
            <a:r>
              <a:rPr lang="en-GB" sz="1700" dirty="0" smtClean="0">
                <a:solidFill>
                  <a:srgbClr val="FF0000"/>
                </a:solidFill>
              </a:rPr>
              <a:t>Raw materials used</a:t>
            </a:r>
          </a:p>
          <a:p>
            <a:pPr marL="573088" lvl="1" indent="-230188">
              <a:spcAft>
                <a:spcPts val="0"/>
              </a:spcAft>
              <a:buClr>
                <a:srgbClr val="00B050"/>
              </a:buClr>
              <a:buFont typeface="Arial" panose="020B0604020202020204" pitchFamily="34" charset="0"/>
              <a:buChar char="•"/>
            </a:pPr>
            <a:r>
              <a:rPr lang="en-GB" sz="1700" dirty="0" smtClean="0">
                <a:solidFill>
                  <a:srgbClr val="FF0000"/>
                </a:solidFill>
              </a:rPr>
              <a:t>Management salaries</a:t>
            </a:r>
          </a:p>
        </p:txBody>
      </p:sp>
      <p:graphicFrame>
        <p:nvGraphicFramePr>
          <p:cNvPr id="7" name="Table 6"/>
          <p:cNvGraphicFramePr>
            <a:graphicFrameLocks noGrp="1"/>
          </p:cNvGraphicFramePr>
          <p:nvPr>
            <p:extLst/>
          </p:nvPr>
        </p:nvGraphicFramePr>
        <p:xfrm>
          <a:off x="7164288" y="1124744"/>
          <a:ext cx="1656184" cy="5472608"/>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656184"/>
              </a:tblGrid>
              <a:tr h="426898">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045710">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Every person hired, every light that is turned on, every inch of a factory costs.</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Does reducing the cost of things improve profits</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How do online businesses reduce costs</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What is disintermediation</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Why does an online service still cost</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Why do managers get paid so much when they work the same hours.</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19572" y="1191602"/>
            <a:ext cx="1527977" cy="351083"/>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24159087"/>
      </p:ext>
    </p:extLst>
  </p:cSld>
  <p:clrMapOvr>
    <a:masterClrMapping/>
  </p:clrMapOvr>
  <p:transition advClick="0"/>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35496" y="44624"/>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pPr fontAlgn="auto">
              <a:spcAft>
                <a:spcPts val="0"/>
              </a:spcAft>
            </a:pPr>
            <a:r>
              <a:rPr lang="en-GB" sz="4000" dirty="0" smtClean="0"/>
              <a:t>LO4 </a:t>
            </a:r>
            <a:r>
              <a:rPr lang="en-GB" sz="4000" dirty="0"/>
              <a:t>– </a:t>
            </a:r>
            <a:r>
              <a:rPr lang="en-GB" sz="4000" dirty="0" smtClean="0"/>
              <a:t>Assessment Tasks</a:t>
            </a:r>
            <a:endParaRPr lang="en-GB" sz="4000" dirty="0"/>
          </a:p>
        </p:txBody>
      </p:sp>
      <p:sp>
        <p:nvSpPr>
          <p:cNvPr id="2" name="Rectangle 1"/>
          <p:cNvSpPr>
            <a:spLocks noChangeArrowheads="1"/>
          </p:cNvSpPr>
          <p:nvPr/>
        </p:nvSpPr>
        <p:spPr bwMode="auto">
          <a:xfrm>
            <a:off x="1259632" y="3959440"/>
            <a:ext cx="65" cy="980496"/>
          </a:xfrm>
          <a:prstGeom prst="rect">
            <a:avLst/>
          </a:prstGeom>
          <a:solidFill>
            <a:srgbClr val="F5F7F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464991" rIns="0" bIns="231702" numCol="1" anchor="ctr"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3" name="Rectangle 1"/>
          <p:cNvSpPr>
            <a:spLocks noChangeArrowheads="1"/>
          </p:cNvSpPr>
          <p:nvPr/>
        </p:nvSpPr>
        <p:spPr bwMode="auto">
          <a:xfrm>
            <a:off x="0" y="-261648"/>
            <a:ext cx="65" cy="980496"/>
          </a:xfrm>
          <a:prstGeom prst="rect">
            <a:avLst/>
          </a:prstGeom>
          <a:solidFill>
            <a:srgbClr val="FEFEFE"/>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464991" rIns="0" bIns="231702" numCol="1" anchor="ctr"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9" name="Rectangle 8"/>
          <p:cNvSpPr/>
          <p:nvPr/>
        </p:nvSpPr>
        <p:spPr>
          <a:xfrm>
            <a:off x="251520" y="1052736"/>
            <a:ext cx="8570231" cy="5755422"/>
          </a:xfrm>
          <a:prstGeom prst="rect">
            <a:avLst/>
          </a:prstGeom>
        </p:spPr>
        <p:txBody>
          <a:bodyPr wrap="square">
            <a:spAutoFit/>
          </a:bodyPr>
          <a:lstStyle/>
          <a:p>
            <a:r>
              <a:rPr lang="en-GB" sz="1600" b="1" dirty="0">
                <a:solidFill>
                  <a:srgbClr val="FF0000"/>
                </a:solidFill>
              </a:rPr>
              <a:t>(b) </a:t>
            </a:r>
            <a:r>
              <a:rPr lang="en-GB" sz="1600" dirty="0">
                <a:solidFill>
                  <a:srgbClr val="FF0000"/>
                </a:solidFill>
              </a:rPr>
              <a:t>Using the data given in the cash flow forecast on the previous page, analyse the cash flow position of </a:t>
            </a:r>
            <a:r>
              <a:rPr lang="en-GB" sz="1600" i="1" dirty="0">
                <a:solidFill>
                  <a:srgbClr val="FF0000"/>
                </a:solidFill>
              </a:rPr>
              <a:t>Convenience Corner</a:t>
            </a:r>
            <a:r>
              <a:rPr lang="en-GB" sz="1600" dirty="0" smtClean="0">
                <a:solidFill>
                  <a:srgbClr val="FF0000"/>
                </a:solidFill>
              </a:rPr>
              <a:t>.</a:t>
            </a:r>
            <a:endParaRPr lang="en-GB" sz="1600" dirty="0">
              <a:solidFill>
                <a:srgbClr val="FF0000"/>
              </a:solidFill>
            </a:endParaRPr>
          </a:p>
          <a:p>
            <a:r>
              <a:rPr lang="en-GB" sz="1600" b="1" dirty="0" smtClean="0">
                <a:solidFill>
                  <a:srgbClr val="FF0000"/>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 [</a:t>
            </a:r>
            <a:r>
              <a:rPr lang="en-GB" sz="1600" b="1" dirty="0">
                <a:solidFill>
                  <a:srgbClr val="FF0000"/>
                </a:solidFill>
              </a:rPr>
              <a:t>4]</a:t>
            </a:r>
            <a:endParaRPr lang="en-GB" sz="1600" dirty="0">
              <a:solidFill>
                <a:srgbClr val="FF0000"/>
              </a:solidFill>
            </a:endParaRPr>
          </a:p>
          <a:p>
            <a:pPr marL="342900" lvl="0" indent="-342900">
              <a:buFont typeface="+mj-lt"/>
              <a:buAutoNum type="arabicPeriod" startAt="32"/>
            </a:pPr>
            <a:r>
              <a:rPr lang="en-GB" sz="1600" dirty="0">
                <a:solidFill>
                  <a:srgbClr val="FF0000"/>
                </a:solidFill>
              </a:rPr>
              <a:t>Recommend ways in which </a:t>
            </a:r>
            <a:r>
              <a:rPr lang="en-GB" sz="1600" i="1" dirty="0">
                <a:solidFill>
                  <a:srgbClr val="FF0000"/>
                </a:solidFill>
              </a:rPr>
              <a:t>Convenience Corner </a:t>
            </a:r>
            <a:r>
              <a:rPr lang="en-GB" sz="1600" dirty="0">
                <a:solidFill>
                  <a:srgbClr val="FF0000"/>
                </a:solidFill>
              </a:rPr>
              <a:t>could respond to the increased competition from the supermarket. Give reasons for your recommendations.</a:t>
            </a:r>
          </a:p>
          <a:p>
            <a:r>
              <a:rPr lang="en-GB" sz="1600" b="1" dirty="0" smtClean="0">
                <a:solidFill>
                  <a:srgbClr val="FF0000"/>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 [</a:t>
            </a:r>
            <a:r>
              <a:rPr lang="en-GB" sz="1600" b="1" dirty="0">
                <a:solidFill>
                  <a:srgbClr val="FF0000"/>
                </a:solidFill>
              </a:rPr>
              <a:t>12]</a:t>
            </a:r>
            <a:endParaRPr lang="en-GB" sz="1600" dirty="0">
              <a:solidFill>
                <a:srgbClr val="FF0000"/>
              </a:solidFill>
            </a:endParaRPr>
          </a:p>
        </p:txBody>
      </p:sp>
      <p:sp>
        <p:nvSpPr>
          <p:cNvPr id="7" name="TextBox 6">
            <a:hlinkClick r:id="rId3" action="ppaction://hlinkfile"/>
          </p:cNvPr>
          <p:cNvSpPr txBox="1"/>
          <p:nvPr/>
        </p:nvSpPr>
        <p:spPr>
          <a:xfrm>
            <a:off x="8532440" y="1052736"/>
            <a:ext cx="360040" cy="707886"/>
          </a:xfrm>
          <a:prstGeom prst="rect">
            <a:avLst/>
          </a:prstGeom>
          <a:noFill/>
        </p:spPr>
        <p:txBody>
          <a:bodyPr wrap="square" rtlCol="0">
            <a:spAutoFit/>
          </a:bodyPr>
          <a:lstStyle/>
          <a:p>
            <a:r>
              <a:rPr lang="en-US" sz="4000" b="1" dirty="0" smtClean="0">
                <a:solidFill>
                  <a:srgbClr val="FF0000"/>
                </a:solidFill>
              </a:rPr>
              <a:t>?</a:t>
            </a:r>
            <a:endParaRPr lang="en-GB" sz="1600" b="1" dirty="0">
              <a:solidFill>
                <a:srgbClr val="FF0000"/>
              </a:solidFill>
            </a:endParaRPr>
          </a:p>
        </p:txBody>
      </p:sp>
    </p:spTree>
    <p:extLst>
      <p:ext uri="{BB962C8B-B14F-4D97-AF65-F5344CB8AC3E}">
        <p14:creationId xmlns:p14="http://schemas.microsoft.com/office/powerpoint/2010/main" val="1198837616"/>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pPr>
              <a:buClr>
                <a:srgbClr val="00B050"/>
              </a:buClr>
            </a:pPr>
            <a:r>
              <a:rPr lang="en-GB" sz="2000" dirty="0" smtClean="0"/>
              <a:t>4.1 </a:t>
            </a:r>
            <a:r>
              <a:rPr lang="en-GB" sz="2000" dirty="0"/>
              <a:t>– Classifying costs – Fixed and variable costs – Revision Activity</a:t>
            </a:r>
          </a:p>
        </p:txBody>
      </p:sp>
      <p:sp>
        <p:nvSpPr>
          <p:cNvPr id="8" name="Rectangle 7"/>
          <p:cNvSpPr/>
          <p:nvPr/>
        </p:nvSpPr>
        <p:spPr>
          <a:xfrm>
            <a:off x="323850" y="5589240"/>
            <a:ext cx="8496300" cy="1015663"/>
          </a:xfrm>
          <a:prstGeom prst="rect">
            <a:avLst/>
          </a:prstGeom>
        </p:spPr>
        <p:txBody>
          <a:bodyPr wrap="square">
            <a:spAutoFit/>
          </a:bodyPr>
          <a:lstStyle/>
          <a:p>
            <a:pPr marL="285750" indent="-285750">
              <a:spcAft>
                <a:spcPts val="600"/>
              </a:spcAft>
              <a:buClr>
                <a:srgbClr val="00B050"/>
              </a:buClr>
              <a:buFont typeface="Wingdings 3" panose="05040102010807070707" pitchFamily="18" charset="2"/>
              <a:buChar char=""/>
            </a:pPr>
            <a:r>
              <a:rPr lang="en-GB" sz="2000" b="1" dirty="0" smtClean="0">
                <a:solidFill>
                  <a:srgbClr val="FF0000"/>
                </a:solidFill>
              </a:rPr>
              <a:t>Activity</a:t>
            </a:r>
            <a:r>
              <a:rPr lang="en-GB" sz="2000" dirty="0" smtClean="0">
                <a:solidFill>
                  <a:srgbClr val="FF0000"/>
                </a:solidFill>
              </a:rPr>
              <a:t> – Separate the list from the previous activity with the additional 6 items into 2 columns, </a:t>
            </a:r>
            <a:r>
              <a:rPr lang="en-GB" sz="2000" b="1" dirty="0" smtClean="0">
                <a:solidFill>
                  <a:srgbClr val="FF0000"/>
                </a:solidFill>
              </a:rPr>
              <a:t>Fixed Costs</a:t>
            </a:r>
            <a:r>
              <a:rPr lang="en-GB" sz="2000" dirty="0" smtClean="0">
                <a:solidFill>
                  <a:srgbClr val="FF0000"/>
                </a:solidFill>
              </a:rPr>
              <a:t> and </a:t>
            </a:r>
            <a:r>
              <a:rPr lang="en-GB" sz="2000" b="1" dirty="0" smtClean="0">
                <a:solidFill>
                  <a:srgbClr val="FF0000"/>
                </a:solidFill>
              </a:rPr>
              <a:t>Variable Costs</a:t>
            </a:r>
            <a:r>
              <a:rPr lang="en-GB" sz="2000" dirty="0" smtClean="0">
                <a:solidFill>
                  <a:srgbClr val="FF0000"/>
                </a:solidFill>
              </a:rPr>
              <a:t>. Explain why you have put each cost under Fixed or Variable.</a:t>
            </a:r>
          </a:p>
        </p:txBody>
      </p:sp>
      <p:sp>
        <p:nvSpPr>
          <p:cNvPr id="2" name="Rounded Rectangle 1"/>
          <p:cNvSpPr/>
          <p:nvPr/>
        </p:nvSpPr>
        <p:spPr>
          <a:xfrm>
            <a:off x="3419872" y="2924944"/>
            <a:ext cx="2376264" cy="1182346"/>
          </a:xfrm>
          <a:prstGeom prst="roundRect">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BUSINESS COSTS</a:t>
            </a:r>
            <a:endParaRPr lang="en-US" sz="2800" dirty="0"/>
          </a:p>
        </p:txBody>
      </p:sp>
      <p:sp>
        <p:nvSpPr>
          <p:cNvPr id="9" name="Rounded Rectangle 8"/>
          <p:cNvSpPr/>
          <p:nvPr/>
        </p:nvSpPr>
        <p:spPr>
          <a:xfrm>
            <a:off x="5940152" y="1526644"/>
            <a:ext cx="2808312" cy="1328023"/>
          </a:xfrm>
          <a:prstGeom prst="roundRect">
            <a:avLst/>
          </a:prstGeom>
          <a:solidFill>
            <a:srgbClr val="FF0000"/>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45720" tIns="45720" rIns="45720" bIns="45720" rtlCol="0" anchor="ctr">
            <a:spAutoFit/>
          </a:bodyPr>
          <a:lstStyle/>
          <a:p>
            <a:pPr algn="ctr"/>
            <a:r>
              <a:rPr lang="en-US" sz="2400" dirty="0" smtClean="0"/>
              <a:t>Help managers to make decisions</a:t>
            </a:r>
            <a:endParaRPr lang="en-US" sz="2400" dirty="0"/>
          </a:p>
        </p:txBody>
      </p:sp>
      <p:sp>
        <p:nvSpPr>
          <p:cNvPr id="10" name="Rounded Rectangle 9"/>
          <p:cNvSpPr/>
          <p:nvPr/>
        </p:nvSpPr>
        <p:spPr>
          <a:xfrm>
            <a:off x="5940152" y="4190941"/>
            <a:ext cx="2808312" cy="1328023"/>
          </a:xfrm>
          <a:prstGeom prst="roundRect">
            <a:avLst/>
          </a:prstGeom>
          <a:solidFill>
            <a:srgbClr val="FF0000"/>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45720" tIns="45720" rIns="45720" bIns="45720" rtlCol="0" anchor="ctr">
            <a:spAutoFit/>
          </a:bodyPr>
          <a:lstStyle/>
          <a:p>
            <a:pPr algn="ctr"/>
            <a:r>
              <a:rPr lang="en-US" sz="2400" dirty="0" smtClean="0"/>
              <a:t>TOTAL COST = fixed and variable costs</a:t>
            </a:r>
            <a:endParaRPr lang="en-US" sz="2400" dirty="0"/>
          </a:p>
        </p:txBody>
      </p:sp>
      <p:sp>
        <p:nvSpPr>
          <p:cNvPr id="11" name="Rounded Rectangle 10"/>
          <p:cNvSpPr/>
          <p:nvPr/>
        </p:nvSpPr>
        <p:spPr>
          <a:xfrm>
            <a:off x="395536" y="1598652"/>
            <a:ext cx="2952328" cy="1328023"/>
          </a:xfrm>
          <a:prstGeom prst="roundRect">
            <a:avLst/>
          </a:prstGeom>
          <a:solidFill>
            <a:srgbClr val="FF0000"/>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r>
              <a:rPr lang="en-US" sz="2400" dirty="0" smtClean="0"/>
              <a:t>Needed to calculate profit and loss</a:t>
            </a:r>
            <a:endParaRPr lang="en-US" sz="2400" dirty="0"/>
          </a:p>
        </p:txBody>
      </p:sp>
      <p:sp>
        <p:nvSpPr>
          <p:cNvPr id="12" name="Rounded Rectangle 11"/>
          <p:cNvSpPr/>
          <p:nvPr/>
        </p:nvSpPr>
        <p:spPr>
          <a:xfrm>
            <a:off x="395536" y="4118932"/>
            <a:ext cx="2952328" cy="1328023"/>
          </a:xfrm>
          <a:prstGeom prst="roundRect">
            <a:avLst/>
          </a:prstGeom>
          <a:solidFill>
            <a:srgbClr val="FF0000"/>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r>
              <a:rPr lang="en-US" sz="2400" dirty="0" smtClean="0"/>
              <a:t>Can be either fixed or variable with output</a:t>
            </a:r>
            <a:endParaRPr lang="en-US" sz="2400" dirty="0"/>
          </a:p>
        </p:txBody>
      </p:sp>
      <p:sp>
        <p:nvSpPr>
          <p:cNvPr id="13" name="Rectangle 12"/>
          <p:cNvSpPr/>
          <p:nvPr/>
        </p:nvSpPr>
        <p:spPr>
          <a:xfrm>
            <a:off x="323528" y="1124744"/>
            <a:ext cx="8496300" cy="461665"/>
          </a:xfrm>
          <a:prstGeom prst="rect">
            <a:avLst/>
          </a:prstGeom>
        </p:spPr>
        <p:txBody>
          <a:bodyPr wrap="square">
            <a:spAutoFit/>
          </a:bodyPr>
          <a:lstStyle/>
          <a:p>
            <a:pPr>
              <a:spcAft>
                <a:spcPts val="600"/>
              </a:spcAft>
              <a:buClr>
                <a:srgbClr val="00B050"/>
              </a:buClr>
            </a:pPr>
            <a:r>
              <a:rPr lang="en-GB" sz="2400" b="1" dirty="0" smtClean="0"/>
              <a:t>Revision Summary </a:t>
            </a:r>
            <a:r>
              <a:rPr lang="en-GB" sz="2400" dirty="0" smtClean="0"/>
              <a:t>– Business Costs</a:t>
            </a:r>
          </a:p>
        </p:txBody>
      </p:sp>
      <p:cxnSp>
        <p:nvCxnSpPr>
          <p:cNvPr id="4" name="Straight Arrow Connector 3"/>
          <p:cNvCxnSpPr>
            <a:stCxn id="2" idx="1"/>
            <a:endCxn id="11" idx="2"/>
          </p:cNvCxnSpPr>
          <p:nvPr/>
        </p:nvCxnSpPr>
        <p:spPr>
          <a:xfrm flipH="1" flipV="1">
            <a:off x="1871700" y="2926675"/>
            <a:ext cx="1548172" cy="589442"/>
          </a:xfrm>
          <a:prstGeom prst="straightConnector1">
            <a:avLst/>
          </a:prstGeom>
          <a:ln w="57150">
            <a:solidFill>
              <a:schemeClr val="tx2">
                <a:lumMod val="75000"/>
              </a:schemeClr>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stCxn id="2" idx="1"/>
            <a:endCxn id="12" idx="0"/>
          </p:cNvCxnSpPr>
          <p:nvPr/>
        </p:nvCxnSpPr>
        <p:spPr>
          <a:xfrm flipH="1">
            <a:off x="1871700" y="3516117"/>
            <a:ext cx="1548172" cy="602815"/>
          </a:xfrm>
          <a:prstGeom prst="straightConnector1">
            <a:avLst/>
          </a:prstGeom>
          <a:ln w="57150">
            <a:solidFill>
              <a:schemeClr val="tx2">
                <a:lumMod val="75000"/>
              </a:schemeClr>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stCxn id="2" idx="3"/>
            <a:endCxn id="10" idx="0"/>
          </p:cNvCxnSpPr>
          <p:nvPr/>
        </p:nvCxnSpPr>
        <p:spPr>
          <a:xfrm>
            <a:off x="5796136" y="3516117"/>
            <a:ext cx="1548172" cy="674824"/>
          </a:xfrm>
          <a:prstGeom prst="straightConnector1">
            <a:avLst/>
          </a:prstGeom>
          <a:ln w="57150">
            <a:solidFill>
              <a:schemeClr val="tx2">
                <a:lumMod val="75000"/>
              </a:schemeClr>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stCxn id="2" idx="3"/>
            <a:endCxn id="9" idx="2"/>
          </p:cNvCxnSpPr>
          <p:nvPr/>
        </p:nvCxnSpPr>
        <p:spPr>
          <a:xfrm flipV="1">
            <a:off x="5796136" y="2854667"/>
            <a:ext cx="1548172" cy="661450"/>
          </a:xfrm>
          <a:prstGeom prst="straightConnector1">
            <a:avLst/>
          </a:prstGeom>
          <a:ln w="57150">
            <a:solidFill>
              <a:schemeClr val="tx2">
                <a:lumMod val="75000"/>
              </a:schemeClr>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48084205"/>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 name="ISPRING_PRESENTATION_TITLE" val="Unit 1 - LO1 - Cambridge Technicals"/>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6DD945F-B7B0-4691-A0D0-E2EAD6DA23B3}">
  <ds:schemaRefs>
    <ds:schemaRef ds:uri="http://purl.org/dc/dcmitype/"/>
    <ds:schemaRef ds:uri="http://schemas.openxmlformats.org/package/2006/metadata/core-properties"/>
    <ds:schemaRef ds:uri="http://schemas.microsoft.com/office/2006/metadata/properties"/>
    <ds:schemaRef ds:uri="http://schemas.microsoft.com/office/2006/documentManagement/types"/>
    <ds:schemaRef ds:uri="http://purl.org/dc/elements/1.1/"/>
    <ds:schemaRef ds:uri="http://www.w3.org/XML/1998/namespace"/>
    <ds:schemaRef ds:uri="http://purl.org/dc/terms/"/>
  </ds:schemaRefs>
</ds:datastoreItem>
</file>

<file path=customXml/itemProps2.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E5A8F797-114D-47DC-A43E-E9D7D887189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Enderoth</Template>
  <TotalTime>46942</TotalTime>
  <Words>14418</Words>
  <Application>Microsoft Office PowerPoint</Application>
  <PresentationFormat>On-screen Show (4:3)</PresentationFormat>
  <Paragraphs>1728</Paragraphs>
  <Slides>80</Slides>
  <Notes>80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80</vt:i4>
      </vt:variant>
    </vt:vector>
  </HeadingPairs>
  <TitlesOfParts>
    <vt:vector size="89" baseType="lpstr">
      <vt:lpstr>Adobe Naskh Medium</vt:lpstr>
      <vt:lpstr>Arial</vt:lpstr>
      <vt:lpstr>Calibri</vt:lpstr>
      <vt:lpstr>Lucida Sans Unicode</vt:lpstr>
      <vt:lpstr>Times New Roman</vt:lpstr>
      <vt:lpstr>Verdana</vt:lpstr>
      <vt:lpstr>Wingdings 2</vt:lpstr>
      <vt:lpstr>Wingdings 3</vt:lpstr>
      <vt:lpstr>Enderoth</vt:lpstr>
      <vt:lpstr>PowerPoint Presentation</vt:lpstr>
      <vt:lpstr>Calculating the Points</vt:lpstr>
      <vt:lpstr>Qualification Grade Table - Diploma</vt:lpstr>
      <vt:lpstr>Qualification Grade Table – Foundation Diploma</vt:lpstr>
      <vt:lpstr>Qualification Grade Table – Technical Diploma</vt:lpstr>
      <vt:lpstr>4.1 – Glossary</vt:lpstr>
      <vt:lpstr>4.1 – Classifying costs – Business Costs</vt:lpstr>
      <vt:lpstr>4.1 – Classifying costs – Fixed and variable costs</vt:lpstr>
      <vt:lpstr>4.1 – Classifying costs – Fixed and variable costs – Revision Activity</vt:lpstr>
      <vt:lpstr>4.1 – Classifying costs – Total Cost and Average Cost</vt:lpstr>
      <vt:lpstr>4.1 – Classifying costs – Total Cost and Average Cost</vt:lpstr>
      <vt:lpstr>4.1 – Classifying costs – Using Cost Data</vt:lpstr>
      <vt:lpstr>4.1 – Financial Terms and Definitions</vt:lpstr>
      <vt:lpstr>4.1 – Financial Terms and Definitions</vt:lpstr>
      <vt:lpstr>4.1 – Financial Terms and Definitions</vt:lpstr>
      <vt:lpstr>4.2 – The concept of break-even</vt:lpstr>
      <vt:lpstr>4.2 – Drawing a break-even Chart</vt:lpstr>
      <vt:lpstr>4.2 – Drawing a break-even Chart</vt:lpstr>
      <vt:lpstr>4.2 – What does the Chart Show?</vt:lpstr>
      <vt:lpstr>4.2 – Case Study and Activity</vt:lpstr>
      <vt:lpstr>4.2 – Break-even Chart - Advantages</vt:lpstr>
      <vt:lpstr>4.2 – Break-even Chart - Advantages</vt:lpstr>
      <vt:lpstr>4.2 – Break-even Chart - Disadvantages</vt:lpstr>
      <vt:lpstr>4.2 – Break-even Chart - Activity</vt:lpstr>
      <vt:lpstr>4.2 – Break-even Chart – Revision Summary</vt:lpstr>
      <vt:lpstr>4.2 – Break-even - Calculation Method – Case Study</vt:lpstr>
      <vt:lpstr>4.2 – Break-even - Calculation Method – Activity</vt:lpstr>
      <vt:lpstr>4.2 – Break-even - Calculation Method – International Business Focus</vt:lpstr>
      <vt:lpstr>4.2.3 – Exam Questions</vt:lpstr>
      <vt:lpstr>4.2.3 – Exam-Styled Questions – Paper 1</vt:lpstr>
      <vt:lpstr>4.2.3 – Exam Questions</vt:lpstr>
      <vt:lpstr>4.3 - How to Interpret Financial Statements</vt:lpstr>
      <vt:lpstr>4.3 - How to Interpret Financial Statements - Income</vt:lpstr>
      <vt:lpstr>4.3 - How to Interpret Financial Statements - Income</vt:lpstr>
      <vt:lpstr>4.3 - How to Interpret Financial Statements - Income</vt:lpstr>
      <vt:lpstr>4.3 - How to Interpret Financial Statements - Income</vt:lpstr>
      <vt:lpstr>4.3 - How to Interpret Financial Statements - Income</vt:lpstr>
      <vt:lpstr>4.3 - How to Interpret Financial Statements - Income</vt:lpstr>
      <vt:lpstr>4.3 - How to Interpret Financial Statements - Income</vt:lpstr>
      <vt:lpstr>4.3 - How to Interpret Financial Statements - Questions – Paper 1</vt:lpstr>
      <vt:lpstr>4.3 - How to Interpret Financial Statements - Questions – Paper 1</vt:lpstr>
      <vt:lpstr>4.3 - How to Interpret Financial Statements – Financial Position</vt:lpstr>
      <vt:lpstr>4.3 - How to Interpret Financial Statements – Financial Position</vt:lpstr>
      <vt:lpstr>4.3 - How to Interpret Financial Statements – Financial Position</vt:lpstr>
      <vt:lpstr>4.3 - How to Interpret Financial Statements – Financial Position</vt:lpstr>
      <vt:lpstr>4.3 - How to Interpret Financial Statements – Financial Position</vt:lpstr>
      <vt:lpstr>4.3 - How to Interpret Financial Statements – Financial Position</vt:lpstr>
      <vt:lpstr>PowerPoint Presentation</vt:lpstr>
      <vt:lpstr>4.3 - How to Interpret Financial Statements – Financial Position</vt:lpstr>
      <vt:lpstr>4.3 - How to Interpret Financial Statements – Financial Position</vt:lpstr>
      <vt:lpstr>4.3 – Revision Summary – Balance Sheet</vt:lpstr>
      <vt:lpstr>4.3 – Exam Styled Questions – Paper 1</vt:lpstr>
      <vt:lpstr>4.3 – Exam Styled Questions – Paper 1</vt:lpstr>
      <vt:lpstr>4.4 – Cash Flow Statement - Glossary</vt:lpstr>
      <vt:lpstr>PowerPoint Presentation</vt:lpstr>
      <vt:lpstr>4.4 – Cash Flow Statement – Cash Inflows and Outflows?</vt:lpstr>
      <vt:lpstr>4.4 – Cash Flow Statement – Cash Flow Cycle?</vt:lpstr>
      <vt:lpstr>4.4 – Cash Flow Statement – Cash Flow Cycle?</vt:lpstr>
      <vt:lpstr>4.4 – Cash Flow Statement – What Cash Flow is Not!</vt:lpstr>
      <vt:lpstr>4.4 – Cash Flow Statement – What Cash Flow is Not!</vt:lpstr>
      <vt:lpstr>4.4 – Cash Flow Statement – Revision Summary</vt:lpstr>
      <vt:lpstr>4.4 – Cash Flow Forecasts</vt:lpstr>
      <vt:lpstr>4.4 – Cash Flow Forecasts – Uses</vt:lpstr>
      <vt:lpstr>4.4 – Cash Flow Forecasts – Uses</vt:lpstr>
      <vt:lpstr>4.4 – Cash Flow Forecasts – Uses</vt:lpstr>
      <vt:lpstr>4.4 – Cash Flow Forecasts - Activity</vt:lpstr>
      <vt:lpstr>4.4 – Cash Flow Forecasts - Activity</vt:lpstr>
      <vt:lpstr>4.4 – Cash Flow Forecasts - Revision</vt:lpstr>
      <vt:lpstr>4.5 – Recommendations For Future Success – Overcoming problems</vt:lpstr>
      <vt:lpstr>4.5 – Recommendations For Future Success – Overcoming problems</vt:lpstr>
      <vt:lpstr>4.5 – Recommendations For Future Success – Overcoming problems</vt:lpstr>
      <vt:lpstr>4.5 – Recommendations For Future Success – Overcoming problems</vt:lpstr>
      <vt:lpstr>4.5 – Exam Styled Questions – Paper 1</vt:lpstr>
      <vt:lpstr>4.5 – Exam Styled Questions – Paper 1</vt:lpstr>
      <vt:lpstr>PowerPoint Presentation</vt:lpstr>
      <vt:lpstr>PowerPoint Presentation</vt:lpstr>
      <vt:lpstr>PowerPoint Presentation</vt:lpstr>
      <vt:lpstr>PowerPoint Presentation</vt:lpstr>
      <vt:lpstr>PowerPoint Presentation</vt:lpstr>
      <vt:lpstr>PowerPoint Presentation</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01 - LO4 - Cambridge Technicals</dc:title>
  <dc:subject>eBusiness</dc:subject>
  <dc:creator>Enderoth</dc:creator>
  <cp:lastModifiedBy>Stephen Rafferty</cp:lastModifiedBy>
  <cp:revision>1583</cp:revision>
  <cp:lastPrinted>2014-01-22T18:25:48Z</cp:lastPrinted>
  <dcterms:created xsi:type="dcterms:W3CDTF">2008-03-12T11:01:44Z</dcterms:created>
  <dcterms:modified xsi:type="dcterms:W3CDTF">2016-08-10T08:59:55Z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